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89" r:id="rId3"/>
    <p:sldId id="28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84" r:id="rId12"/>
    <p:sldId id="268" r:id="rId13"/>
    <p:sldId id="279" r:id="rId14"/>
    <p:sldId id="280" r:id="rId15"/>
    <p:sldId id="285" r:id="rId16"/>
    <p:sldId id="269" r:id="rId17"/>
    <p:sldId id="271" r:id="rId18"/>
    <p:sldId id="272" r:id="rId19"/>
    <p:sldId id="274" r:id="rId20"/>
    <p:sldId id="281" r:id="rId21"/>
    <p:sldId id="275" r:id="rId22"/>
    <p:sldId id="277" r:id="rId23"/>
    <p:sldId id="287" r:id="rId24"/>
    <p:sldId id="282" r:id="rId25"/>
    <p:sldId id="276" r:id="rId26"/>
    <p:sldId id="286" r:id="rId27"/>
    <p:sldId id="27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94660"/>
  </p:normalViewPr>
  <p:slideViewPr>
    <p:cSldViewPr>
      <p:cViewPr>
        <p:scale>
          <a:sx n="90" d="100"/>
          <a:sy n="90" d="100"/>
        </p:scale>
        <p:origin x="-49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968EEE-F17A-4C04-98C2-DC9325B4936E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2C7382-4B58-4ACA-9E4F-48B59F64F9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70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C7382-4B58-4ACA-9E4F-48B59F64F96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C7382-4B58-4ACA-9E4F-48B59F64F96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C7382-4B58-4ACA-9E4F-48B59F64F96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C7382-4B58-4ACA-9E4F-48B59F64F96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C7382-4B58-4ACA-9E4F-48B59F64F96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C7382-4B58-4ACA-9E4F-48B59F64F96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C7382-4B58-4ACA-9E4F-48B59F64F96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C7382-4B58-4ACA-9E4F-48B59F64F96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C7382-4B58-4ACA-9E4F-48B59F64F96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C7382-4B58-4ACA-9E4F-48B59F64F96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C7382-4B58-4ACA-9E4F-48B59F64F96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C7382-4B58-4ACA-9E4F-48B59F64F96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C7382-4B58-4ACA-9E4F-48B59F64F96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C7382-4B58-4ACA-9E4F-48B59F64F964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C7382-4B58-4ACA-9E4F-48B59F64F964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C7382-4B58-4ACA-9E4F-48B59F64F96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C7382-4B58-4ACA-9E4F-48B59F64F96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C7382-4B58-4ACA-9E4F-48B59F64F96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C7382-4B58-4ACA-9E4F-48B59F64F96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C7382-4B58-4ACA-9E4F-48B59F64F96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C7382-4B58-4ACA-9E4F-48B59F64F96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C7382-4B58-4ACA-9E4F-48B59F64F96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9C30-B334-4B35-B286-BF27F9388698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31081-B8EF-49BC-AC4C-BCF3A1932D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9C30-B334-4B35-B286-BF27F9388698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31081-B8EF-49BC-AC4C-BCF3A1932D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9C30-B334-4B35-B286-BF27F9388698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31081-B8EF-49BC-AC4C-BCF3A1932D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9C30-B334-4B35-B286-BF27F9388698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31081-B8EF-49BC-AC4C-BCF3A1932D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9C30-B334-4B35-B286-BF27F9388698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31081-B8EF-49BC-AC4C-BCF3A1932D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9C30-B334-4B35-B286-BF27F9388698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31081-B8EF-49BC-AC4C-BCF3A1932D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9C30-B334-4B35-B286-BF27F9388698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31081-B8EF-49BC-AC4C-BCF3A1932D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9C30-B334-4B35-B286-BF27F9388698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31081-B8EF-49BC-AC4C-BCF3A1932D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9C30-B334-4B35-B286-BF27F9388698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31081-B8EF-49BC-AC4C-BCF3A1932D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9C30-B334-4B35-B286-BF27F9388698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31081-B8EF-49BC-AC4C-BCF3A1932D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9C30-B334-4B35-B286-BF27F9388698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31081-B8EF-49BC-AC4C-BCF3A1932D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F9C30-B334-4B35-B286-BF27F9388698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31081-B8EF-49BC-AC4C-BCF3A1932D7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Field amplified sample stacking and focusing in </a:t>
            </a:r>
            <a:r>
              <a:rPr lang="en-US" dirty="0" err="1" smtClean="0"/>
              <a:t>nanochannels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Brian Storey (Olin College)</a:t>
            </a:r>
          </a:p>
          <a:p>
            <a:r>
              <a:rPr lang="en-US" sz="2400" dirty="0" smtClean="0"/>
              <a:t>Jess </a:t>
            </a:r>
            <a:r>
              <a:rPr lang="en-US" sz="2400" dirty="0" err="1" smtClean="0"/>
              <a:t>Sustarich</a:t>
            </a:r>
            <a:r>
              <a:rPr lang="en-US" sz="2400" dirty="0" smtClean="0"/>
              <a:t> (UCSB)</a:t>
            </a:r>
          </a:p>
          <a:p>
            <a:r>
              <a:rPr lang="en-US" sz="2400" dirty="0" smtClean="0"/>
              <a:t>Sumita Pennathur (UCSB)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Raw data </a:t>
            </a:r>
            <a:br>
              <a:rPr lang="en-US" dirty="0" smtClean="0"/>
            </a:br>
            <a:r>
              <a:rPr lang="en-US" sz="2800" dirty="0" smtClean="0"/>
              <a:t>10:1 conductivity ratio</a:t>
            </a:r>
            <a:endParaRPr lang="en-US" sz="2800" dirty="0"/>
          </a:p>
        </p:txBody>
      </p:sp>
      <p:pic>
        <p:nvPicPr>
          <p:cNvPr id="4099" name="Picture 3" descr="C:\Documents and Settings\bstorey\My Documents\My Dropbox\FASS\Latex Paper\figures\histograms\250nm_10_19_2009_automated_05mm_10mm_15mm_20mm_25mm_15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8917" y="1066800"/>
            <a:ext cx="4158883" cy="2758440"/>
          </a:xfrm>
          <a:prstGeom prst="rect">
            <a:avLst/>
          </a:prstGeom>
          <a:noFill/>
        </p:spPr>
      </p:pic>
      <p:pic>
        <p:nvPicPr>
          <p:cNvPr id="4100" name="Picture 4" descr="C:\Documents and Settings\bstorey\My Documents\My Dropbox\FASS\Latex Paper\figures\histograms\250nm_10_19_2009_automated_05mm_10mm_15mm_20mm_25mm_32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8917" y="3886200"/>
            <a:ext cx="4135910" cy="2743200"/>
          </a:xfrm>
          <a:prstGeom prst="rect">
            <a:avLst/>
          </a:prstGeom>
          <a:noFill/>
        </p:spPr>
      </p:pic>
      <p:pic>
        <p:nvPicPr>
          <p:cNvPr id="4101" name="Picture 5" descr="C:\Documents and Settings\bstorey\My Documents\My Dropbox\FASS\Latex Paper\figures\histograms\1um_11_27_2009_automated_05mm_10mm_15mm_20mm_25mm_15k_1_10m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1066800"/>
            <a:ext cx="4135910" cy="2743200"/>
          </a:xfrm>
          <a:prstGeom prst="rect">
            <a:avLst/>
          </a:prstGeom>
          <a:noFill/>
        </p:spPr>
      </p:pic>
      <p:pic>
        <p:nvPicPr>
          <p:cNvPr id="4102" name="Picture 6" descr="C:\Documents and Settings\bstorey\My Documents\My Dropbox\FASS\Latex Paper\figures\histograms\1um_automated_05mm_10mm_15mm_20mm_25mm_32k_1_10mM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3810000"/>
            <a:ext cx="413591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Micro/</a:t>
            </a:r>
            <a:r>
              <a:rPr lang="en-US" dirty="0" err="1" smtClean="0"/>
              <a:t>nano</a:t>
            </a:r>
            <a:r>
              <a:rPr lang="en-US" dirty="0" smtClean="0"/>
              <a:t> comparison</a:t>
            </a:r>
            <a:endParaRPr lang="en-US" dirty="0"/>
          </a:p>
        </p:txBody>
      </p:sp>
      <p:pic>
        <p:nvPicPr>
          <p:cNvPr id="5122" name="Picture 2" descr="C:\Documents and Settings\bstorey\My Documents\My Dropbox\FASS\Latex Paper\figures\bars_max_chopp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600199"/>
            <a:ext cx="5638800" cy="3939255"/>
          </a:xfrm>
          <a:prstGeom prst="rect">
            <a:avLst/>
          </a:prstGeom>
          <a:noFill/>
        </p:spPr>
      </p:pic>
      <p:cxnSp>
        <p:nvCxnSpPr>
          <p:cNvPr id="15" name="Straight Connector 14"/>
          <p:cNvCxnSpPr/>
          <p:nvPr/>
        </p:nvCxnSpPr>
        <p:spPr>
          <a:xfrm>
            <a:off x="1981200" y="5019675"/>
            <a:ext cx="5105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638300" y="48387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3810000" cy="48006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In 250 nm channels, </a:t>
            </a:r>
          </a:p>
          <a:p>
            <a:pPr lvl="1"/>
            <a:r>
              <a:rPr lang="en-US" sz="1800" dirty="0" smtClean="0"/>
              <a:t>enhancement depends on:</a:t>
            </a:r>
          </a:p>
          <a:p>
            <a:pPr lvl="2"/>
            <a:r>
              <a:rPr lang="en-US" sz="1800" dirty="0" smtClean="0"/>
              <a:t>Background salt concentration </a:t>
            </a:r>
          </a:p>
          <a:p>
            <a:pPr lvl="2"/>
            <a:r>
              <a:rPr lang="en-US" sz="1800" dirty="0" smtClean="0"/>
              <a:t>Applied electric field </a:t>
            </a:r>
          </a:p>
          <a:p>
            <a:pPr lvl="1"/>
            <a:r>
              <a:rPr lang="en-US" sz="1800" dirty="0" smtClean="0"/>
              <a:t>Enhancement exceeds conductivity ratio.</a:t>
            </a:r>
          </a:p>
          <a:p>
            <a:r>
              <a:rPr lang="en-US" sz="1800" dirty="0" smtClean="0"/>
              <a:t>In 1 micron channels, </a:t>
            </a:r>
          </a:p>
          <a:p>
            <a:pPr lvl="1"/>
            <a:r>
              <a:rPr lang="en-US" sz="1800" dirty="0" smtClean="0"/>
              <a:t>Enhancement  is constant. </a:t>
            </a:r>
          </a:p>
          <a:p>
            <a:endParaRPr lang="en-US" sz="1800" dirty="0"/>
          </a:p>
        </p:txBody>
      </p:sp>
      <p:pic>
        <p:nvPicPr>
          <p:cNvPr id="4" name="Picture 2" descr="C:\Documents and Settings\bstorey\My Documents\My Dropbox\FASS\Latex Paper\figures\bars_max_chopp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828800"/>
            <a:ext cx="4690251" cy="3276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Poisson-Nernst-Planck + </a:t>
            </a:r>
            <a:r>
              <a:rPr lang="en-US" dirty="0" err="1" smtClean="0"/>
              <a:t>Navier</a:t>
            </a:r>
            <a:r>
              <a:rPr lang="en-US" dirty="0" smtClean="0"/>
              <a:t>-Stokes</a:t>
            </a:r>
          </a:p>
          <a:p>
            <a:r>
              <a:rPr lang="en-US" dirty="0" smtClean="0"/>
              <a:t>Use extreme aspect ratio to get 1D equations – assuming local electrochemical equilibrium               </a:t>
            </a:r>
            <a:r>
              <a:rPr lang="en-US" sz="1800" dirty="0" smtClean="0"/>
              <a:t>(aspect  ratio is equivalent to a tunnel my height from Boston to NYC)</a:t>
            </a:r>
          </a:p>
          <a:p>
            <a:r>
              <a:rPr lang="en-US" dirty="0" smtClean="0"/>
              <a:t>Yields simple equations for propagation of the low conductivity region and sample.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Model – yields simple jump conditions for the propagation of interfaces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1827653"/>
              </p:ext>
            </p:extLst>
          </p:nvPr>
        </p:nvGraphicFramePr>
        <p:xfrm>
          <a:off x="541338" y="1600200"/>
          <a:ext cx="3192462" cy="3435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Equation" r:id="rId3" imgW="1511280" imgH="1625400" progId="Equation.3">
                  <p:embed/>
                </p:oleObj>
              </mc:Choice>
              <mc:Fallback>
                <p:oleObj name="Equation" r:id="rId3" imgW="1511280" imgH="1625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338" y="1600200"/>
                        <a:ext cx="3192462" cy="343526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1905000" y="2770252"/>
            <a:ext cx="304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905000" y="3632328"/>
            <a:ext cx="304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952847" y="4490586"/>
            <a:ext cx="304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080019" y="1932052"/>
            <a:ext cx="3430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Flow is constant down the channel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962400" y="2630269"/>
            <a:ext cx="37583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 is constant down the channel.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010172" y="3632328"/>
            <a:ext cx="3815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Conservation of electrical conductivity.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010172" y="4490586"/>
            <a:ext cx="3188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Conservation of sample species.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14400" y="5124271"/>
            <a:ext cx="19685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 is velocity</a:t>
            </a:r>
          </a:p>
          <a:p>
            <a:r>
              <a:rPr lang="en-US" dirty="0" smtClean="0"/>
              <a:t>ρ is charge density </a:t>
            </a:r>
          </a:p>
          <a:p>
            <a:r>
              <a:rPr lang="en-US" dirty="0" smtClean="0"/>
              <a:t>E is electric field</a:t>
            </a:r>
          </a:p>
          <a:p>
            <a:r>
              <a:rPr lang="en-US" dirty="0" smtClean="0"/>
              <a:t>b is mobility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24200" y="5105400"/>
            <a:ext cx="47539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σ</a:t>
            </a:r>
            <a:r>
              <a:rPr lang="en-US" dirty="0" smtClean="0"/>
              <a:t> is electrical conductivity </a:t>
            </a:r>
          </a:p>
          <a:p>
            <a:r>
              <a:rPr lang="en-US" dirty="0" smtClean="0"/>
              <a:t>n is concentration of sample</a:t>
            </a:r>
          </a:p>
          <a:p>
            <a:r>
              <a:rPr lang="en-US" dirty="0" smtClean="0"/>
              <a:t>Bar denotes average taken across channel height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8288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133600" y="1600200"/>
            <a:ext cx="10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micron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0" y="5257800"/>
            <a:ext cx="18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Enhancement =13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15000" y="5257800"/>
            <a:ext cx="2001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Enhancement =125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8852406">
            <a:off x="2257801" y="2747786"/>
            <a:ext cx="14184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</a:rPr>
              <a:t>Low conductivity</a:t>
            </a:r>
            <a:endParaRPr lang="en-US" sz="1400" dirty="0">
              <a:solidFill>
                <a:srgbClr val="00206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572000" y="1611868"/>
            <a:ext cx="4292600" cy="3493532"/>
            <a:chOff x="4572000" y="1611868"/>
            <a:chExt cx="4292600" cy="3493532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2000" y="1885950"/>
              <a:ext cx="4292600" cy="3219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TextBox 6"/>
            <p:cNvSpPr txBox="1"/>
            <p:nvPr/>
          </p:nvSpPr>
          <p:spPr>
            <a:xfrm>
              <a:off x="6400800" y="1611868"/>
              <a:ext cx="8947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250 nm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 rot="18597514">
              <a:off x="5960229" y="3013670"/>
              <a:ext cx="14184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2060"/>
                  </a:solidFill>
                </a:rPr>
                <a:t>Low conductivity</a:t>
              </a:r>
              <a:endParaRPr lang="en-US" sz="1400" dirty="0">
                <a:solidFill>
                  <a:srgbClr val="00206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18446967">
              <a:off x="5652454" y="2850754"/>
              <a:ext cx="10631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Sample ions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 rot="18937328">
            <a:off x="2013398" y="2385265"/>
            <a:ext cx="1063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Sample ions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32591" y="5987534"/>
            <a:ext cx="571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10:1 Conductivity ratio, 1:10mM concentration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</a:t>
            </a:r>
            <a:r>
              <a:rPr lang="en-US" dirty="0" err="1" smtClean="0"/>
              <a:t>nanoscale</a:t>
            </a:r>
            <a:r>
              <a:rPr lang="en-US" dirty="0" smtClean="0"/>
              <a:t> different?</a:t>
            </a:r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90538" y="1104900"/>
            <a:ext cx="10125076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3581400" y="1646420"/>
            <a:ext cx="1981200" cy="1020580"/>
          </a:xfrm>
          <a:prstGeom prst="rect">
            <a:avLst/>
          </a:prstGeom>
          <a:solidFill>
            <a:schemeClr val="accent2">
              <a:lumMod val="40000"/>
              <a:lumOff val="60000"/>
              <a:alpha val="59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581400" y="3246620"/>
            <a:ext cx="1981200" cy="1020580"/>
          </a:xfrm>
          <a:prstGeom prst="rect">
            <a:avLst/>
          </a:prstGeom>
          <a:solidFill>
            <a:schemeClr val="accent2">
              <a:lumMod val="40000"/>
              <a:lumOff val="60000"/>
              <a:alpha val="59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81400" y="4861810"/>
            <a:ext cx="1981200" cy="1020580"/>
          </a:xfrm>
          <a:prstGeom prst="rect">
            <a:avLst/>
          </a:prstGeom>
          <a:solidFill>
            <a:schemeClr val="accent2">
              <a:lumMod val="40000"/>
              <a:lumOff val="60000"/>
              <a:alpha val="59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057400" y="2133600"/>
            <a:ext cx="960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High cond.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2057400" y="3654623"/>
            <a:ext cx="960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High cond.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1981200" y="5254823"/>
            <a:ext cx="960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High cond.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7543800" y="5257800"/>
            <a:ext cx="960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High cond.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5867400" y="3581400"/>
            <a:ext cx="960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High cond.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5791200" y="2057400"/>
            <a:ext cx="960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High cond.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3733800" y="2057400"/>
            <a:ext cx="924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Low cond.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3658209" y="3654623"/>
            <a:ext cx="924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Low cond.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4714123" y="5178623"/>
            <a:ext cx="924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Low cond.</a:t>
            </a:r>
            <a:endParaRPr lang="en-US" sz="1400" dirty="0"/>
          </a:p>
        </p:txBody>
      </p:sp>
      <p:cxnSp>
        <p:nvCxnSpPr>
          <p:cNvPr id="20" name="Straight Connector 19"/>
          <p:cNvCxnSpPr/>
          <p:nvPr/>
        </p:nvCxnSpPr>
        <p:spPr>
          <a:xfrm rot="5400000">
            <a:off x="4381500" y="2149928"/>
            <a:ext cx="990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7004958" y="2139042"/>
            <a:ext cx="990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1104900" y="2149928"/>
            <a:ext cx="990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3565072" y="3761014"/>
            <a:ext cx="990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6210300" y="3750130"/>
            <a:ext cx="990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6210300" y="5361214"/>
            <a:ext cx="990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3575958" y="5361214"/>
            <a:ext cx="990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343400" y="6096000"/>
            <a:ext cx="86754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X (mm)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86700" y="5105400"/>
            <a:ext cx="52290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y/H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76200" y="3505200"/>
            <a:ext cx="52290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y/H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76200" y="1916668"/>
            <a:ext cx="52290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y/H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Focusing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552700"/>
            <a:ext cx="65151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/>
        </p:nvGrpSpPr>
        <p:grpSpPr>
          <a:xfrm>
            <a:off x="1143000" y="1219200"/>
            <a:ext cx="6248400" cy="990572"/>
            <a:chOff x="1143000" y="1905000"/>
            <a:chExt cx="7239000" cy="1295400"/>
          </a:xfrm>
        </p:grpSpPr>
        <p:sp>
          <p:nvSpPr>
            <p:cNvPr id="6" name="Rectangle 5"/>
            <p:cNvSpPr/>
            <p:nvPr/>
          </p:nvSpPr>
          <p:spPr>
            <a:xfrm>
              <a:off x="1143000" y="2362200"/>
              <a:ext cx="72390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505200" y="2362200"/>
              <a:ext cx="2514600" cy="838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1143000" y="2362200"/>
              <a:ext cx="7239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143000" y="3200400"/>
              <a:ext cx="7239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3173451" y="2895600"/>
              <a:ext cx="152400" cy="1524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 w="19050"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-</a:t>
              </a:r>
              <a:endParaRPr lang="en-US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4114800" y="2895600"/>
              <a:ext cx="152400" cy="1524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 w="19050"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-</a:t>
              </a:r>
              <a:endParaRPr lang="en-US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733800" y="1916668"/>
              <a:ext cx="17656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Low cond. buffer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159188" y="1905000"/>
              <a:ext cx="18097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High cond. buffer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371600" y="1916668"/>
              <a:ext cx="18097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High cond. buffer</a:t>
              </a:r>
              <a:endParaRPr lang="en-US" dirty="0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rot="10800000">
              <a:off x="3733800" y="2971800"/>
              <a:ext cx="457200" cy="1588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3264519" y="2973387"/>
              <a:ext cx="173774" cy="27751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Straight Arrow Connector 36"/>
          <p:cNvCxnSpPr/>
          <p:nvPr/>
        </p:nvCxnSpPr>
        <p:spPr>
          <a:xfrm>
            <a:off x="3200400" y="1752600"/>
            <a:ext cx="304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505200" y="1600200"/>
            <a:ext cx="3658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U</a:t>
            </a:r>
            <a:r>
              <a:rPr lang="el-GR" sz="1200" dirty="0" smtClean="0"/>
              <a:t>σ</a:t>
            </a:r>
            <a:endParaRPr lang="en-US" sz="1200" dirty="0"/>
          </a:p>
        </p:txBody>
      </p:sp>
      <p:sp>
        <p:nvSpPr>
          <p:cNvPr id="42" name="TextBox 41"/>
          <p:cNvSpPr txBox="1"/>
          <p:nvPr/>
        </p:nvSpPr>
        <p:spPr>
          <a:xfrm>
            <a:off x="3810000" y="1905000"/>
            <a:ext cx="6104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Us,low</a:t>
            </a:r>
            <a:endParaRPr lang="en-US" sz="1200" dirty="0"/>
          </a:p>
        </p:txBody>
      </p:sp>
      <p:sp>
        <p:nvSpPr>
          <p:cNvPr id="43" name="TextBox 42"/>
          <p:cNvSpPr txBox="1"/>
          <p:nvPr/>
        </p:nvSpPr>
        <p:spPr>
          <a:xfrm>
            <a:off x="2209800" y="1828800"/>
            <a:ext cx="6511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Us,high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3200400" y="6477000"/>
            <a:ext cx="295632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Debye length/Channel Height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219200" y="64008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362200" y="3352800"/>
            <a:ext cx="6511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Us,high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2362200" y="2819400"/>
            <a:ext cx="3658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U</a:t>
            </a:r>
            <a:r>
              <a:rPr lang="el-GR" sz="1200" dirty="0" smtClean="0"/>
              <a:t>σ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2286000" y="5791200"/>
            <a:ext cx="6104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Us,low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model to experiment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524000"/>
            <a:ext cx="7058025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219200" y="6324600"/>
            <a:ext cx="6081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Simple model – 1D, single channel, no PDE, no free parameters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00400" y="5802868"/>
            <a:ext cx="295632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Debye length/Channel Height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Towards quantitative agreement</a:t>
            </a:r>
            <a:endParaRPr lang="en-US" dirty="0"/>
          </a:p>
        </p:txBody>
      </p:sp>
      <p:pic>
        <p:nvPicPr>
          <p:cNvPr id="3" name="Picture 5" descr="C:\Documents and Settings\bstorey\My Documents\My Dropbox\FASS\Latex Paper\figures\injection_cartoon_horizont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896792"/>
            <a:ext cx="7744560" cy="136100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" y="1600200"/>
            <a:ext cx="8229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Add diffusive effects (solve a 1D PDE)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All four channels and sequence of voltages is critical in setting the initial contents of channel, and time dependent electric field in measurement channel.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FASS in </a:t>
            </a:r>
            <a:r>
              <a:rPr lang="en-US" dirty="0" err="1" smtClean="0"/>
              <a:t>microchannels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43000" y="2362200"/>
            <a:ext cx="7239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05200" y="2362200"/>
            <a:ext cx="2514600" cy="838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143000" y="2362200"/>
            <a:ext cx="7239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43000" y="3200400"/>
            <a:ext cx="7239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733800" y="1916668"/>
            <a:ext cx="1613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cond. fluid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159188" y="1905000"/>
            <a:ext cx="1657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cond. fluid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371600" y="1916668"/>
            <a:ext cx="1657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cond. fluid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 rot="5400000">
            <a:off x="114300" y="2095500"/>
            <a:ext cx="1143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7882596" y="2133600"/>
            <a:ext cx="1219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029200" y="1524000"/>
            <a:ext cx="3429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85800" y="1524000"/>
            <a:ext cx="396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724400" y="1295400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 rot="5400000">
            <a:off x="4419600" y="1524000"/>
            <a:ext cx="457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4610100" y="1485900"/>
            <a:ext cx="838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09600" y="25908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7082577" y="6553200"/>
            <a:ext cx="19852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Chien</a:t>
            </a:r>
            <a:r>
              <a:rPr lang="en-US" sz="1200" dirty="0" smtClean="0"/>
              <a:t> &amp; </a:t>
            </a:r>
            <a:r>
              <a:rPr lang="en-US" sz="1200" dirty="0" err="1" smtClean="0"/>
              <a:t>Burgi</a:t>
            </a:r>
            <a:r>
              <a:rPr lang="en-US" sz="1200" dirty="0" smtClean="0"/>
              <a:t>, A. </a:t>
            </a:r>
            <a:r>
              <a:rPr lang="en-US" sz="1200" dirty="0" err="1" smtClean="0"/>
              <a:t>Chem</a:t>
            </a:r>
            <a:r>
              <a:rPr lang="en-US" sz="1200" dirty="0" smtClean="0"/>
              <a:t> 1992</a:t>
            </a:r>
            <a:endParaRPr lang="en-US" sz="1200" dirty="0"/>
          </a:p>
        </p:txBody>
      </p:sp>
      <p:grpSp>
        <p:nvGrpSpPr>
          <p:cNvPr id="78" name="Group 77"/>
          <p:cNvGrpSpPr/>
          <p:nvPr/>
        </p:nvGrpSpPr>
        <p:grpSpPr>
          <a:xfrm>
            <a:off x="1676400" y="2587256"/>
            <a:ext cx="5839152" cy="449076"/>
            <a:chOff x="1676400" y="2587256"/>
            <a:chExt cx="5839152" cy="449076"/>
          </a:xfrm>
        </p:grpSpPr>
        <p:sp>
          <p:nvSpPr>
            <p:cNvPr id="63" name="TextBox 62"/>
            <p:cNvSpPr txBox="1"/>
            <p:nvPr/>
          </p:nvSpPr>
          <p:spPr>
            <a:xfrm>
              <a:off x="1676400" y="2667000"/>
              <a:ext cx="6575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σ</a:t>
              </a:r>
              <a:r>
                <a:rPr lang="en-US" dirty="0" smtClean="0"/>
                <a:t>=10</a:t>
              </a:r>
              <a:endParaRPr lang="en-US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858000" y="2667000"/>
              <a:ext cx="6575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σ</a:t>
              </a:r>
              <a:r>
                <a:rPr lang="en-US" dirty="0" smtClean="0"/>
                <a:t>=10</a:t>
              </a:r>
              <a:endParaRPr lang="en-US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343999" y="2587256"/>
              <a:ext cx="5405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σ</a:t>
              </a:r>
              <a:r>
                <a:rPr lang="en-US" dirty="0" smtClean="0"/>
                <a:t>=1</a:t>
              </a:r>
              <a:endParaRPr lang="en-US" dirty="0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1143000" y="4342606"/>
            <a:ext cx="7391400" cy="1905794"/>
            <a:chOff x="1143000" y="4267200"/>
            <a:chExt cx="7391400" cy="1905794"/>
          </a:xfrm>
        </p:grpSpPr>
        <p:grpSp>
          <p:nvGrpSpPr>
            <p:cNvPr id="58" name="Group 57"/>
            <p:cNvGrpSpPr/>
            <p:nvPr/>
          </p:nvGrpSpPr>
          <p:grpSpPr>
            <a:xfrm>
              <a:off x="1143000" y="4267200"/>
              <a:ext cx="7391400" cy="1905794"/>
              <a:chOff x="1143000" y="4496594"/>
              <a:chExt cx="7391400" cy="1905794"/>
            </a:xfrm>
          </p:grpSpPr>
          <p:cxnSp>
            <p:nvCxnSpPr>
              <p:cNvPr id="42" name="Straight Arrow Connector 41"/>
              <p:cNvCxnSpPr/>
              <p:nvPr/>
            </p:nvCxnSpPr>
            <p:spPr>
              <a:xfrm>
                <a:off x="1143000" y="6400800"/>
                <a:ext cx="7391400" cy="158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/>
              <p:nvPr/>
            </p:nvCxnSpPr>
            <p:spPr>
              <a:xfrm rot="5400000" flipH="1" flipV="1">
                <a:off x="191294" y="5448300"/>
                <a:ext cx="1905000" cy="158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1143000" y="6019800"/>
                <a:ext cx="2362200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3505200" y="5029200"/>
                <a:ext cx="2438400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5943600" y="6019800"/>
                <a:ext cx="2209800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5400000">
                <a:off x="3009900" y="5524500"/>
                <a:ext cx="990600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>
                <a:off x="5448300" y="5524500"/>
                <a:ext cx="990600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TextBox 61"/>
            <p:cNvSpPr txBox="1"/>
            <p:nvPr/>
          </p:nvSpPr>
          <p:spPr>
            <a:xfrm>
              <a:off x="1524000" y="5410200"/>
              <a:ext cx="5293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E=1</a:t>
              </a:r>
              <a:endParaRPr lang="en-US" dirty="0"/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4572000" y="44958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E=10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7223025" y="4114800"/>
            <a:ext cx="19193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 Electric field</a:t>
            </a:r>
          </a:p>
          <a:p>
            <a:r>
              <a:rPr lang="en-US" sz="1400" dirty="0" smtClean="0"/>
              <a:t>σ Electrical conductivity</a:t>
            </a:r>
          </a:p>
        </p:txBody>
      </p:sp>
    </p:spTree>
    <p:extLst>
      <p:ext uri="{BB962C8B-B14F-4D97-AF65-F5344CB8AC3E}">
        <p14:creationId xmlns:p14="http://schemas.microsoft.com/office/powerpoint/2010/main" val="321611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Characteristics – 4 channels</a:t>
            </a:r>
            <a:endParaRPr lang="en-US" dirty="0"/>
          </a:p>
        </p:txBody>
      </p:sp>
      <p:pic>
        <p:nvPicPr>
          <p:cNvPr id="10244" name="Picture 4" descr="C:\Documents and Settings\bstorey\My Documents\My Dropbox\FASS\Latex Paper\Model\GenerateFigs\fig.compare1_10_1u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" y="1905000"/>
            <a:ext cx="4511040" cy="3383280"/>
          </a:xfrm>
          <a:prstGeom prst="rect">
            <a:avLst/>
          </a:prstGeom>
          <a:noFill/>
        </p:spPr>
      </p:pic>
      <p:pic>
        <p:nvPicPr>
          <p:cNvPr id="10243" name="Picture 3" descr="C:\Documents and Settings\bstorey\My Documents\My Dropbox\FASS\Latex Paper\Model\GenerateFigs\fig.compare1_10_250n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905000"/>
            <a:ext cx="4511040" cy="338328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47800" y="1676400"/>
            <a:ext cx="1804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micron channel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43811" y="1676400"/>
            <a:ext cx="1636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250 </a:t>
            </a:r>
            <a:r>
              <a:rPr lang="en-US" dirty="0" err="1" smtClean="0"/>
              <a:t>nmchannel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47800" y="5791200"/>
            <a:ext cx="38855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Red – location of sample</a:t>
            </a:r>
          </a:p>
          <a:p>
            <a:r>
              <a:rPr lang="en-US" dirty="0" smtClean="0"/>
              <a:t>Blue – location of low conductivity fluid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vs. experiment (16 kV/m)</a:t>
            </a:r>
            <a:endParaRPr lang="en-US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600200"/>
            <a:ext cx="7239000" cy="2500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4296178"/>
            <a:ext cx="7239000" cy="2434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04800" y="2819400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5105400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Exp.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295400" y="3810000"/>
            <a:ext cx="304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800600" y="3886200"/>
            <a:ext cx="304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876800" y="6477000"/>
            <a:ext cx="304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295400" y="6477000"/>
            <a:ext cx="304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85800" y="4191000"/>
            <a:ext cx="8001000" cy="0"/>
          </a:xfrm>
          <a:prstGeom prst="line">
            <a:avLst/>
          </a:prstGeom>
          <a:ln w="31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0800000">
            <a:off x="1295401" y="1295400"/>
            <a:ext cx="0" cy="5219700"/>
          </a:xfrm>
          <a:prstGeom prst="line">
            <a:avLst/>
          </a:prstGeom>
          <a:ln w="31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 flipH="1">
            <a:off x="2292641" y="3841460"/>
            <a:ext cx="5282619" cy="38099"/>
          </a:xfrm>
          <a:prstGeom prst="line">
            <a:avLst/>
          </a:prstGeom>
          <a:ln w="31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38200" y="1600200"/>
            <a:ext cx="8001000" cy="0"/>
          </a:xfrm>
          <a:prstGeom prst="line">
            <a:avLst/>
          </a:prstGeom>
          <a:ln w="31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254193" y="1219200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250 nm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867400" y="1219200"/>
            <a:ext cx="10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micron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676400"/>
            <a:ext cx="7010400" cy="249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4193847"/>
            <a:ext cx="7391400" cy="2587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vs. experiment (32 kV/m)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2819400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5105400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Exp.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295400" y="3810000"/>
            <a:ext cx="304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800600" y="3886200"/>
            <a:ext cx="304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876800" y="6477000"/>
            <a:ext cx="304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295400" y="6477000"/>
            <a:ext cx="304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85800" y="4191000"/>
            <a:ext cx="8001000" cy="0"/>
          </a:xfrm>
          <a:prstGeom prst="line">
            <a:avLst/>
          </a:prstGeom>
          <a:ln w="31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0800000">
            <a:off x="1295401" y="1295400"/>
            <a:ext cx="0" cy="5219700"/>
          </a:xfrm>
          <a:prstGeom prst="line">
            <a:avLst/>
          </a:prstGeom>
          <a:ln w="31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 flipH="1">
            <a:off x="2292641" y="3841460"/>
            <a:ext cx="5282619" cy="38099"/>
          </a:xfrm>
          <a:prstGeom prst="line">
            <a:avLst/>
          </a:prstGeom>
          <a:ln w="31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38200" y="1600200"/>
            <a:ext cx="8001000" cy="0"/>
          </a:xfrm>
          <a:prstGeom prst="line">
            <a:avLst/>
          </a:prstGeom>
          <a:ln w="31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254193" y="1219200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250 nm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791200" y="1219200"/>
            <a:ext cx="10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micron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Untested predictions</a:t>
            </a:r>
            <a:endParaRPr lang="en-US" dirty="0"/>
          </a:p>
        </p:txBody>
      </p:sp>
      <p:pic>
        <p:nvPicPr>
          <p:cNvPr id="4098" name="Picture 2" descr="C:\Users\bstorey\Documents\My Dropbox\FASS\Proposal\FASSProposal\valence_ver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6400"/>
            <a:ext cx="7056232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67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Shocks in background concentration</a:t>
            </a:r>
            <a:endParaRPr lang="en-US" dirty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" y="1571625"/>
            <a:ext cx="75438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715000" y="6488668"/>
            <a:ext cx="3358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Mani, </a:t>
            </a:r>
            <a:r>
              <a:rPr lang="en-US" sz="1400" dirty="0" err="1" smtClean="0"/>
              <a:t>Zangle</a:t>
            </a:r>
            <a:r>
              <a:rPr lang="en-US" sz="1400" dirty="0" smtClean="0"/>
              <a:t>, and Santiago. Langmuir, 2009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Nanochannel</a:t>
            </a:r>
            <a:r>
              <a:rPr lang="en-US" dirty="0" smtClean="0"/>
              <a:t> FASS shows dependence on electrolyte concentration, channel height, electric field, sample valence, etc – not present in </a:t>
            </a:r>
            <a:r>
              <a:rPr lang="en-US" dirty="0" err="1" smtClean="0"/>
              <a:t>microchannels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Nanochannels</a:t>
            </a:r>
            <a:r>
              <a:rPr lang="en-US" dirty="0" smtClean="0"/>
              <a:t> outperform </a:t>
            </a:r>
            <a:r>
              <a:rPr lang="en-US" dirty="0" err="1" smtClean="0"/>
              <a:t>microchannels</a:t>
            </a:r>
            <a:r>
              <a:rPr lang="en-US" dirty="0" smtClean="0"/>
              <a:t> in terms of enhancement.</a:t>
            </a:r>
          </a:p>
          <a:p>
            <a:r>
              <a:rPr lang="en-US" dirty="0" err="1" smtClean="0"/>
              <a:t>Nanochannel</a:t>
            </a:r>
            <a:r>
              <a:rPr lang="en-US" dirty="0" smtClean="0"/>
              <a:t> FASS demonstrates a novel focusing mechanism.</a:t>
            </a:r>
          </a:p>
          <a:p>
            <a:r>
              <a:rPr lang="en-US" dirty="0" smtClean="0"/>
              <a:t>Double layer to channel height is key parameter.</a:t>
            </a:r>
          </a:p>
          <a:p>
            <a:r>
              <a:rPr lang="en-US" dirty="0" smtClean="0"/>
              <a:t>Model is very simple, yet predicts all the key trends with no fit parameters. </a:t>
            </a:r>
          </a:p>
          <a:p>
            <a:r>
              <a:rPr lang="en-US" dirty="0" smtClean="0"/>
              <a:t>Future work</a:t>
            </a:r>
          </a:p>
          <a:p>
            <a:pPr lvl="1"/>
            <a:r>
              <a:rPr lang="en-US" dirty="0" smtClean="0"/>
              <a:t>What is the upper limit?</a:t>
            </a:r>
          </a:p>
          <a:p>
            <a:pPr lvl="1"/>
            <a:r>
              <a:rPr lang="en-US" dirty="0" smtClean="0"/>
              <a:t>Can it be useful?</a:t>
            </a:r>
          </a:p>
          <a:p>
            <a:pPr lvl="1"/>
            <a:r>
              <a:rPr lang="en-US" dirty="0" smtClean="0"/>
              <a:t>More detailed model – better quantitative agreement.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Untested predictions</a:t>
            </a:r>
            <a:endParaRPr lang="en-US" dirty="0"/>
          </a:p>
        </p:txBody>
      </p:sp>
      <p:pic>
        <p:nvPicPr>
          <p:cNvPr id="3074" name="Picture 2" descr="C:\Users\bstorey\Documents\My Dropbox\FASS\Proposal\FASSProposal\condrati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31386"/>
            <a:ext cx="6629400" cy="4944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16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FASS in </a:t>
            </a:r>
            <a:r>
              <a:rPr lang="en-US" dirty="0" err="1" smtClean="0"/>
              <a:t>microchannels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43000" y="2362200"/>
            <a:ext cx="7239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05200" y="2362200"/>
            <a:ext cx="2514600" cy="838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143000" y="2362200"/>
            <a:ext cx="7239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43000" y="3200400"/>
            <a:ext cx="7239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3962400" y="2590800"/>
            <a:ext cx="152400" cy="152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-</a:t>
            </a:r>
            <a:endParaRPr lang="en-US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343400" y="2743200"/>
            <a:ext cx="152400" cy="152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-</a:t>
            </a:r>
            <a:endParaRPr lang="en-US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886200" y="2895600"/>
            <a:ext cx="152400" cy="152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-</a:t>
            </a:r>
            <a:endParaRPr lang="en-US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648200" y="2514600"/>
            <a:ext cx="152400" cy="152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-</a:t>
            </a:r>
            <a:endParaRPr lang="en-US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724400" y="2895600"/>
            <a:ext cx="152400" cy="152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-</a:t>
            </a:r>
            <a:endParaRPr lang="en-US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181600" y="2743200"/>
            <a:ext cx="152400" cy="152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-</a:t>
            </a:r>
            <a:endParaRPr lang="en-US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410200" y="2438400"/>
            <a:ext cx="152400" cy="152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-</a:t>
            </a:r>
            <a:endParaRPr lang="en-US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5562600" y="2895600"/>
            <a:ext cx="152400" cy="152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-</a:t>
            </a:r>
            <a:endParaRPr lang="en-US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3581400" y="2514600"/>
            <a:ext cx="152400" cy="152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-</a:t>
            </a:r>
            <a:endParaRPr lang="en-US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33800" y="1916668"/>
            <a:ext cx="1613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cond. fluid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159188" y="1905000"/>
            <a:ext cx="1657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cond. fluid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371600" y="1916668"/>
            <a:ext cx="1657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cond. fluid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590800" y="3429000"/>
            <a:ext cx="1225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Sample ion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 rot="5400000">
            <a:off x="114300" y="2095500"/>
            <a:ext cx="1143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7882596" y="2133600"/>
            <a:ext cx="1219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029200" y="1524000"/>
            <a:ext cx="3429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85800" y="1524000"/>
            <a:ext cx="396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724400" y="1295400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 rot="5400000">
            <a:off x="4419600" y="1524000"/>
            <a:ext cx="457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4610100" y="1485900"/>
            <a:ext cx="838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09600" y="25908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7082577" y="6553200"/>
            <a:ext cx="19852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Chien</a:t>
            </a:r>
            <a:r>
              <a:rPr lang="en-US" sz="1200" dirty="0" smtClean="0"/>
              <a:t> &amp; </a:t>
            </a:r>
            <a:r>
              <a:rPr lang="en-US" sz="1200" dirty="0" err="1" smtClean="0"/>
              <a:t>Burgi</a:t>
            </a:r>
            <a:r>
              <a:rPr lang="en-US" sz="1200" dirty="0" smtClean="0"/>
              <a:t>, A. </a:t>
            </a:r>
            <a:r>
              <a:rPr lang="en-US" sz="1200" dirty="0" err="1" smtClean="0"/>
              <a:t>Chem</a:t>
            </a:r>
            <a:r>
              <a:rPr lang="en-US" sz="1200" dirty="0" smtClean="0"/>
              <a:t> 1992</a:t>
            </a:r>
            <a:endParaRPr lang="en-US" sz="1200" dirty="0"/>
          </a:p>
        </p:txBody>
      </p:sp>
      <p:cxnSp>
        <p:nvCxnSpPr>
          <p:cNvPr id="68" name="Straight Arrow Connector 67"/>
          <p:cNvCxnSpPr>
            <a:stCxn id="12" idx="2"/>
          </p:cNvCxnSpPr>
          <p:nvPr/>
        </p:nvCxnSpPr>
        <p:spPr>
          <a:xfrm rot="10800000">
            <a:off x="4191000" y="2590800"/>
            <a:ext cx="457200" cy="158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rot="10800000">
            <a:off x="4724400" y="2817811"/>
            <a:ext cx="457200" cy="158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rot="10800000">
            <a:off x="4343400" y="2971800"/>
            <a:ext cx="457200" cy="158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rot="10800000">
            <a:off x="5181600" y="2971800"/>
            <a:ext cx="457200" cy="158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rot="10800000">
            <a:off x="4953000" y="2514600"/>
            <a:ext cx="457200" cy="158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rot="10800000">
            <a:off x="3962400" y="2819400"/>
            <a:ext cx="457200" cy="158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rot="10800000">
            <a:off x="3505200" y="2971800"/>
            <a:ext cx="457200" cy="158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rot="10800000">
            <a:off x="3581401" y="2665411"/>
            <a:ext cx="457200" cy="158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rot="10800000">
            <a:off x="3200401" y="2590800"/>
            <a:ext cx="457200" cy="158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val 76"/>
          <p:cNvSpPr/>
          <p:nvPr/>
        </p:nvSpPr>
        <p:spPr>
          <a:xfrm>
            <a:off x="3810000" y="3505200"/>
            <a:ext cx="152400" cy="152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-</a:t>
            </a:r>
            <a:endParaRPr lang="en-US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1676400" y="2590800"/>
            <a:ext cx="5839152" cy="445532"/>
            <a:chOff x="1676400" y="2590800"/>
            <a:chExt cx="5839152" cy="445532"/>
          </a:xfrm>
        </p:grpSpPr>
        <p:sp>
          <p:nvSpPr>
            <p:cNvPr id="63" name="TextBox 62"/>
            <p:cNvSpPr txBox="1"/>
            <p:nvPr/>
          </p:nvSpPr>
          <p:spPr>
            <a:xfrm>
              <a:off x="1676400" y="2667000"/>
              <a:ext cx="6575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σ</a:t>
              </a:r>
              <a:r>
                <a:rPr lang="en-US" dirty="0" smtClean="0"/>
                <a:t>=10</a:t>
              </a:r>
              <a:endParaRPr lang="en-US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858000" y="2667000"/>
              <a:ext cx="6575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σ</a:t>
              </a:r>
              <a:r>
                <a:rPr lang="en-US" dirty="0" smtClean="0"/>
                <a:t>=10</a:t>
              </a:r>
              <a:endParaRPr lang="en-US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334000" y="2590800"/>
              <a:ext cx="5405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σ</a:t>
              </a:r>
              <a:r>
                <a:rPr lang="en-US" dirty="0" smtClean="0"/>
                <a:t>=1</a:t>
              </a:r>
              <a:endParaRPr lang="en-US" dirty="0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1143000" y="4342606"/>
            <a:ext cx="7391400" cy="1905794"/>
            <a:chOff x="1143000" y="4267200"/>
            <a:chExt cx="7391400" cy="1905794"/>
          </a:xfrm>
        </p:grpSpPr>
        <p:grpSp>
          <p:nvGrpSpPr>
            <p:cNvPr id="58" name="Group 57"/>
            <p:cNvGrpSpPr/>
            <p:nvPr/>
          </p:nvGrpSpPr>
          <p:grpSpPr>
            <a:xfrm>
              <a:off x="1143000" y="4267200"/>
              <a:ext cx="7391400" cy="1905794"/>
              <a:chOff x="1143000" y="4496594"/>
              <a:chExt cx="7391400" cy="1905794"/>
            </a:xfrm>
          </p:grpSpPr>
          <p:cxnSp>
            <p:nvCxnSpPr>
              <p:cNvPr id="42" name="Straight Arrow Connector 41"/>
              <p:cNvCxnSpPr/>
              <p:nvPr/>
            </p:nvCxnSpPr>
            <p:spPr>
              <a:xfrm>
                <a:off x="1143000" y="6400800"/>
                <a:ext cx="7391400" cy="158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/>
              <p:nvPr/>
            </p:nvCxnSpPr>
            <p:spPr>
              <a:xfrm rot="5400000" flipH="1" flipV="1">
                <a:off x="191294" y="5448300"/>
                <a:ext cx="1905000" cy="158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1143000" y="6019800"/>
                <a:ext cx="2362200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3505200" y="5029200"/>
                <a:ext cx="2438400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5943600" y="6019800"/>
                <a:ext cx="2209800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5400000">
                <a:off x="3009900" y="5524500"/>
                <a:ext cx="990600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>
                <a:off x="5448300" y="5524500"/>
                <a:ext cx="990600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1" name="Straight Connector 50"/>
            <p:cNvCxnSpPr/>
            <p:nvPr/>
          </p:nvCxnSpPr>
          <p:spPr>
            <a:xfrm rot="5400000" flipH="1" flipV="1">
              <a:off x="3314700" y="5981700"/>
              <a:ext cx="3810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3505200" y="5791200"/>
              <a:ext cx="24384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5400000">
              <a:off x="5753100" y="5981700"/>
              <a:ext cx="3810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1524000" y="5410200"/>
              <a:ext cx="5293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E=1</a:t>
              </a:r>
              <a:endParaRPr lang="en-US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495800" y="5486400"/>
              <a:ext cx="5389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n=1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4572000" y="44958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E=10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7223025" y="4114800"/>
            <a:ext cx="192097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 Electric field</a:t>
            </a:r>
          </a:p>
          <a:p>
            <a:r>
              <a:rPr lang="en-US" sz="1400" dirty="0" smtClean="0"/>
              <a:t>σ Electrical conductivity</a:t>
            </a:r>
          </a:p>
          <a:p>
            <a:r>
              <a:rPr lang="en-US" sz="1400" dirty="0" smtClean="0"/>
              <a:t>n Sample concentration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1611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FASS in </a:t>
            </a:r>
            <a:r>
              <a:rPr lang="en-US" dirty="0" err="1" smtClean="0"/>
              <a:t>microchannels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 rot="5400000">
            <a:off x="114300" y="2095500"/>
            <a:ext cx="1143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7882596" y="2133600"/>
            <a:ext cx="1219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029200" y="1524000"/>
            <a:ext cx="3429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85800" y="1524000"/>
            <a:ext cx="396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724400" y="1295400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 rot="5400000">
            <a:off x="4419600" y="1524000"/>
            <a:ext cx="457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4610100" y="1485900"/>
            <a:ext cx="838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09600" y="25908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7082577" y="6553200"/>
            <a:ext cx="19852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Chien</a:t>
            </a:r>
            <a:r>
              <a:rPr lang="en-US" sz="1200" dirty="0" smtClean="0"/>
              <a:t> &amp; </a:t>
            </a:r>
            <a:r>
              <a:rPr lang="en-US" sz="1200" dirty="0" err="1" smtClean="0"/>
              <a:t>Burgi</a:t>
            </a:r>
            <a:r>
              <a:rPr lang="en-US" sz="1200" dirty="0" smtClean="0"/>
              <a:t>, A. </a:t>
            </a:r>
            <a:r>
              <a:rPr lang="en-US" sz="1200" dirty="0" err="1" smtClean="0"/>
              <a:t>Chem</a:t>
            </a:r>
            <a:r>
              <a:rPr lang="en-US" sz="1200" dirty="0" smtClean="0"/>
              <a:t> 1992</a:t>
            </a:r>
            <a:endParaRPr lang="en-US" sz="1200" dirty="0"/>
          </a:p>
        </p:txBody>
      </p:sp>
      <p:grpSp>
        <p:nvGrpSpPr>
          <p:cNvPr id="55" name="Group 54"/>
          <p:cNvGrpSpPr/>
          <p:nvPr/>
        </p:nvGrpSpPr>
        <p:grpSpPr>
          <a:xfrm>
            <a:off x="1143000" y="1905000"/>
            <a:ext cx="7239000" cy="1893332"/>
            <a:chOff x="1143000" y="1905000"/>
            <a:chExt cx="7239000" cy="1893332"/>
          </a:xfrm>
        </p:grpSpPr>
        <p:sp>
          <p:nvSpPr>
            <p:cNvPr id="4" name="Rectangle 3"/>
            <p:cNvSpPr/>
            <p:nvPr/>
          </p:nvSpPr>
          <p:spPr>
            <a:xfrm>
              <a:off x="1143000" y="2362200"/>
              <a:ext cx="72390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505200" y="2362200"/>
              <a:ext cx="2514600" cy="838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1143000" y="2362200"/>
              <a:ext cx="7239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143000" y="3200400"/>
              <a:ext cx="7239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3352800" y="2590800"/>
              <a:ext cx="152400" cy="1524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 w="19050"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-</a:t>
              </a:r>
              <a:endParaRPr lang="en-US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3733800" y="2743200"/>
              <a:ext cx="152400" cy="1524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 w="19050"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-</a:t>
              </a:r>
              <a:endParaRPr lang="en-US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3276600" y="2895600"/>
              <a:ext cx="152400" cy="1524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 w="19050"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-</a:t>
              </a:r>
              <a:endParaRPr lang="en-US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038600" y="2514600"/>
              <a:ext cx="152400" cy="1524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 w="19050"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-</a:t>
              </a:r>
              <a:endParaRPr lang="en-US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4114800" y="2895600"/>
              <a:ext cx="152400" cy="1524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 w="19050"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-</a:t>
              </a:r>
              <a:endParaRPr lang="en-US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4572000" y="2743200"/>
              <a:ext cx="152400" cy="1524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 w="19050"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-</a:t>
              </a:r>
              <a:endParaRPr lang="en-US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4800600" y="2438400"/>
              <a:ext cx="152400" cy="1524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 w="19050"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-</a:t>
              </a:r>
              <a:endParaRPr lang="en-US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4953000" y="2895600"/>
              <a:ext cx="152400" cy="1524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 w="19050"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-</a:t>
              </a:r>
              <a:endParaRPr lang="en-US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3352800" y="2438400"/>
              <a:ext cx="152400" cy="1524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 w="19050"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-</a:t>
              </a:r>
              <a:endParaRPr lang="en-US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733800" y="1916668"/>
              <a:ext cx="16133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Low cond. fluid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159188" y="1905000"/>
              <a:ext cx="16575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High cond. fluid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371600" y="1916668"/>
              <a:ext cx="16575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High cond. fluid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590800" y="3429000"/>
              <a:ext cx="12250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Sample ion</a:t>
              </a:r>
              <a:endParaRPr lang="en-US" dirty="0"/>
            </a:p>
          </p:txBody>
        </p:sp>
        <p:cxnSp>
          <p:nvCxnSpPr>
            <p:cNvPr id="68" name="Straight Arrow Connector 67"/>
            <p:cNvCxnSpPr>
              <a:stCxn id="12" idx="2"/>
            </p:cNvCxnSpPr>
            <p:nvPr/>
          </p:nvCxnSpPr>
          <p:spPr>
            <a:xfrm rot="10800000">
              <a:off x="3581400" y="2590800"/>
              <a:ext cx="457200" cy="1588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 rot="10800000">
              <a:off x="4114800" y="2817811"/>
              <a:ext cx="457200" cy="1588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rot="10800000">
              <a:off x="3733800" y="2971800"/>
              <a:ext cx="457200" cy="1588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 rot="10800000">
              <a:off x="4572000" y="2971800"/>
              <a:ext cx="457200" cy="1588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 rot="10800000">
              <a:off x="4343400" y="2514600"/>
              <a:ext cx="457200" cy="1588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 rot="10800000">
              <a:off x="3352800" y="2819400"/>
              <a:ext cx="457200" cy="1588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 rot="10800000">
              <a:off x="3124200" y="2971800"/>
              <a:ext cx="228600" cy="1588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 rot="10800000" flipV="1">
              <a:off x="3276601" y="2666998"/>
              <a:ext cx="152401" cy="1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 rot="10800000">
              <a:off x="3124199" y="2514600"/>
              <a:ext cx="228601" cy="1588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l 52"/>
            <p:cNvSpPr/>
            <p:nvPr/>
          </p:nvSpPr>
          <p:spPr>
            <a:xfrm>
              <a:off x="3810000" y="3505200"/>
              <a:ext cx="152400" cy="1524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 w="19050"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-</a:t>
              </a:r>
              <a:endParaRPr lang="en-US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143000" y="4342606"/>
            <a:ext cx="7391400" cy="1905794"/>
            <a:chOff x="1143000" y="4267200"/>
            <a:chExt cx="7391400" cy="1905794"/>
          </a:xfrm>
        </p:grpSpPr>
        <p:grpSp>
          <p:nvGrpSpPr>
            <p:cNvPr id="51" name="Group 57"/>
            <p:cNvGrpSpPr/>
            <p:nvPr/>
          </p:nvGrpSpPr>
          <p:grpSpPr>
            <a:xfrm>
              <a:off x="1143000" y="4267200"/>
              <a:ext cx="7391400" cy="1905794"/>
              <a:chOff x="1143000" y="4496594"/>
              <a:chExt cx="7391400" cy="1905794"/>
            </a:xfrm>
          </p:grpSpPr>
          <p:cxnSp>
            <p:nvCxnSpPr>
              <p:cNvPr id="64" name="Straight Arrow Connector 63"/>
              <p:cNvCxnSpPr/>
              <p:nvPr/>
            </p:nvCxnSpPr>
            <p:spPr>
              <a:xfrm>
                <a:off x="1143000" y="6400800"/>
                <a:ext cx="7391400" cy="158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/>
              <p:cNvCxnSpPr/>
              <p:nvPr/>
            </p:nvCxnSpPr>
            <p:spPr>
              <a:xfrm rot="5400000" flipH="1" flipV="1">
                <a:off x="191294" y="5448300"/>
                <a:ext cx="1905000" cy="158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1143000" y="6019800"/>
                <a:ext cx="2362200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3505200" y="5029200"/>
                <a:ext cx="2438400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5943600" y="6019800"/>
                <a:ext cx="2209800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>
                <a:off x="3009900" y="5524500"/>
                <a:ext cx="990600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 rot="5400000">
                <a:off x="5448300" y="5524500"/>
                <a:ext cx="990600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8" name="Straight Connector 57"/>
            <p:cNvCxnSpPr/>
            <p:nvPr/>
          </p:nvCxnSpPr>
          <p:spPr>
            <a:xfrm rot="5400000" flipH="1" flipV="1">
              <a:off x="2590800" y="5487194"/>
              <a:ext cx="13716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3505200" y="5791994"/>
              <a:ext cx="16002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5400000">
              <a:off x="4914900" y="5982494"/>
              <a:ext cx="3810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1524000" y="5410200"/>
              <a:ext cx="5293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E=1</a:t>
              </a:r>
              <a:endParaRPr lang="en-US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495800" y="5486400"/>
              <a:ext cx="5389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n=1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84" name="Straight Connector 83"/>
          <p:cNvCxnSpPr/>
          <p:nvPr/>
        </p:nvCxnSpPr>
        <p:spPr>
          <a:xfrm>
            <a:off x="3276600" y="4876800"/>
            <a:ext cx="2286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rot="5400000" flipH="1" flipV="1">
            <a:off x="3009900" y="5372100"/>
            <a:ext cx="9906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2819400" y="4572000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n=10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91" name="Group 90"/>
          <p:cNvGrpSpPr/>
          <p:nvPr/>
        </p:nvGrpSpPr>
        <p:grpSpPr>
          <a:xfrm>
            <a:off x="1676400" y="2590800"/>
            <a:ext cx="5839152" cy="445532"/>
            <a:chOff x="1676400" y="2590800"/>
            <a:chExt cx="5839152" cy="445532"/>
          </a:xfrm>
        </p:grpSpPr>
        <p:sp>
          <p:nvSpPr>
            <p:cNvPr id="92" name="TextBox 91"/>
            <p:cNvSpPr txBox="1"/>
            <p:nvPr/>
          </p:nvSpPr>
          <p:spPr>
            <a:xfrm>
              <a:off x="1676400" y="2667000"/>
              <a:ext cx="6575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σ</a:t>
              </a:r>
              <a:r>
                <a:rPr lang="en-US" dirty="0" smtClean="0"/>
                <a:t>=10</a:t>
              </a:r>
              <a:endParaRPr lang="en-US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6858000" y="2667000"/>
              <a:ext cx="6575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σ</a:t>
              </a:r>
              <a:r>
                <a:rPr lang="en-US" dirty="0" smtClean="0"/>
                <a:t>=10</a:t>
              </a:r>
              <a:endParaRPr lang="en-US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5334000" y="2590800"/>
              <a:ext cx="5405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σ</a:t>
              </a:r>
              <a:r>
                <a:rPr lang="en-US" dirty="0" smtClean="0"/>
                <a:t>=1</a:t>
              </a:r>
              <a:endParaRPr lang="en-US" dirty="0"/>
            </a:p>
          </p:txBody>
        </p:sp>
      </p:grpSp>
      <p:sp>
        <p:nvSpPr>
          <p:cNvPr id="95" name="TextBox 94"/>
          <p:cNvSpPr txBox="1"/>
          <p:nvPr/>
        </p:nvSpPr>
        <p:spPr>
          <a:xfrm>
            <a:off x="4572000" y="44958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E=10</a:t>
            </a:r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7223025" y="4114800"/>
            <a:ext cx="192097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 Electric field</a:t>
            </a:r>
          </a:p>
          <a:p>
            <a:r>
              <a:rPr lang="en-US" sz="1400" dirty="0" smtClean="0"/>
              <a:t>σ Electrical conductivity</a:t>
            </a:r>
          </a:p>
          <a:p>
            <a:r>
              <a:rPr lang="en-US" sz="1400" dirty="0" smtClean="0"/>
              <a:t>n Sample concentration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FASS in </a:t>
            </a:r>
            <a:r>
              <a:rPr lang="en-US" dirty="0" err="1" smtClean="0"/>
              <a:t>microchannels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43000" y="2362200"/>
            <a:ext cx="7239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05200" y="2362200"/>
            <a:ext cx="2514600" cy="838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143000" y="2362200"/>
            <a:ext cx="7239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43000" y="3200400"/>
            <a:ext cx="7239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3352800" y="2590800"/>
            <a:ext cx="152400" cy="152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-</a:t>
            </a:r>
            <a:endParaRPr lang="en-US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200400" y="2743200"/>
            <a:ext cx="152400" cy="152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-</a:t>
            </a:r>
            <a:endParaRPr lang="en-US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276600" y="2895600"/>
            <a:ext cx="152400" cy="152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-</a:t>
            </a:r>
            <a:endParaRPr lang="en-US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124200" y="2590800"/>
            <a:ext cx="152400" cy="152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-</a:t>
            </a:r>
            <a:endParaRPr lang="en-US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200400" y="2514600"/>
            <a:ext cx="152400" cy="152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-</a:t>
            </a:r>
            <a:endParaRPr lang="en-US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048000" y="2895600"/>
            <a:ext cx="152400" cy="152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-</a:t>
            </a:r>
            <a:endParaRPr lang="en-US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3124200" y="2438400"/>
            <a:ext cx="152400" cy="152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-</a:t>
            </a:r>
            <a:endParaRPr lang="en-US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3352800" y="2743200"/>
            <a:ext cx="152400" cy="152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-</a:t>
            </a:r>
            <a:endParaRPr lang="en-US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3352800" y="2438400"/>
            <a:ext cx="152400" cy="152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-</a:t>
            </a:r>
            <a:endParaRPr lang="en-US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33800" y="1916668"/>
            <a:ext cx="1613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cond. fluid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159188" y="1905000"/>
            <a:ext cx="1657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cond. fluid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371600" y="1916668"/>
            <a:ext cx="1657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cond. fluid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590800" y="3429000"/>
            <a:ext cx="1225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Sample ion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 rot="5400000">
            <a:off x="114300" y="2095500"/>
            <a:ext cx="1143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7882596" y="2133600"/>
            <a:ext cx="1219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029200" y="1524000"/>
            <a:ext cx="3429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85800" y="1524000"/>
            <a:ext cx="396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724400" y="1295400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 rot="5400000">
            <a:off x="4419600" y="1524000"/>
            <a:ext cx="457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4610100" y="1485900"/>
            <a:ext cx="838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09600" y="25908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7082577" y="6553200"/>
            <a:ext cx="19852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Chien</a:t>
            </a:r>
            <a:r>
              <a:rPr lang="en-US" sz="1200" dirty="0" smtClean="0"/>
              <a:t> &amp; </a:t>
            </a:r>
            <a:r>
              <a:rPr lang="en-US" sz="1200" dirty="0" err="1" smtClean="0"/>
              <a:t>Burgi</a:t>
            </a:r>
            <a:r>
              <a:rPr lang="en-US" sz="1200" dirty="0" smtClean="0"/>
              <a:t>, A. </a:t>
            </a:r>
            <a:r>
              <a:rPr lang="en-US" sz="1200" dirty="0" err="1" smtClean="0"/>
              <a:t>Chem</a:t>
            </a:r>
            <a:r>
              <a:rPr lang="en-US" sz="1200" dirty="0" smtClean="0"/>
              <a:t> 1992</a:t>
            </a:r>
            <a:endParaRPr lang="en-US" sz="1200" dirty="0"/>
          </a:p>
        </p:txBody>
      </p:sp>
      <p:cxnSp>
        <p:nvCxnSpPr>
          <p:cNvPr id="70" name="Straight Arrow Connector 69"/>
          <p:cNvCxnSpPr/>
          <p:nvPr/>
        </p:nvCxnSpPr>
        <p:spPr>
          <a:xfrm rot="10800000">
            <a:off x="2895600" y="2667000"/>
            <a:ext cx="228600" cy="158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rot="10800000">
            <a:off x="3124200" y="2971800"/>
            <a:ext cx="228600" cy="158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rot="10800000" flipV="1">
            <a:off x="3276601" y="2666998"/>
            <a:ext cx="152401" cy="1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rot="10800000">
            <a:off x="3124199" y="2514600"/>
            <a:ext cx="228601" cy="158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3810000" y="3505200"/>
            <a:ext cx="152400" cy="152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-</a:t>
            </a:r>
            <a:endParaRPr lang="en-US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 rot="10800000">
            <a:off x="3048000" y="2819400"/>
            <a:ext cx="228600" cy="158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rot="10800000">
            <a:off x="2971801" y="2513011"/>
            <a:ext cx="228600" cy="158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rot="10800000">
            <a:off x="2895601" y="2971800"/>
            <a:ext cx="228600" cy="158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143000" y="6324600"/>
            <a:ext cx="7456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Maximum enhancement in sample concentration is equal to conductivity ratio</a:t>
            </a:r>
            <a:endParaRPr lang="en-US" dirty="0"/>
          </a:p>
        </p:txBody>
      </p:sp>
      <p:grpSp>
        <p:nvGrpSpPr>
          <p:cNvPr id="78" name="Group 77"/>
          <p:cNvGrpSpPr/>
          <p:nvPr/>
        </p:nvGrpSpPr>
        <p:grpSpPr>
          <a:xfrm>
            <a:off x="1143000" y="4343400"/>
            <a:ext cx="7391400" cy="1905794"/>
            <a:chOff x="1143000" y="4267200"/>
            <a:chExt cx="7391400" cy="1905794"/>
          </a:xfrm>
        </p:grpSpPr>
        <p:grpSp>
          <p:nvGrpSpPr>
            <p:cNvPr id="79" name="Group 57"/>
            <p:cNvGrpSpPr/>
            <p:nvPr/>
          </p:nvGrpSpPr>
          <p:grpSpPr>
            <a:xfrm>
              <a:off x="1143000" y="4267200"/>
              <a:ext cx="7391400" cy="1905794"/>
              <a:chOff x="1143000" y="4496594"/>
              <a:chExt cx="7391400" cy="1905794"/>
            </a:xfrm>
          </p:grpSpPr>
          <p:cxnSp>
            <p:nvCxnSpPr>
              <p:cNvPr id="85" name="Straight Arrow Connector 84"/>
              <p:cNvCxnSpPr/>
              <p:nvPr/>
            </p:nvCxnSpPr>
            <p:spPr>
              <a:xfrm>
                <a:off x="1143000" y="6400800"/>
                <a:ext cx="7391400" cy="158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Arrow Connector 85"/>
              <p:cNvCxnSpPr/>
              <p:nvPr/>
            </p:nvCxnSpPr>
            <p:spPr>
              <a:xfrm rot="5400000" flipH="1" flipV="1">
                <a:off x="191294" y="5448300"/>
                <a:ext cx="1905000" cy="158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TextBox 86"/>
              <p:cNvSpPr txBox="1"/>
              <p:nvPr/>
            </p:nvSpPr>
            <p:spPr>
              <a:xfrm>
                <a:off x="4572000" y="4648994"/>
                <a:ext cx="646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E=10</a:t>
                </a:r>
                <a:endParaRPr lang="en-US" dirty="0"/>
              </a:p>
            </p:txBody>
          </p:sp>
          <p:cxnSp>
            <p:nvCxnSpPr>
              <p:cNvPr id="88" name="Straight Connector 87"/>
              <p:cNvCxnSpPr/>
              <p:nvPr/>
            </p:nvCxnSpPr>
            <p:spPr>
              <a:xfrm>
                <a:off x="1143000" y="6019800"/>
                <a:ext cx="2362200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3505200" y="5029200"/>
                <a:ext cx="2438400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5943600" y="6019800"/>
                <a:ext cx="2209800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5400000">
                <a:off x="3009900" y="5524500"/>
                <a:ext cx="990600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5400000">
                <a:off x="5448300" y="5524500"/>
                <a:ext cx="990600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0" name="Straight Connector 79"/>
            <p:cNvCxnSpPr/>
            <p:nvPr/>
          </p:nvCxnSpPr>
          <p:spPr>
            <a:xfrm rot="5400000" flipH="1" flipV="1">
              <a:off x="2362200" y="5486400"/>
              <a:ext cx="13716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3048000" y="4800600"/>
              <a:ext cx="3810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2743200" y="5486400"/>
              <a:ext cx="13716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1524000" y="5410200"/>
              <a:ext cx="5293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E=1</a:t>
              </a:r>
              <a:endParaRPr lang="en-US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2895600" y="4495800"/>
              <a:ext cx="6559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n=10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1676400" y="2590800"/>
            <a:ext cx="5839152" cy="445532"/>
            <a:chOff x="1676400" y="2590800"/>
            <a:chExt cx="5839152" cy="445532"/>
          </a:xfrm>
        </p:grpSpPr>
        <p:sp>
          <p:nvSpPr>
            <p:cNvPr id="94" name="TextBox 93"/>
            <p:cNvSpPr txBox="1"/>
            <p:nvPr/>
          </p:nvSpPr>
          <p:spPr>
            <a:xfrm>
              <a:off x="1676400" y="2667000"/>
              <a:ext cx="6575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σ</a:t>
              </a:r>
              <a:r>
                <a:rPr lang="en-US" dirty="0" smtClean="0"/>
                <a:t>=10</a:t>
              </a:r>
              <a:endParaRPr lang="en-US" dirty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6858000" y="2667000"/>
              <a:ext cx="6575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σ</a:t>
              </a:r>
              <a:r>
                <a:rPr lang="en-US" dirty="0" smtClean="0"/>
                <a:t>=10</a:t>
              </a:r>
              <a:endParaRPr lang="en-US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5334000" y="2590800"/>
              <a:ext cx="5405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σ</a:t>
              </a:r>
              <a:r>
                <a:rPr lang="en-US" dirty="0" smtClean="0"/>
                <a:t>=1</a:t>
              </a:r>
              <a:endParaRPr lang="en-US" dirty="0"/>
            </a:p>
          </p:txBody>
        </p:sp>
      </p:grpSp>
      <p:sp>
        <p:nvSpPr>
          <p:cNvPr id="100" name="TextBox 99"/>
          <p:cNvSpPr txBox="1"/>
          <p:nvPr/>
        </p:nvSpPr>
        <p:spPr>
          <a:xfrm>
            <a:off x="7223025" y="4114800"/>
            <a:ext cx="192097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 Electric field</a:t>
            </a:r>
          </a:p>
          <a:p>
            <a:r>
              <a:rPr lang="en-US" sz="1400" dirty="0" smtClean="0"/>
              <a:t>σ Electrical conductivity</a:t>
            </a:r>
          </a:p>
          <a:p>
            <a:r>
              <a:rPr lang="en-US" sz="1400" dirty="0" smtClean="0"/>
              <a:t>n Sample concentration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FASS in </a:t>
            </a:r>
            <a:r>
              <a:rPr lang="en-US" dirty="0" err="1" smtClean="0"/>
              <a:t>microchannels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43000" y="2362200"/>
            <a:ext cx="7239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05200" y="2362200"/>
            <a:ext cx="2514600" cy="838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143000" y="2362200"/>
            <a:ext cx="7239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733800" y="1916668"/>
            <a:ext cx="1613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cond. fluid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159188" y="1905000"/>
            <a:ext cx="1657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cond. fluid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371600" y="1916668"/>
            <a:ext cx="1657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cond. fluid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 rot="5400000">
            <a:off x="114300" y="2095500"/>
            <a:ext cx="1143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7882596" y="2133600"/>
            <a:ext cx="1219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029200" y="1524000"/>
            <a:ext cx="3429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85800" y="1524000"/>
            <a:ext cx="396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724400" y="1295400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 rot="5400000">
            <a:off x="4419600" y="1524000"/>
            <a:ext cx="457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4610100" y="1485900"/>
            <a:ext cx="838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57"/>
          <p:cNvGrpSpPr/>
          <p:nvPr/>
        </p:nvGrpSpPr>
        <p:grpSpPr>
          <a:xfrm>
            <a:off x="1143000" y="3352800"/>
            <a:ext cx="7391400" cy="1905794"/>
            <a:chOff x="1143000" y="4496594"/>
            <a:chExt cx="7391400" cy="1905794"/>
          </a:xfrm>
        </p:grpSpPr>
        <p:cxnSp>
          <p:nvCxnSpPr>
            <p:cNvPr id="42" name="Straight Arrow Connector 41"/>
            <p:cNvCxnSpPr/>
            <p:nvPr/>
          </p:nvCxnSpPr>
          <p:spPr>
            <a:xfrm>
              <a:off x="1143000" y="6400800"/>
              <a:ext cx="73914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rot="5400000" flipH="1" flipV="1">
              <a:off x="191294" y="5448300"/>
              <a:ext cx="19050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3886200" y="4648994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</a:t>
              </a:r>
              <a:endParaRPr lang="en-US" dirty="0"/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1143000" y="6019800"/>
              <a:ext cx="236220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3505200" y="5029200"/>
              <a:ext cx="243840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943600" y="6019800"/>
              <a:ext cx="220980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5400000">
              <a:off x="3009900" y="5524500"/>
              <a:ext cx="99060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5448300" y="5524500"/>
              <a:ext cx="99060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/>
          <p:cNvSpPr txBox="1"/>
          <p:nvPr/>
        </p:nvSpPr>
        <p:spPr>
          <a:xfrm>
            <a:off x="609600" y="25908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7082577" y="6553200"/>
            <a:ext cx="19852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Chien</a:t>
            </a:r>
            <a:r>
              <a:rPr lang="en-US" sz="1200" dirty="0" smtClean="0"/>
              <a:t> &amp; </a:t>
            </a:r>
            <a:r>
              <a:rPr lang="en-US" sz="1200" dirty="0" err="1" smtClean="0"/>
              <a:t>Burgi</a:t>
            </a:r>
            <a:r>
              <a:rPr lang="en-US" sz="1200" dirty="0" smtClean="0"/>
              <a:t>, A. </a:t>
            </a:r>
            <a:r>
              <a:rPr lang="en-US" sz="1200" dirty="0" err="1" smtClean="0"/>
              <a:t>Chem</a:t>
            </a:r>
            <a:r>
              <a:rPr lang="en-US" sz="1200" dirty="0" smtClean="0"/>
              <a:t> 1992</a:t>
            </a:r>
            <a:endParaRPr lang="en-US" sz="12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3872130" y="2406501"/>
            <a:ext cx="1919070" cy="885092"/>
            <a:chOff x="4710330" y="5383766"/>
            <a:chExt cx="1919070" cy="990602"/>
          </a:xfrm>
        </p:grpSpPr>
        <p:grpSp>
          <p:nvGrpSpPr>
            <p:cNvPr id="89" name="Group 59"/>
            <p:cNvGrpSpPr/>
            <p:nvPr/>
          </p:nvGrpSpPr>
          <p:grpSpPr>
            <a:xfrm>
              <a:off x="5334000" y="5383766"/>
              <a:ext cx="1295400" cy="990602"/>
              <a:chOff x="1219200" y="1143000"/>
              <a:chExt cx="762000" cy="990600"/>
            </a:xfrm>
          </p:grpSpPr>
          <p:sp>
            <p:nvSpPr>
              <p:cNvPr id="96" name="Arc 95"/>
              <p:cNvSpPr/>
              <p:nvPr/>
            </p:nvSpPr>
            <p:spPr>
              <a:xfrm rot="10800000">
                <a:off x="1219200" y="1219200"/>
                <a:ext cx="762000" cy="762000"/>
              </a:xfrm>
              <a:prstGeom prst="arc">
                <a:avLst>
                  <a:gd name="adj1" fmla="val 16200000"/>
                  <a:gd name="adj2" fmla="val 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Arc 96"/>
              <p:cNvSpPr/>
              <p:nvPr/>
            </p:nvSpPr>
            <p:spPr>
              <a:xfrm rot="16200000">
                <a:off x="1066800" y="1295400"/>
                <a:ext cx="990600" cy="685799"/>
              </a:xfrm>
              <a:prstGeom prst="arc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0" name="Straight Arrow Connector 89"/>
            <p:cNvCxnSpPr/>
            <p:nvPr/>
          </p:nvCxnSpPr>
          <p:spPr>
            <a:xfrm>
              <a:off x="4713767" y="5455696"/>
              <a:ext cx="9144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flipV="1">
              <a:off x="4710330" y="6153216"/>
              <a:ext cx="884169" cy="1028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>
              <a:off x="4713767" y="5688568"/>
              <a:ext cx="644363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>
              <a:off x="4713767" y="5918756"/>
              <a:ext cx="64436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1443369" y="2286000"/>
            <a:ext cx="1333499" cy="914400"/>
            <a:chOff x="1443369" y="2286000"/>
            <a:chExt cx="1333499" cy="914400"/>
          </a:xfrm>
        </p:grpSpPr>
        <p:grpSp>
          <p:nvGrpSpPr>
            <p:cNvPr id="9" name="Group 8"/>
            <p:cNvGrpSpPr/>
            <p:nvPr/>
          </p:nvGrpSpPr>
          <p:grpSpPr>
            <a:xfrm>
              <a:off x="1443369" y="2286000"/>
              <a:ext cx="1333499" cy="914400"/>
              <a:chOff x="990601" y="3575566"/>
              <a:chExt cx="1333499" cy="990600"/>
            </a:xfrm>
          </p:grpSpPr>
          <p:sp>
            <p:nvSpPr>
              <p:cNvPr id="121" name="Arc 120"/>
              <p:cNvSpPr/>
              <p:nvPr/>
            </p:nvSpPr>
            <p:spPr>
              <a:xfrm>
                <a:off x="990601" y="3689866"/>
                <a:ext cx="1324892" cy="762000"/>
              </a:xfrm>
              <a:prstGeom prst="arc">
                <a:avLst>
                  <a:gd name="adj1" fmla="val 16200000"/>
                  <a:gd name="adj2" fmla="val 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Arc 121"/>
              <p:cNvSpPr/>
              <p:nvPr/>
            </p:nvSpPr>
            <p:spPr>
              <a:xfrm rot="5400000">
                <a:off x="1162051" y="3404116"/>
                <a:ext cx="990600" cy="1333499"/>
              </a:xfrm>
              <a:prstGeom prst="arc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15" name="Straight Arrow Connector 114"/>
            <p:cNvCxnSpPr/>
            <p:nvPr/>
          </p:nvCxnSpPr>
          <p:spPr>
            <a:xfrm>
              <a:off x="1730282" y="2439988"/>
              <a:ext cx="58293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/>
            <p:nvPr/>
          </p:nvCxnSpPr>
          <p:spPr>
            <a:xfrm flipV="1">
              <a:off x="1731334" y="3092551"/>
              <a:ext cx="693417" cy="144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/>
            <p:nvPr/>
          </p:nvCxnSpPr>
          <p:spPr>
            <a:xfrm>
              <a:off x="1725891" y="2970212"/>
              <a:ext cx="919843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/>
            <p:nvPr/>
          </p:nvCxnSpPr>
          <p:spPr>
            <a:xfrm>
              <a:off x="1729797" y="2546680"/>
              <a:ext cx="919843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/>
            <p:nvPr/>
          </p:nvCxnSpPr>
          <p:spPr>
            <a:xfrm>
              <a:off x="1731334" y="2667000"/>
              <a:ext cx="9906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/>
            <p:nvPr/>
          </p:nvCxnSpPr>
          <p:spPr>
            <a:xfrm>
              <a:off x="1731334" y="2819400"/>
              <a:ext cx="9906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7" name="Straight Connector 126"/>
          <p:cNvCxnSpPr>
            <a:stCxn id="180" idx="5"/>
            <a:endCxn id="148" idx="7"/>
          </p:cNvCxnSpPr>
          <p:nvPr/>
        </p:nvCxnSpPr>
        <p:spPr>
          <a:xfrm>
            <a:off x="1730282" y="2339882"/>
            <a:ext cx="0" cy="8828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rot="16200000" flipH="1">
            <a:off x="3453031" y="2781299"/>
            <a:ext cx="8382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rot="16200000" flipH="1">
            <a:off x="6362699" y="2781300"/>
            <a:ext cx="8382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5" name="Group 144"/>
          <p:cNvGrpSpPr/>
          <p:nvPr/>
        </p:nvGrpSpPr>
        <p:grpSpPr>
          <a:xfrm>
            <a:off x="1143000" y="4278868"/>
            <a:ext cx="7162800" cy="1969532"/>
            <a:chOff x="1143000" y="4038600"/>
            <a:chExt cx="7162800" cy="1969532"/>
          </a:xfrm>
        </p:grpSpPr>
        <p:cxnSp>
          <p:nvCxnSpPr>
            <p:cNvPr id="139" name="Straight Connector 138"/>
            <p:cNvCxnSpPr/>
            <p:nvPr/>
          </p:nvCxnSpPr>
          <p:spPr>
            <a:xfrm rot="5400000">
              <a:off x="5143500" y="4838700"/>
              <a:ext cx="1600200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4" name="Group 143"/>
            <p:cNvGrpSpPr/>
            <p:nvPr/>
          </p:nvGrpSpPr>
          <p:grpSpPr>
            <a:xfrm>
              <a:off x="1143000" y="4038600"/>
              <a:ext cx="7162800" cy="1969532"/>
              <a:chOff x="1143000" y="4038600"/>
              <a:chExt cx="7162800" cy="1969532"/>
            </a:xfrm>
          </p:grpSpPr>
          <p:cxnSp>
            <p:nvCxnSpPr>
              <p:cNvPr id="134" name="Straight Connector 133"/>
              <p:cNvCxnSpPr/>
              <p:nvPr/>
            </p:nvCxnSpPr>
            <p:spPr>
              <a:xfrm>
                <a:off x="1143000" y="5638800"/>
                <a:ext cx="23622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3505200" y="4038600"/>
                <a:ext cx="24384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5943600" y="5638800"/>
                <a:ext cx="23622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5400000">
                <a:off x="2705100" y="4838700"/>
                <a:ext cx="16002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1" name="TextBox 140"/>
              <p:cNvSpPr txBox="1"/>
              <p:nvPr/>
            </p:nvSpPr>
            <p:spPr>
              <a:xfrm>
                <a:off x="2667000" y="5638800"/>
                <a:ext cx="75059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b="1" dirty="0" err="1" smtClean="0">
                    <a:solidFill>
                      <a:schemeClr val="accent2"/>
                    </a:solidFill>
                  </a:rPr>
                  <a:t>dP</a:t>
                </a:r>
                <a:r>
                  <a:rPr lang="en-US" b="1" dirty="0" smtClean="0">
                    <a:solidFill>
                      <a:schemeClr val="accent2"/>
                    </a:solidFill>
                  </a:rPr>
                  <a:t>/</a:t>
                </a:r>
                <a:r>
                  <a:rPr lang="en-US" b="1" dirty="0" err="1" smtClean="0">
                    <a:solidFill>
                      <a:schemeClr val="accent2"/>
                    </a:solidFill>
                  </a:rPr>
                  <a:t>dx</a:t>
                </a:r>
                <a:endParaRPr lang="en-US" b="1" dirty="0">
                  <a:solidFill>
                    <a:schemeClr val="accent2"/>
                  </a:solidFill>
                </a:endParaRPr>
              </a:p>
            </p:txBody>
          </p:sp>
        </p:grpSp>
      </p:grpSp>
      <p:cxnSp>
        <p:nvCxnSpPr>
          <p:cNvPr id="142" name="Straight Arrow Connector 141"/>
          <p:cNvCxnSpPr/>
          <p:nvPr/>
        </p:nvCxnSpPr>
        <p:spPr>
          <a:xfrm rot="5400000">
            <a:off x="534194" y="5866606"/>
            <a:ext cx="12192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0" name="Group 209"/>
          <p:cNvGrpSpPr/>
          <p:nvPr/>
        </p:nvGrpSpPr>
        <p:grpSpPr>
          <a:xfrm>
            <a:off x="1143000" y="3200400"/>
            <a:ext cx="7315200" cy="152400"/>
            <a:chOff x="1143000" y="3171670"/>
            <a:chExt cx="7315200" cy="15240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143000" y="3171670"/>
              <a:ext cx="7239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Oval 145"/>
            <p:cNvSpPr/>
            <p:nvPr/>
          </p:nvSpPr>
          <p:spPr>
            <a:xfrm>
              <a:off x="1143000" y="3171670"/>
              <a:ext cx="152400" cy="152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 w="19050"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-</a:t>
              </a:r>
              <a:endParaRPr lang="en-US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47" name="Oval 146"/>
            <p:cNvSpPr/>
            <p:nvPr/>
          </p:nvSpPr>
          <p:spPr>
            <a:xfrm>
              <a:off x="1371600" y="3171670"/>
              <a:ext cx="152400" cy="152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 w="19050"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-</a:t>
              </a:r>
              <a:endParaRPr lang="en-US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48" name="Oval 147"/>
            <p:cNvSpPr/>
            <p:nvPr/>
          </p:nvSpPr>
          <p:spPr>
            <a:xfrm>
              <a:off x="1600200" y="3171670"/>
              <a:ext cx="152400" cy="152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 w="19050"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-</a:t>
              </a:r>
              <a:endParaRPr lang="en-US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49" name="Oval 148"/>
            <p:cNvSpPr/>
            <p:nvPr/>
          </p:nvSpPr>
          <p:spPr>
            <a:xfrm>
              <a:off x="1828800" y="3171670"/>
              <a:ext cx="152400" cy="152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 w="19050"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-</a:t>
              </a:r>
              <a:endParaRPr lang="en-US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50" name="Oval 149"/>
            <p:cNvSpPr/>
            <p:nvPr/>
          </p:nvSpPr>
          <p:spPr>
            <a:xfrm>
              <a:off x="2057400" y="3171670"/>
              <a:ext cx="152400" cy="152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 w="19050"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-</a:t>
              </a:r>
              <a:endParaRPr lang="en-US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51" name="Oval 150"/>
            <p:cNvSpPr/>
            <p:nvPr/>
          </p:nvSpPr>
          <p:spPr>
            <a:xfrm>
              <a:off x="2286000" y="3171670"/>
              <a:ext cx="152400" cy="152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 w="19050"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-</a:t>
              </a:r>
              <a:endParaRPr lang="en-US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52" name="Oval 151"/>
            <p:cNvSpPr/>
            <p:nvPr/>
          </p:nvSpPr>
          <p:spPr>
            <a:xfrm>
              <a:off x="2514600" y="3171670"/>
              <a:ext cx="152400" cy="152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 w="19050"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-</a:t>
              </a:r>
              <a:endParaRPr lang="en-US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53" name="Oval 152"/>
            <p:cNvSpPr/>
            <p:nvPr/>
          </p:nvSpPr>
          <p:spPr>
            <a:xfrm>
              <a:off x="2743200" y="3171670"/>
              <a:ext cx="152400" cy="152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 w="19050"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-</a:t>
              </a:r>
              <a:endParaRPr lang="en-US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54" name="Oval 153"/>
            <p:cNvSpPr/>
            <p:nvPr/>
          </p:nvSpPr>
          <p:spPr>
            <a:xfrm>
              <a:off x="2971800" y="3171670"/>
              <a:ext cx="152400" cy="152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 w="19050"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-</a:t>
              </a:r>
              <a:endParaRPr lang="en-US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55" name="Oval 154"/>
            <p:cNvSpPr/>
            <p:nvPr/>
          </p:nvSpPr>
          <p:spPr>
            <a:xfrm>
              <a:off x="3200400" y="3171670"/>
              <a:ext cx="152400" cy="152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 w="19050"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-</a:t>
              </a:r>
              <a:endParaRPr lang="en-US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56" name="Oval 155"/>
            <p:cNvSpPr/>
            <p:nvPr/>
          </p:nvSpPr>
          <p:spPr>
            <a:xfrm>
              <a:off x="3429000" y="3171670"/>
              <a:ext cx="152400" cy="152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 w="19050"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-</a:t>
              </a:r>
              <a:endParaRPr lang="en-US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57" name="Oval 156"/>
            <p:cNvSpPr/>
            <p:nvPr/>
          </p:nvSpPr>
          <p:spPr>
            <a:xfrm>
              <a:off x="3657600" y="3171670"/>
              <a:ext cx="152400" cy="152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 w="19050"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-</a:t>
              </a:r>
              <a:endParaRPr lang="en-US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58" name="Oval 157"/>
            <p:cNvSpPr/>
            <p:nvPr/>
          </p:nvSpPr>
          <p:spPr>
            <a:xfrm>
              <a:off x="3886200" y="3171670"/>
              <a:ext cx="152400" cy="152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 w="19050"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-</a:t>
              </a:r>
              <a:endParaRPr lang="en-US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59" name="Oval 158"/>
            <p:cNvSpPr/>
            <p:nvPr/>
          </p:nvSpPr>
          <p:spPr>
            <a:xfrm>
              <a:off x="4114800" y="3171670"/>
              <a:ext cx="152400" cy="152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 w="19050"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-</a:t>
              </a:r>
              <a:endParaRPr lang="en-US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60" name="Oval 159"/>
            <p:cNvSpPr/>
            <p:nvPr/>
          </p:nvSpPr>
          <p:spPr>
            <a:xfrm>
              <a:off x="4343400" y="3171670"/>
              <a:ext cx="152400" cy="152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 w="19050"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-</a:t>
              </a:r>
              <a:endParaRPr lang="en-US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61" name="Oval 160"/>
            <p:cNvSpPr/>
            <p:nvPr/>
          </p:nvSpPr>
          <p:spPr>
            <a:xfrm>
              <a:off x="4572000" y="3171670"/>
              <a:ext cx="152400" cy="152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 w="19050"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-</a:t>
              </a:r>
              <a:endParaRPr lang="en-US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62" name="Oval 161"/>
            <p:cNvSpPr/>
            <p:nvPr/>
          </p:nvSpPr>
          <p:spPr>
            <a:xfrm>
              <a:off x="4876800" y="3171670"/>
              <a:ext cx="152400" cy="152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 w="19050"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-</a:t>
              </a:r>
              <a:endParaRPr lang="en-US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63" name="Oval 162"/>
            <p:cNvSpPr/>
            <p:nvPr/>
          </p:nvSpPr>
          <p:spPr>
            <a:xfrm>
              <a:off x="5105400" y="3171670"/>
              <a:ext cx="152400" cy="152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 w="19050"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-</a:t>
              </a:r>
              <a:endParaRPr lang="en-US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64" name="Oval 163"/>
            <p:cNvSpPr/>
            <p:nvPr/>
          </p:nvSpPr>
          <p:spPr>
            <a:xfrm>
              <a:off x="5334000" y="3171670"/>
              <a:ext cx="152400" cy="152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 w="19050"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-</a:t>
              </a:r>
              <a:endParaRPr lang="en-US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65" name="Oval 164"/>
            <p:cNvSpPr/>
            <p:nvPr/>
          </p:nvSpPr>
          <p:spPr>
            <a:xfrm>
              <a:off x="5562600" y="3171670"/>
              <a:ext cx="152400" cy="152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 w="19050"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-</a:t>
              </a:r>
              <a:endParaRPr lang="en-US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66" name="Oval 165"/>
            <p:cNvSpPr/>
            <p:nvPr/>
          </p:nvSpPr>
          <p:spPr>
            <a:xfrm>
              <a:off x="5791200" y="3171670"/>
              <a:ext cx="152400" cy="152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 w="19050"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-</a:t>
              </a:r>
              <a:endParaRPr lang="en-US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67" name="Oval 166"/>
            <p:cNvSpPr/>
            <p:nvPr/>
          </p:nvSpPr>
          <p:spPr>
            <a:xfrm>
              <a:off x="6019800" y="3171670"/>
              <a:ext cx="152400" cy="152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 w="19050"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-</a:t>
              </a:r>
              <a:endParaRPr lang="en-US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68" name="Oval 167"/>
            <p:cNvSpPr/>
            <p:nvPr/>
          </p:nvSpPr>
          <p:spPr>
            <a:xfrm>
              <a:off x="6248400" y="3171670"/>
              <a:ext cx="152400" cy="152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 w="19050"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-</a:t>
              </a:r>
              <a:endParaRPr lang="en-US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69" name="Oval 168"/>
            <p:cNvSpPr/>
            <p:nvPr/>
          </p:nvSpPr>
          <p:spPr>
            <a:xfrm>
              <a:off x="6477000" y="3171670"/>
              <a:ext cx="152400" cy="152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 w="19050"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-</a:t>
              </a:r>
              <a:endParaRPr lang="en-US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70" name="Oval 169"/>
            <p:cNvSpPr/>
            <p:nvPr/>
          </p:nvSpPr>
          <p:spPr>
            <a:xfrm>
              <a:off x="6705600" y="3171670"/>
              <a:ext cx="152400" cy="152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 w="19050"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-</a:t>
              </a:r>
              <a:endParaRPr lang="en-US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71" name="Oval 170"/>
            <p:cNvSpPr/>
            <p:nvPr/>
          </p:nvSpPr>
          <p:spPr>
            <a:xfrm>
              <a:off x="6934200" y="3171670"/>
              <a:ext cx="152400" cy="152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 w="19050"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-</a:t>
              </a:r>
              <a:endParaRPr lang="en-US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72" name="Oval 171"/>
            <p:cNvSpPr/>
            <p:nvPr/>
          </p:nvSpPr>
          <p:spPr>
            <a:xfrm>
              <a:off x="7162800" y="3171670"/>
              <a:ext cx="152400" cy="152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 w="19050"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-</a:t>
              </a:r>
              <a:endParaRPr lang="en-US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73" name="Oval 172"/>
            <p:cNvSpPr/>
            <p:nvPr/>
          </p:nvSpPr>
          <p:spPr>
            <a:xfrm>
              <a:off x="7391400" y="3171670"/>
              <a:ext cx="152400" cy="152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 w="19050"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-</a:t>
              </a:r>
              <a:endParaRPr lang="en-US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74" name="Oval 173"/>
            <p:cNvSpPr/>
            <p:nvPr/>
          </p:nvSpPr>
          <p:spPr>
            <a:xfrm>
              <a:off x="7620000" y="3171670"/>
              <a:ext cx="152400" cy="152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 w="19050"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-</a:t>
              </a:r>
              <a:endParaRPr lang="en-US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75" name="Oval 174"/>
            <p:cNvSpPr/>
            <p:nvPr/>
          </p:nvSpPr>
          <p:spPr>
            <a:xfrm>
              <a:off x="7848600" y="3171670"/>
              <a:ext cx="152400" cy="152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 w="19050"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-</a:t>
              </a:r>
              <a:endParaRPr lang="en-US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76" name="Oval 175"/>
            <p:cNvSpPr/>
            <p:nvPr/>
          </p:nvSpPr>
          <p:spPr>
            <a:xfrm>
              <a:off x="8077200" y="3171670"/>
              <a:ext cx="152400" cy="152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 w="19050"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-</a:t>
              </a:r>
              <a:endParaRPr lang="en-US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77" name="Oval 176"/>
            <p:cNvSpPr/>
            <p:nvPr/>
          </p:nvSpPr>
          <p:spPr>
            <a:xfrm>
              <a:off x="8305800" y="3171670"/>
              <a:ext cx="152400" cy="152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 w="19050"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-</a:t>
              </a:r>
              <a:endParaRPr lang="en-US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</p:grpSp>
      <p:sp>
        <p:nvSpPr>
          <p:cNvPr id="178" name="Oval 177"/>
          <p:cNvSpPr/>
          <p:nvPr/>
        </p:nvSpPr>
        <p:spPr>
          <a:xfrm>
            <a:off x="1143000" y="2209800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-</a:t>
            </a:r>
            <a:endParaRPr lang="en-US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79" name="Oval 178"/>
          <p:cNvSpPr/>
          <p:nvPr/>
        </p:nvSpPr>
        <p:spPr>
          <a:xfrm>
            <a:off x="1371600" y="2209800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-</a:t>
            </a:r>
            <a:endParaRPr lang="en-US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80" name="Oval 179"/>
          <p:cNvSpPr/>
          <p:nvPr/>
        </p:nvSpPr>
        <p:spPr>
          <a:xfrm>
            <a:off x="1600200" y="2209800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-</a:t>
            </a:r>
            <a:endParaRPr lang="en-US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81" name="Oval 180"/>
          <p:cNvSpPr/>
          <p:nvPr/>
        </p:nvSpPr>
        <p:spPr>
          <a:xfrm>
            <a:off x="1828800" y="2209800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-</a:t>
            </a:r>
            <a:endParaRPr lang="en-US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82" name="Oval 181"/>
          <p:cNvSpPr/>
          <p:nvPr/>
        </p:nvSpPr>
        <p:spPr>
          <a:xfrm>
            <a:off x="2057400" y="2209800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-</a:t>
            </a:r>
            <a:endParaRPr lang="en-US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83" name="Oval 182"/>
          <p:cNvSpPr/>
          <p:nvPr/>
        </p:nvSpPr>
        <p:spPr>
          <a:xfrm>
            <a:off x="2286000" y="2209800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-</a:t>
            </a:r>
            <a:endParaRPr lang="en-US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84" name="Oval 183"/>
          <p:cNvSpPr/>
          <p:nvPr/>
        </p:nvSpPr>
        <p:spPr>
          <a:xfrm>
            <a:off x="2514600" y="2209800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-</a:t>
            </a:r>
            <a:endParaRPr lang="en-US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85" name="Oval 184"/>
          <p:cNvSpPr/>
          <p:nvPr/>
        </p:nvSpPr>
        <p:spPr>
          <a:xfrm>
            <a:off x="2743200" y="2209800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-</a:t>
            </a:r>
            <a:endParaRPr lang="en-US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86" name="Oval 185"/>
          <p:cNvSpPr/>
          <p:nvPr/>
        </p:nvSpPr>
        <p:spPr>
          <a:xfrm>
            <a:off x="2971800" y="2209800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-</a:t>
            </a:r>
            <a:endParaRPr lang="en-US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87" name="Oval 186"/>
          <p:cNvSpPr/>
          <p:nvPr/>
        </p:nvSpPr>
        <p:spPr>
          <a:xfrm>
            <a:off x="3200400" y="2209800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-</a:t>
            </a:r>
            <a:endParaRPr lang="en-US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88" name="Oval 187"/>
          <p:cNvSpPr/>
          <p:nvPr/>
        </p:nvSpPr>
        <p:spPr>
          <a:xfrm>
            <a:off x="3429000" y="2209800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-</a:t>
            </a:r>
            <a:endParaRPr lang="en-US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89" name="Oval 188"/>
          <p:cNvSpPr/>
          <p:nvPr/>
        </p:nvSpPr>
        <p:spPr>
          <a:xfrm>
            <a:off x="3657600" y="2209800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-</a:t>
            </a:r>
            <a:endParaRPr lang="en-US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0" name="Oval 189"/>
          <p:cNvSpPr/>
          <p:nvPr/>
        </p:nvSpPr>
        <p:spPr>
          <a:xfrm>
            <a:off x="3886200" y="2209800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-</a:t>
            </a:r>
            <a:endParaRPr lang="en-US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1" name="Oval 190"/>
          <p:cNvSpPr/>
          <p:nvPr/>
        </p:nvSpPr>
        <p:spPr>
          <a:xfrm>
            <a:off x="4114800" y="2209800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-</a:t>
            </a:r>
            <a:endParaRPr lang="en-US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2" name="Oval 191"/>
          <p:cNvSpPr/>
          <p:nvPr/>
        </p:nvSpPr>
        <p:spPr>
          <a:xfrm>
            <a:off x="4343400" y="2209800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-</a:t>
            </a:r>
            <a:endParaRPr lang="en-US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3" name="Oval 192"/>
          <p:cNvSpPr/>
          <p:nvPr/>
        </p:nvSpPr>
        <p:spPr>
          <a:xfrm>
            <a:off x="4572000" y="2209800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-</a:t>
            </a:r>
            <a:endParaRPr lang="en-US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4" name="Oval 193"/>
          <p:cNvSpPr/>
          <p:nvPr/>
        </p:nvSpPr>
        <p:spPr>
          <a:xfrm>
            <a:off x="4876800" y="2209800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-</a:t>
            </a:r>
            <a:endParaRPr lang="en-US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5" name="Oval 194"/>
          <p:cNvSpPr/>
          <p:nvPr/>
        </p:nvSpPr>
        <p:spPr>
          <a:xfrm>
            <a:off x="5105400" y="2209800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-</a:t>
            </a:r>
            <a:endParaRPr lang="en-US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6" name="Oval 195"/>
          <p:cNvSpPr/>
          <p:nvPr/>
        </p:nvSpPr>
        <p:spPr>
          <a:xfrm>
            <a:off x="5334000" y="2209800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-</a:t>
            </a:r>
            <a:endParaRPr lang="en-US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7" name="Oval 196"/>
          <p:cNvSpPr/>
          <p:nvPr/>
        </p:nvSpPr>
        <p:spPr>
          <a:xfrm>
            <a:off x="5562600" y="2209800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-</a:t>
            </a:r>
            <a:endParaRPr lang="en-US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8" name="Oval 197"/>
          <p:cNvSpPr/>
          <p:nvPr/>
        </p:nvSpPr>
        <p:spPr>
          <a:xfrm>
            <a:off x="5791200" y="2209800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-</a:t>
            </a:r>
            <a:endParaRPr lang="en-US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9" name="Oval 198"/>
          <p:cNvSpPr/>
          <p:nvPr/>
        </p:nvSpPr>
        <p:spPr>
          <a:xfrm>
            <a:off x="6019800" y="2209800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-</a:t>
            </a:r>
            <a:endParaRPr lang="en-US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00" name="Oval 199"/>
          <p:cNvSpPr/>
          <p:nvPr/>
        </p:nvSpPr>
        <p:spPr>
          <a:xfrm>
            <a:off x="6248400" y="2209800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-</a:t>
            </a:r>
            <a:endParaRPr lang="en-US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01" name="Oval 200"/>
          <p:cNvSpPr/>
          <p:nvPr/>
        </p:nvSpPr>
        <p:spPr>
          <a:xfrm>
            <a:off x="6477000" y="2209800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-</a:t>
            </a:r>
            <a:endParaRPr lang="en-US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02" name="Oval 201"/>
          <p:cNvSpPr/>
          <p:nvPr/>
        </p:nvSpPr>
        <p:spPr>
          <a:xfrm>
            <a:off x="6705600" y="2209800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-</a:t>
            </a:r>
            <a:endParaRPr lang="en-US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03" name="Oval 202"/>
          <p:cNvSpPr/>
          <p:nvPr/>
        </p:nvSpPr>
        <p:spPr>
          <a:xfrm>
            <a:off x="6934200" y="2209800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-</a:t>
            </a:r>
            <a:endParaRPr lang="en-US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04" name="Oval 203"/>
          <p:cNvSpPr/>
          <p:nvPr/>
        </p:nvSpPr>
        <p:spPr>
          <a:xfrm>
            <a:off x="7162800" y="2209800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-</a:t>
            </a:r>
            <a:endParaRPr lang="en-US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05" name="Oval 204"/>
          <p:cNvSpPr/>
          <p:nvPr/>
        </p:nvSpPr>
        <p:spPr>
          <a:xfrm>
            <a:off x="7391400" y="2209800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-</a:t>
            </a:r>
            <a:endParaRPr lang="en-US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06" name="Oval 205"/>
          <p:cNvSpPr/>
          <p:nvPr/>
        </p:nvSpPr>
        <p:spPr>
          <a:xfrm>
            <a:off x="7620000" y="2209800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-</a:t>
            </a:r>
            <a:endParaRPr lang="en-US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07" name="Oval 206"/>
          <p:cNvSpPr/>
          <p:nvPr/>
        </p:nvSpPr>
        <p:spPr>
          <a:xfrm>
            <a:off x="7848600" y="2209800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-</a:t>
            </a:r>
            <a:endParaRPr lang="en-US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08" name="Oval 207"/>
          <p:cNvSpPr/>
          <p:nvPr/>
        </p:nvSpPr>
        <p:spPr>
          <a:xfrm>
            <a:off x="8077200" y="2209800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-</a:t>
            </a:r>
            <a:endParaRPr lang="en-US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09" name="Oval 208"/>
          <p:cNvSpPr/>
          <p:nvPr/>
        </p:nvSpPr>
        <p:spPr>
          <a:xfrm>
            <a:off x="8305800" y="2209800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-</a:t>
            </a:r>
            <a:endParaRPr lang="en-US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grpSp>
        <p:nvGrpSpPr>
          <p:cNvPr id="211" name="Group 210"/>
          <p:cNvGrpSpPr/>
          <p:nvPr/>
        </p:nvGrpSpPr>
        <p:grpSpPr>
          <a:xfrm>
            <a:off x="6515101" y="2286000"/>
            <a:ext cx="1333499" cy="914400"/>
            <a:chOff x="1443369" y="2286000"/>
            <a:chExt cx="1333499" cy="914400"/>
          </a:xfrm>
        </p:grpSpPr>
        <p:grpSp>
          <p:nvGrpSpPr>
            <p:cNvPr id="212" name="Group 211"/>
            <p:cNvGrpSpPr/>
            <p:nvPr/>
          </p:nvGrpSpPr>
          <p:grpSpPr>
            <a:xfrm>
              <a:off x="1443369" y="2286000"/>
              <a:ext cx="1333499" cy="914400"/>
              <a:chOff x="990601" y="3575566"/>
              <a:chExt cx="1333499" cy="990600"/>
            </a:xfrm>
          </p:grpSpPr>
          <p:sp>
            <p:nvSpPr>
              <p:cNvPr id="219" name="Arc 218"/>
              <p:cNvSpPr/>
              <p:nvPr/>
            </p:nvSpPr>
            <p:spPr>
              <a:xfrm>
                <a:off x="990601" y="3689866"/>
                <a:ext cx="1324892" cy="762000"/>
              </a:xfrm>
              <a:prstGeom prst="arc">
                <a:avLst>
                  <a:gd name="adj1" fmla="val 16200000"/>
                  <a:gd name="adj2" fmla="val 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Arc 219"/>
              <p:cNvSpPr/>
              <p:nvPr/>
            </p:nvSpPr>
            <p:spPr>
              <a:xfrm rot="5400000">
                <a:off x="1162051" y="3404116"/>
                <a:ext cx="990600" cy="1333499"/>
              </a:xfrm>
              <a:prstGeom prst="arc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13" name="Straight Arrow Connector 212"/>
            <p:cNvCxnSpPr/>
            <p:nvPr/>
          </p:nvCxnSpPr>
          <p:spPr>
            <a:xfrm>
              <a:off x="1730282" y="2439988"/>
              <a:ext cx="58293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Arrow Connector 213"/>
            <p:cNvCxnSpPr/>
            <p:nvPr/>
          </p:nvCxnSpPr>
          <p:spPr>
            <a:xfrm>
              <a:off x="1703867" y="3103184"/>
              <a:ext cx="75278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Arrow Connector 214"/>
            <p:cNvCxnSpPr/>
            <p:nvPr/>
          </p:nvCxnSpPr>
          <p:spPr>
            <a:xfrm>
              <a:off x="1725891" y="2970212"/>
              <a:ext cx="919843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Arrow Connector 215"/>
            <p:cNvCxnSpPr/>
            <p:nvPr/>
          </p:nvCxnSpPr>
          <p:spPr>
            <a:xfrm>
              <a:off x="1729797" y="2546680"/>
              <a:ext cx="919843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Arrow Connector 216"/>
            <p:cNvCxnSpPr/>
            <p:nvPr/>
          </p:nvCxnSpPr>
          <p:spPr>
            <a:xfrm>
              <a:off x="1731334" y="2667000"/>
              <a:ext cx="9906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Arrow Connector 217"/>
            <p:cNvCxnSpPr/>
            <p:nvPr/>
          </p:nvCxnSpPr>
          <p:spPr>
            <a:xfrm>
              <a:off x="1731334" y="2819400"/>
              <a:ext cx="9906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FASS in </a:t>
            </a:r>
            <a:r>
              <a:rPr lang="en-US" dirty="0" err="1" smtClean="0"/>
              <a:t>microchannels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219200"/>
            <a:ext cx="6625167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 rot="19060920">
            <a:off x="4419543" y="2815690"/>
            <a:ext cx="2243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Low conductivity fluid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93615">
            <a:off x="3790616" y="2856113"/>
            <a:ext cx="1314784" cy="369332"/>
          </a:xfrm>
          <a:prstGeom prst="rect">
            <a:avLst/>
          </a:prstGeom>
          <a:noFill/>
          <a:scene3d>
            <a:camera prst="orthographicFront">
              <a:rot lat="0" lon="0" rev="30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Sample 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6248400"/>
            <a:ext cx="62438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Simply calculate mean fluid velocity, and </a:t>
            </a:r>
            <a:r>
              <a:rPr lang="en-US" dirty="0" err="1" smtClean="0"/>
              <a:t>electrophoretic</a:t>
            </a:r>
            <a:r>
              <a:rPr lang="en-US" dirty="0" smtClean="0"/>
              <a:t> velocity.</a:t>
            </a:r>
          </a:p>
          <a:p>
            <a:r>
              <a:rPr lang="en-US" dirty="0" smtClean="0"/>
              <a:t>Diffusion/dispersion limits the peak enhancement.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FASS in </a:t>
            </a:r>
            <a:r>
              <a:rPr lang="en-US" dirty="0" err="1" smtClean="0"/>
              <a:t>nanochannels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915400" cy="4525963"/>
          </a:xfrm>
        </p:spPr>
        <p:txBody>
          <a:bodyPr/>
          <a:lstStyle/>
          <a:p>
            <a:r>
              <a:rPr lang="en-US" dirty="0" smtClean="0"/>
              <a:t>Same idea, just a smaller channel.</a:t>
            </a:r>
          </a:p>
          <a:p>
            <a:r>
              <a:rPr lang="en-US" dirty="0" smtClean="0"/>
              <a:t>Differences between micro and </a:t>
            </a:r>
            <a:r>
              <a:rPr lang="en-US" dirty="0" err="1" smtClean="0"/>
              <a:t>nano</a:t>
            </a:r>
            <a:r>
              <a:rPr lang="en-US" dirty="0" smtClean="0"/>
              <a:t> are quite significant.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setup</a:t>
            </a:r>
            <a:endParaRPr lang="en-US" dirty="0"/>
          </a:p>
        </p:txBody>
      </p:sp>
      <p:pic>
        <p:nvPicPr>
          <p:cNvPr id="3076" name="Picture 4" descr="C:\Documents and Settings\bstorey\My Documents\My Dropbox\FASS\Latex Paper\figures\setup_diagra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77451"/>
            <a:ext cx="8458200" cy="2523149"/>
          </a:xfrm>
          <a:prstGeom prst="rect">
            <a:avLst/>
          </a:prstGeom>
          <a:noFill/>
        </p:spPr>
      </p:pic>
      <p:pic>
        <p:nvPicPr>
          <p:cNvPr id="3077" name="Picture 5" descr="C:\Documents and Settings\bstorey\My Documents\My Dropbox\FASS\Latex Paper\figures\injection_cartoon_horizont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5334000"/>
            <a:ext cx="6937628" cy="1219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438400" y="1447800"/>
            <a:ext cx="32106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Channels:  250 nm x7 microns </a:t>
            </a:r>
          </a:p>
          <a:p>
            <a:r>
              <a:rPr lang="en-US" dirty="0" smtClean="0"/>
              <a:t>	      1x9 microns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12304</TotalTime>
  <Words>854</Words>
  <Application>Microsoft Office PowerPoint</Application>
  <PresentationFormat>On-screen Show (4:3)</PresentationFormat>
  <Paragraphs>306</Paragraphs>
  <Slides>27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Equation</vt:lpstr>
      <vt:lpstr>Field amplified sample stacking and focusing in nanochannels</vt:lpstr>
      <vt:lpstr>FASS in microchannels</vt:lpstr>
      <vt:lpstr>FASS in microchannels</vt:lpstr>
      <vt:lpstr>FASS in microchannels</vt:lpstr>
      <vt:lpstr>FASS in microchannels</vt:lpstr>
      <vt:lpstr>FASS in microchannels</vt:lpstr>
      <vt:lpstr>FASS in microchannels</vt:lpstr>
      <vt:lpstr>FASS in nanochannels</vt:lpstr>
      <vt:lpstr>Experimental setup</vt:lpstr>
      <vt:lpstr>Raw data  10:1 conductivity ratio</vt:lpstr>
      <vt:lpstr>Micro/nano comparison</vt:lpstr>
      <vt:lpstr>Observations</vt:lpstr>
      <vt:lpstr>Model</vt:lpstr>
      <vt:lpstr>Model – yields simple jump conditions for the propagation of interfaces</vt:lpstr>
      <vt:lpstr>Characteristics</vt:lpstr>
      <vt:lpstr>Why is nanoscale different?</vt:lpstr>
      <vt:lpstr>Focusing</vt:lpstr>
      <vt:lpstr>Simple model to experiment</vt:lpstr>
      <vt:lpstr>Towards quantitative agreement</vt:lpstr>
      <vt:lpstr>Characteristics – 4 channels</vt:lpstr>
      <vt:lpstr>Model vs. experiment (16 kV/m)</vt:lpstr>
      <vt:lpstr>Model vs. experiment (32 kV/m)</vt:lpstr>
      <vt:lpstr>Untested predictions</vt:lpstr>
      <vt:lpstr>Shocks in background concentration</vt:lpstr>
      <vt:lpstr>Conclusions</vt:lpstr>
      <vt:lpstr>Untested predictions</vt:lpstr>
      <vt:lpstr>PowerPoint Presentation</vt:lpstr>
    </vt:vector>
  </TitlesOfParts>
  <Company>Franklin W. Olin College of Engineering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bstorey</dc:creator>
  <cp:lastModifiedBy>Brian Storey</cp:lastModifiedBy>
  <cp:revision>88</cp:revision>
  <dcterms:created xsi:type="dcterms:W3CDTF">2010-11-06T02:45:47Z</dcterms:created>
  <dcterms:modified xsi:type="dcterms:W3CDTF">2011-10-13T13:13:13Z</dcterms:modified>
</cp:coreProperties>
</file>