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5" r:id="rId3"/>
    <p:sldId id="290" r:id="rId4"/>
    <p:sldId id="291" r:id="rId5"/>
    <p:sldId id="292" r:id="rId6"/>
    <p:sldId id="293" r:id="rId7"/>
    <p:sldId id="294" r:id="rId8"/>
    <p:sldId id="296" r:id="rId9"/>
    <p:sldId id="307" r:id="rId10"/>
    <p:sldId id="306" r:id="rId11"/>
    <p:sldId id="300" r:id="rId12"/>
    <p:sldId id="301" r:id="rId13"/>
    <p:sldId id="303" r:id="rId14"/>
    <p:sldId id="304" r:id="rId15"/>
    <p:sldId id="297" r:id="rId16"/>
    <p:sldId id="289" r:id="rId17"/>
    <p:sldId id="288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84" r:id="rId26"/>
    <p:sldId id="279" r:id="rId27"/>
    <p:sldId id="308" r:id="rId28"/>
    <p:sldId id="309" r:id="rId29"/>
    <p:sldId id="310" r:id="rId30"/>
    <p:sldId id="280" r:id="rId31"/>
    <p:sldId id="313" r:id="rId32"/>
    <p:sldId id="314" r:id="rId33"/>
    <p:sldId id="285" r:id="rId34"/>
    <p:sldId id="269" r:id="rId35"/>
    <p:sldId id="271" r:id="rId36"/>
    <p:sldId id="272" r:id="rId37"/>
    <p:sldId id="315" r:id="rId38"/>
    <p:sldId id="316" r:id="rId39"/>
    <p:sldId id="274" r:id="rId40"/>
    <p:sldId id="275" r:id="rId41"/>
    <p:sldId id="277" r:id="rId42"/>
    <p:sldId id="276" r:id="rId43"/>
    <p:sldId id="287" r:id="rId44"/>
    <p:sldId id="311" r:id="rId45"/>
    <p:sldId id="27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76" d="100"/>
          <a:sy n="76" d="100"/>
        </p:scale>
        <p:origin x="-3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68EEE-F17A-4C04-98C2-DC9325B4936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C7382-4B58-4ACA-9E4F-48B59F64F9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9957-BB45-4A2F-B63F-01BA0C83ED44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C01C83-B83F-4E50-814E-C3C0168A8B9C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4CBE4-DAF6-4687-8385-B2E02A2DAEC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3AEE5-8D1A-4D15-8B29-5805FB03EBBD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C7382-4B58-4ACA-9E4F-48B59F64F9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9C30-B334-4B35-B286-BF27F9388698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1081-B8EF-49BC-AC4C-BCF3A1932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png"/><Relationship Id="rId5" Type="http://schemas.openxmlformats.org/officeDocument/2006/relationships/image" Target="../media/image31.emf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flow and transport in </a:t>
            </a:r>
            <a:r>
              <a:rPr lang="en-US" dirty="0" err="1"/>
              <a:t>nanofluidic</a:t>
            </a:r>
            <a:r>
              <a:rPr lang="en-US" dirty="0"/>
              <a:t> devices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Brian Storey (Olin College)</a:t>
            </a:r>
          </a:p>
          <a:p>
            <a:endParaRPr lang="en-US" sz="2400" dirty="0"/>
          </a:p>
          <a:p>
            <a:r>
              <a:rPr lang="en-US" sz="2400" dirty="0" smtClean="0"/>
              <a:t>Collaborators: </a:t>
            </a:r>
          </a:p>
          <a:p>
            <a:r>
              <a:rPr lang="en-US" sz="2400" dirty="0" smtClean="0"/>
              <a:t>Jess </a:t>
            </a:r>
            <a:r>
              <a:rPr lang="en-US" sz="2400" dirty="0" err="1" smtClean="0"/>
              <a:t>Sustarich</a:t>
            </a:r>
            <a:r>
              <a:rPr lang="en-US" sz="2400" dirty="0" smtClean="0"/>
              <a:t> (Graduate student, UCSB)</a:t>
            </a:r>
          </a:p>
          <a:p>
            <a:r>
              <a:rPr lang="en-US" sz="2400" dirty="0" smtClean="0"/>
              <a:t>Sumita Pennathur (UCSB)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Pressure driven flow is difficult at the </a:t>
            </a:r>
            <a:r>
              <a:rPr lang="en-US" sz="4000" dirty="0" err="1" smtClean="0"/>
              <a:t>nanoscale</a:t>
            </a:r>
            <a:endParaRPr lang="en-US" sz="4000" dirty="0"/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914400" y="3581400"/>
            <a:ext cx="6934200" cy="0"/>
          </a:xfrm>
          <a:prstGeom prst="line">
            <a:avLst/>
          </a:prstGeom>
          <a:noFill/>
          <a:ln w="857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>
            <a:off x="914400" y="5029200"/>
            <a:ext cx="6934200" cy="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365125" y="4151313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High pressure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7080250" y="411480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Low pressure</a:t>
            </a:r>
          </a:p>
        </p:txBody>
      </p:sp>
      <p:sp>
        <p:nvSpPr>
          <p:cNvPr id="164873" name="Freeform 9"/>
          <p:cNvSpPr>
            <a:spLocks/>
          </p:cNvSpPr>
          <p:nvPr/>
        </p:nvSpPr>
        <p:spPr bwMode="auto">
          <a:xfrm>
            <a:off x="3962400" y="3581400"/>
            <a:ext cx="990600" cy="1447800"/>
          </a:xfrm>
          <a:custGeom>
            <a:avLst/>
            <a:gdLst>
              <a:gd name="T0" fmla="*/ 0 w 624"/>
              <a:gd name="T1" fmla="*/ 0 h 912"/>
              <a:gd name="T2" fmla="*/ 624 w 624"/>
              <a:gd name="T3" fmla="*/ 432 h 912"/>
              <a:gd name="T4" fmla="*/ 0 w 624"/>
              <a:gd name="T5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912">
                <a:moveTo>
                  <a:pt x="0" y="0"/>
                </a:moveTo>
                <a:cubicBezTo>
                  <a:pt x="312" y="140"/>
                  <a:pt x="624" y="280"/>
                  <a:pt x="624" y="432"/>
                </a:cubicBezTo>
                <a:cubicBezTo>
                  <a:pt x="624" y="584"/>
                  <a:pt x="312" y="748"/>
                  <a:pt x="0" y="9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4" name="Line 10"/>
          <p:cNvSpPr>
            <a:spLocks noChangeShapeType="1"/>
          </p:cNvSpPr>
          <p:nvPr/>
        </p:nvSpPr>
        <p:spPr bwMode="auto">
          <a:xfrm>
            <a:off x="39624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3962400" y="3581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>
            <a:off x="3962400" y="4114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39624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>
            <a:off x="3962400" y="4572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>
            <a:off x="3962400" y="480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822325" y="2170113"/>
            <a:ext cx="7635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Pressure </a:t>
            </a:r>
            <a:r>
              <a:rPr lang="en-US" dirty="0"/>
              <a:t>driven flow of a Newtonian fluid between parallel plates </a:t>
            </a:r>
            <a:r>
              <a:rPr lang="en-US" dirty="0" smtClean="0"/>
              <a:t>has </a:t>
            </a:r>
            <a:r>
              <a:rPr lang="en-US" dirty="0"/>
              <a:t>a parabolic velocity profile. The fluid velocity is zero at the walls and is maximum along the centerline.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1586" y="5410200"/>
                <a:ext cx="1666867" cy="691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586" y="5410200"/>
                <a:ext cx="1666867" cy="6915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743200" y="3602067"/>
            <a:ext cx="0" cy="417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45129" y="4481513"/>
            <a:ext cx="0" cy="496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80661" y="408213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57700" y="5755968"/>
            <a:ext cx="4310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100 atmospheres of pressure needed</a:t>
            </a:r>
          </a:p>
          <a:p>
            <a:r>
              <a:rPr lang="en-US" dirty="0"/>
              <a:t>t</a:t>
            </a:r>
            <a:r>
              <a:rPr lang="en-US" dirty="0" smtClean="0"/>
              <a:t>o drive reasonable flow in typical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2673350" y="1712913"/>
            <a:ext cx="547688" cy="24098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electric double layer</a:t>
            </a:r>
          </a:p>
        </p:txBody>
      </p:sp>
      <p:grpSp>
        <p:nvGrpSpPr>
          <p:cNvPr id="1029" name="Group 46"/>
          <p:cNvGrpSpPr>
            <a:grpSpLocks/>
          </p:cNvGrpSpPr>
          <p:nvPr/>
        </p:nvGrpSpPr>
        <p:grpSpPr bwMode="auto">
          <a:xfrm>
            <a:off x="2971800" y="1755775"/>
            <a:ext cx="3276600" cy="2362200"/>
            <a:chOff x="5715000" y="1676400"/>
            <a:chExt cx="3276600" cy="2362200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4800601" y="2819400"/>
              <a:ext cx="2286000" cy="3175"/>
            </a:xfrm>
            <a:prstGeom prst="line">
              <a:avLst/>
            </a:pr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715000" y="16764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715000" y="19812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2860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715000" y="25908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715000" y="28956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2004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35052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715000" y="38100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172200" y="17526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019800" y="21336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553200" y="19812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172200" y="24384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477000" y="25908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781800" y="28956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400800" y="33528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096000" y="29718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858000" y="33528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096000" y="35814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553200" y="36576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781800" y="22860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8580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772400" y="18288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8610600" y="22098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78486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7467600" y="29718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8458200" y="29718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924800" y="36576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7315200" y="21336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8458200" y="16764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162800" y="37338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8077200" y="21336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83820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8763000" y="2590800"/>
              <a:ext cx="228600" cy="2286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-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8001000" y="3048000"/>
              <a:ext cx="228600" cy="228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</p:grpSp>
      <p:grpSp>
        <p:nvGrpSpPr>
          <p:cNvPr id="1030" name="Group 48"/>
          <p:cNvGrpSpPr>
            <a:grpSpLocks/>
          </p:cNvGrpSpPr>
          <p:nvPr/>
        </p:nvGrpSpPr>
        <p:grpSpPr bwMode="auto">
          <a:xfrm>
            <a:off x="2667000" y="4079875"/>
            <a:ext cx="4114800" cy="2625725"/>
            <a:chOff x="4876800" y="4038600"/>
            <a:chExt cx="4114800" cy="2625725"/>
          </a:xfrm>
        </p:grpSpPr>
        <p:pic>
          <p:nvPicPr>
            <p:cNvPr id="1041" name="Picture 13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038600"/>
              <a:ext cx="4114800" cy="262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2" name="TextBox 60"/>
            <p:cNvSpPr txBox="1">
              <a:spLocks noChangeArrowheads="1"/>
            </p:cNvSpPr>
            <p:nvPr/>
          </p:nvSpPr>
          <p:spPr bwMode="auto">
            <a:xfrm>
              <a:off x="5715000" y="4800600"/>
              <a:ext cx="145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counter-ions</a:t>
              </a:r>
            </a:p>
          </p:txBody>
        </p:sp>
        <p:sp>
          <p:nvSpPr>
            <p:cNvPr id="1043" name="TextBox 61"/>
            <p:cNvSpPr txBox="1">
              <a:spLocks noChangeArrowheads="1"/>
            </p:cNvSpPr>
            <p:nvPr/>
          </p:nvSpPr>
          <p:spPr bwMode="auto">
            <a:xfrm>
              <a:off x="5867400" y="5802313"/>
              <a:ext cx="928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co-ions</a:t>
              </a:r>
            </a:p>
          </p:txBody>
        </p:sp>
      </p:grpSp>
      <p:sp>
        <p:nvSpPr>
          <p:cNvPr id="48" name="Oval 47"/>
          <p:cNvSpPr/>
          <p:nvPr/>
        </p:nvSpPr>
        <p:spPr bwMode="auto">
          <a:xfrm>
            <a:off x="4498975" y="2662238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4937125" y="3392488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4681538" y="1712913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5521325" y="2735263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4754563" y="3830638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3695700" y="3027363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4133850" y="2078038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1038" name="TextBox 57"/>
          <p:cNvSpPr txBox="1">
            <a:spLocks noChangeArrowheads="1"/>
          </p:cNvSpPr>
          <p:nvPr/>
        </p:nvSpPr>
        <p:spPr bwMode="auto">
          <a:xfrm>
            <a:off x="482600" y="2187575"/>
            <a:ext cx="166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Glass  + water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443163"/>
          <a:ext cx="27019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5" imgW="977760" imgH="203040" progId="Equation.3">
                  <p:embed/>
                </p:oleObj>
              </mc:Choice>
              <mc:Fallback>
                <p:oleObj name="Equation" r:id="rId5" imgW="977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43163"/>
                        <a:ext cx="27019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198688" y="1347788"/>
            <a:ext cx="774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Glass</a:t>
            </a:r>
          </a:p>
        </p:txBody>
      </p:sp>
      <p:sp>
        <p:nvSpPr>
          <p:cNvPr id="1040" name="TextBox 55"/>
          <p:cNvSpPr txBox="1">
            <a:spLocks noChangeArrowheads="1"/>
          </p:cNvSpPr>
          <p:nvPr/>
        </p:nvSpPr>
        <p:spPr bwMode="auto">
          <a:xfrm>
            <a:off x="3513138" y="123825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Salt water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4611598"/>
            <a:ext cx="276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Debye length is the scale where concentrations of positive and negative ions are equal.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198688" y="5364163"/>
            <a:ext cx="4710112" cy="584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Electroosmosis</a:t>
            </a:r>
            <a:r>
              <a:rPr lang="en-US" dirty="0" smtClean="0"/>
              <a:t>  </a:t>
            </a:r>
            <a:r>
              <a:rPr lang="en-US" sz="3600" dirty="0" smtClean="0"/>
              <a:t>(200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anniversary)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990600" y="4572000"/>
            <a:ext cx="9906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TextBox 42"/>
          <p:cNvSpPr txBox="1">
            <a:spLocks noChangeArrowheads="1"/>
          </p:cNvSpPr>
          <p:nvPr/>
        </p:nvSpPr>
        <p:spPr bwMode="auto">
          <a:xfrm>
            <a:off x="609600" y="411480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Electric field</a:t>
            </a:r>
          </a:p>
        </p:txBody>
      </p:sp>
      <p:grpSp>
        <p:nvGrpSpPr>
          <p:cNvPr id="17414" name="Group 83"/>
          <p:cNvGrpSpPr>
            <a:grpSpLocks/>
          </p:cNvGrpSpPr>
          <p:nvPr/>
        </p:nvGrpSpPr>
        <p:grpSpPr bwMode="auto">
          <a:xfrm>
            <a:off x="2362199" y="2362199"/>
            <a:ext cx="4495800" cy="3276601"/>
            <a:chOff x="1447800" y="2514600"/>
            <a:chExt cx="4495800" cy="3276601"/>
          </a:xfrm>
        </p:grpSpPr>
        <p:grpSp>
          <p:nvGrpSpPr>
            <p:cNvPr id="17429" name="Group 46"/>
            <p:cNvGrpSpPr>
              <a:grpSpLocks/>
            </p:cNvGrpSpPr>
            <p:nvPr/>
          </p:nvGrpSpPr>
          <p:grpSpPr bwMode="auto">
            <a:xfrm rot="-5400000">
              <a:off x="1485901" y="2476500"/>
              <a:ext cx="3276600" cy="3352801"/>
              <a:chOff x="5715000" y="1676400"/>
              <a:chExt cx="3276600" cy="3352801"/>
            </a:xfrm>
          </p:grpSpPr>
          <p:cxnSp>
            <p:nvCxnSpPr>
              <p:cNvPr id="4" name="Straight Connector 3"/>
              <p:cNvCxnSpPr/>
              <p:nvPr/>
            </p:nvCxnSpPr>
            <p:spPr>
              <a:xfrm rot="5400000">
                <a:off x="4800599" y="2819401"/>
                <a:ext cx="2286000" cy="3175"/>
              </a:xfrm>
              <a:prstGeom prst="line">
                <a:avLst/>
              </a:prstGeom>
              <a:ln w="762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5715000" y="16764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715000" y="1981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715000" y="22860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715000" y="25908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7150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715000" y="32004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715000" y="3505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715000" y="38100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72200" y="1752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019800" y="2133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553200" y="19812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72200" y="2438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477000" y="2590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781800" y="2895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400800" y="3352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096000" y="2971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0" y="3352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32217" y="4800601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553200" y="3657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77000" y="2971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781800" y="22860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58000" y="1676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772400" y="1828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610600" y="2209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848600" y="2514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600" y="2971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458200" y="2971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924800" y="3657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315200" y="2133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458200" y="1676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400800" y="2209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096000" y="3276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162800" y="3733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077200" y="2133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382000" y="3657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763000" y="25908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001000" y="30480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</p:grpSp>
        <p:grpSp>
          <p:nvGrpSpPr>
            <p:cNvPr id="17430" name="Group 46"/>
            <p:cNvGrpSpPr>
              <a:grpSpLocks/>
            </p:cNvGrpSpPr>
            <p:nvPr/>
          </p:nvGrpSpPr>
          <p:grpSpPr bwMode="auto">
            <a:xfrm rot="-5400000">
              <a:off x="3086100" y="2933700"/>
              <a:ext cx="3276600" cy="2438400"/>
              <a:chOff x="5715000" y="1600200"/>
              <a:chExt cx="3276600" cy="24384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4800599" y="2817812"/>
                <a:ext cx="2286000" cy="3175"/>
              </a:xfrm>
              <a:prstGeom prst="line">
                <a:avLst/>
              </a:prstGeom>
              <a:ln w="762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5715000" y="1981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715000" y="22860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715000" y="25908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7150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715000" y="32004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15000" y="35052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715000" y="38100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057901" y="1792265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019800" y="2133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553200" y="19812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172200" y="2438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477000" y="2590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781800" y="2895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400800" y="3352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96000" y="2971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6858000" y="3352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096000" y="3581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553200" y="3657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477000" y="2971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781800" y="22860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858000" y="1676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7772400" y="1828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610600" y="2209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848600" y="2514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467600" y="2971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8458200" y="2971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924800" y="3657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315200" y="2133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8763000" y="16002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400800" y="2209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096000" y="3276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7162800" y="3733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8077200" y="2133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8382000" y="3657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763000" y="25908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-</a:t>
                </a: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8001000" y="30480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</p:grpSp>
      </p:grpSp>
      <p:sp>
        <p:nvSpPr>
          <p:cNvPr id="86" name="Oval 85"/>
          <p:cNvSpPr/>
          <p:nvPr/>
        </p:nvSpPr>
        <p:spPr bwMode="auto">
          <a:xfrm rot="16200000">
            <a:off x="3429000" y="16002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</a:t>
            </a:r>
          </a:p>
        </p:txBody>
      </p:sp>
      <p:sp>
        <p:nvSpPr>
          <p:cNvPr id="87" name="Oval 86"/>
          <p:cNvSpPr/>
          <p:nvPr/>
        </p:nvSpPr>
        <p:spPr bwMode="auto">
          <a:xfrm rot="16200000">
            <a:off x="4191000" y="19812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</a:t>
            </a:r>
          </a:p>
        </p:txBody>
      </p:sp>
      <p:sp>
        <p:nvSpPr>
          <p:cNvPr id="88" name="Oval 87"/>
          <p:cNvSpPr/>
          <p:nvPr/>
        </p:nvSpPr>
        <p:spPr bwMode="auto">
          <a:xfrm rot="16200000">
            <a:off x="4876800" y="2057400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89" name="Oval 88"/>
          <p:cNvSpPr/>
          <p:nvPr/>
        </p:nvSpPr>
        <p:spPr bwMode="auto">
          <a:xfrm rot="16200000">
            <a:off x="4343400" y="1600200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90" name="Oval 89"/>
          <p:cNvSpPr/>
          <p:nvPr/>
        </p:nvSpPr>
        <p:spPr bwMode="auto">
          <a:xfrm rot="16200000">
            <a:off x="5486400" y="18288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</a:t>
            </a:r>
          </a:p>
        </p:txBody>
      </p:sp>
      <p:sp>
        <p:nvSpPr>
          <p:cNvPr id="91" name="Oval 90"/>
          <p:cNvSpPr/>
          <p:nvPr/>
        </p:nvSpPr>
        <p:spPr bwMode="auto">
          <a:xfrm rot="16200000">
            <a:off x="6248400" y="19812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</a:t>
            </a:r>
          </a:p>
        </p:txBody>
      </p:sp>
      <p:sp>
        <p:nvSpPr>
          <p:cNvPr id="92" name="Oval 91"/>
          <p:cNvSpPr/>
          <p:nvPr/>
        </p:nvSpPr>
        <p:spPr bwMode="auto">
          <a:xfrm rot="16200000">
            <a:off x="6934200" y="2057400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93" name="Oval 92"/>
          <p:cNvSpPr/>
          <p:nvPr/>
        </p:nvSpPr>
        <p:spPr bwMode="auto">
          <a:xfrm rot="16200000">
            <a:off x="5867400" y="1676400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94" name="Oval 93"/>
          <p:cNvSpPr/>
          <p:nvPr/>
        </p:nvSpPr>
        <p:spPr bwMode="auto">
          <a:xfrm rot="16200000">
            <a:off x="2286000" y="18288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</a:t>
            </a:r>
          </a:p>
        </p:txBody>
      </p:sp>
      <p:sp>
        <p:nvSpPr>
          <p:cNvPr id="95" name="Oval 94"/>
          <p:cNvSpPr/>
          <p:nvPr/>
        </p:nvSpPr>
        <p:spPr bwMode="auto">
          <a:xfrm rot="16200000">
            <a:off x="3048000" y="1981200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</a:t>
            </a:r>
          </a:p>
        </p:txBody>
      </p:sp>
      <p:sp>
        <p:nvSpPr>
          <p:cNvPr id="96" name="Oval 95"/>
          <p:cNvSpPr/>
          <p:nvPr/>
        </p:nvSpPr>
        <p:spPr bwMode="auto">
          <a:xfrm rot="16200000">
            <a:off x="3733800" y="2057400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97" name="Oval 96"/>
          <p:cNvSpPr/>
          <p:nvPr/>
        </p:nvSpPr>
        <p:spPr bwMode="auto">
          <a:xfrm rot="16200000">
            <a:off x="2667000" y="1676400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98" name="Oval 97"/>
          <p:cNvSpPr/>
          <p:nvPr/>
        </p:nvSpPr>
        <p:spPr bwMode="auto">
          <a:xfrm rot="16200000">
            <a:off x="2590800" y="2209800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99" name="Oval 98"/>
          <p:cNvSpPr/>
          <p:nvPr/>
        </p:nvSpPr>
        <p:spPr bwMode="auto">
          <a:xfrm rot="16200000">
            <a:off x="4114800" y="3733800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101" name="Oval 100"/>
          <p:cNvSpPr/>
          <p:nvPr/>
        </p:nvSpPr>
        <p:spPr bwMode="auto">
          <a:xfrm rot="16200000">
            <a:off x="5432121" y="4343399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102" name="Oval 101"/>
          <p:cNvSpPr/>
          <p:nvPr/>
        </p:nvSpPr>
        <p:spPr bwMode="auto">
          <a:xfrm rot="16200000">
            <a:off x="2324100" y="4657595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  <p:sp>
        <p:nvSpPr>
          <p:cNvPr id="103" name="Oval 102"/>
          <p:cNvSpPr/>
          <p:nvPr/>
        </p:nvSpPr>
        <p:spPr bwMode="auto">
          <a:xfrm rot="16200000">
            <a:off x="4325144" y="4886195"/>
            <a:ext cx="228600" cy="228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713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Double layers are typically small ~10 nm</a:t>
            </a:r>
            <a:br>
              <a:rPr lang="en-US" dirty="0" smtClean="0"/>
            </a:br>
            <a:r>
              <a:rPr lang="en-US" sz="2200" dirty="0" smtClean="0"/>
              <a:t>Velocity profile in a 10 micron channel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1524000"/>
            <a:ext cx="5130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819165"/>
              </p:ext>
            </p:extLst>
          </p:nvPr>
        </p:nvGraphicFramePr>
        <p:xfrm>
          <a:off x="1887538" y="5619750"/>
          <a:ext cx="207327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6" imgW="749160" imgH="419040" progId="Equation.3">
                  <p:embed/>
                </p:oleObj>
              </mc:Choice>
              <mc:Fallback>
                <p:oleObj name="Equation" r:id="rId6" imgW="749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5619750"/>
                        <a:ext cx="207327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3886200" y="6019800"/>
            <a:ext cx="276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Helmholtz-Smolochowski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181600" y="3733800"/>
            <a:ext cx="3733800" cy="15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3400" y="42672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3400" y="4572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3400" y="3720296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3400" y="4025096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00" y="30480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3400" y="33528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" y="2501096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3400" y="2805896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3400" y="22098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3400" y="19812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2362200" y="2151063"/>
            <a:ext cx="7248525" cy="4706937"/>
            <a:chOff x="3052" y="2448"/>
            <a:chExt cx="4017" cy="2462"/>
          </a:xfrm>
        </p:grpSpPr>
        <p:grpSp>
          <p:nvGrpSpPr>
            <p:cNvPr id="19460" name="Group 5"/>
            <p:cNvGrpSpPr>
              <a:grpSpLocks/>
            </p:cNvGrpSpPr>
            <p:nvPr/>
          </p:nvGrpSpPr>
          <p:grpSpPr bwMode="auto">
            <a:xfrm>
              <a:off x="3052" y="2448"/>
              <a:ext cx="2642" cy="1545"/>
              <a:chOff x="3052" y="2592"/>
              <a:chExt cx="2642" cy="1545"/>
            </a:xfrm>
          </p:grpSpPr>
          <p:pic>
            <p:nvPicPr>
              <p:cNvPr id="19462" name="Picture 6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8919" b="19632"/>
              <a:stretch>
                <a:fillRect/>
              </a:stretch>
            </p:blipFill>
            <p:spPr bwMode="auto">
              <a:xfrm>
                <a:off x="4413" y="2592"/>
                <a:ext cx="1281" cy="1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3" name="Picture 7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2" y="2601"/>
                <a:ext cx="1254" cy="1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4" name="Text Box 8"/>
              <p:cNvSpPr txBox="1">
                <a:spLocks noChangeArrowheads="1"/>
              </p:cNvSpPr>
              <p:nvPr/>
            </p:nvSpPr>
            <p:spPr bwMode="auto">
              <a:xfrm>
                <a:off x="3202" y="2601"/>
                <a:ext cx="984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bg1"/>
                    </a:solidFill>
                    <a:latin typeface="Times New Roman" pitchFamily="18" charset="0"/>
                  </a:rPr>
                  <a:t>Pressure-driven</a:t>
                </a:r>
              </a:p>
            </p:txBody>
          </p:sp>
          <p:sp>
            <p:nvSpPr>
              <p:cNvPr id="19465" name="Text Box 9"/>
              <p:cNvSpPr txBox="1">
                <a:spLocks noChangeArrowheads="1"/>
              </p:cNvSpPr>
              <p:nvPr/>
            </p:nvSpPr>
            <p:spPr bwMode="auto">
              <a:xfrm>
                <a:off x="4701" y="2601"/>
                <a:ext cx="890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bg1"/>
                    </a:solidFill>
                    <a:latin typeface="Times New Roman" pitchFamily="18" charset="0"/>
                  </a:rPr>
                  <a:t>Electrokinetic</a:t>
                </a:r>
              </a:p>
            </p:txBody>
          </p:sp>
        </p:grpSp>
        <p:sp>
          <p:nvSpPr>
            <p:cNvPr id="19461" name="Text Box 10"/>
            <p:cNvSpPr txBox="1">
              <a:spLocks noChangeArrowheads="1"/>
            </p:cNvSpPr>
            <p:nvPr/>
          </p:nvSpPr>
          <p:spPr bwMode="auto">
            <a:xfrm>
              <a:off x="5245" y="4749"/>
              <a:ext cx="182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solidFill>
                    <a:schemeClr val="accent2"/>
                  </a:solidFill>
                </a:rPr>
                <a:t>Molho and Santiago, 2002</a:t>
              </a:r>
            </a:p>
          </p:txBody>
        </p:sp>
      </p:grpSp>
      <p:sp>
        <p:nvSpPr>
          <p:cNvPr id="1945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Electroosmosis-experiments</a:t>
            </a:r>
          </a:p>
        </p:txBody>
      </p:sp>
    </p:spTree>
    <p:extLst>
      <p:ext uri="{BB962C8B-B14F-4D97-AF65-F5344CB8AC3E}">
        <p14:creationId xmlns:p14="http://schemas.microsoft.com/office/powerpoint/2010/main" val="27765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</a:t>
            </a:r>
            <a:r>
              <a:rPr lang="en-US" dirty="0" smtClean="0"/>
              <a:t>he specific problem – Detection.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723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3622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3622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2004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1916668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cond. fluid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9188" y="1905000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1916668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4300" y="20955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82596" y="2133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200" y="152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1524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1295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419600" y="1524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10100" y="14859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96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2577" y="6553200"/>
            <a:ext cx="198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Chien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Burgi</a:t>
            </a:r>
            <a:r>
              <a:rPr lang="en-US" sz="1200" dirty="0" smtClean="0"/>
              <a:t>, A. </a:t>
            </a:r>
            <a:r>
              <a:rPr lang="en-US" sz="1200" dirty="0" err="1" smtClean="0"/>
              <a:t>Chem</a:t>
            </a:r>
            <a:r>
              <a:rPr lang="en-US" sz="1200" dirty="0" smtClean="0"/>
              <a:t> 1992</a:t>
            </a:r>
            <a:endParaRPr lang="en-US" sz="12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1676400" y="2587256"/>
            <a:ext cx="5839152" cy="449076"/>
            <a:chOff x="1676400" y="2587256"/>
            <a:chExt cx="5839152" cy="449076"/>
          </a:xfrm>
        </p:grpSpPr>
        <p:sp>
          <p:nvSpPr>
            <p:cNvPr id="63" name="TextBox 62"/>
            <p:cNvSpPr txBox="1"/>
            <p:nvPr/>
          </p:nvSpPr>
          <p:spPr>
            <a:xfrm>
              <a:off x="16764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80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43999" y="258725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43000" y="4342606"/>
            <a:ext cx="7391400" cy="1905794"/>
            <a:chOff x="1143000" y="4267200"/>
            <a:chExt cx="7391400" cy="1905794"/>
          </a:xfrm>
        </p:grpSpPr>
        <p:grpSp>
          <p:nvGrpSpPr>
            <p:cNvPr id="58" name="Group 57"/>
            <p:cNvGrpSpPr/>
            <p:nvPr/>
          </p:nvGrpSpPr>
          <p:grpSpPr>
            <a:xfrm>
              <a:off x="1143000" y="4267200"/>
              <a:ext cx="7391400" cy="1905794"/>
              <a:chOff x="1143000" y="4496594"/>
              <a:chExt cx="7391400" cy="1905794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1143000" y="6400800"/>
                <a:ext cx="7391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5400000" flipH="1" flipV="1">
                <a:off x="191294" y="5448300"/>
                <a:ext cx="1905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43000" y="6019800"/>
                <a:ext cx="2362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505200" y="5029200"/>
                <a:ext cx="24384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943600" y="6019800"/>
                <a:ext cx="2209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30099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54483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524000" y="54102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E=1</a:t>
              </a:r>
              <a:endParaRPr lang="en-US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572000" y="4495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E=10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223025" y="4114800"/>
            <a:ext cx="191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 Electric field</a:t>
            </a:r>
          </a:p>
          <a:p>
            <a:r>
              <a:rPr lang="en-US" sz="1400" dirty="0" smtClean="0"/>
              <a:t>σ Electrical conductivity</a:t>
            </a:r>
          </a:p>
        </p:txBody>
      </p:sp>
    </p:spTree>
    <p:extLst>
      <p:ext uri="{BB962C8B-B14F-4D97-AF65-F5344CB8AC3E}">
        <p14:creationId xmlns:p14="http://schemas.microsoft.com/office/powerpoint/2010/main" val="32161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723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3622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3622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2004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962400" y="25908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343400" y="2743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2895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8200" y="2514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24400" y="2895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2743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10200" y="24384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62600" y="2895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81400" y="2514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916668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cond. fluid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9188" y="1905000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1916668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34290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ion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4300" y="20955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82596" y="2133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200" y="152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1524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1295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419600" y="1524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10100" y="14859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96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2577" y="6553200"/>
            <a:ext cx="198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Chien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Burgi</a:t>
            </a:r>
            <a:r>
              <a:rPr lang="en-US" sz="1200" dirty="0" smtClean="0"/>
              <a:t>, A. </a:t>
            </a:r>
            <a:r>
              <a:rPr lang="en-US" sz="1200" dirty="0" err="1" smtClean="0"/>
              <a:t>Chem</a:t>
            </a:r>
            <a:r>
              <a:rPr lang="en-US" sz="1200" dirty="0" smtClean="0"/>
              <a:t> 1992</a:t>
            </a:r>
            <a:endParaRPr lang="en-US" sz="1200" dirty="0"/>
          </a:p>
        </p:txBody>
      </p:sp>
      <p:cxnSp>
        <p:nvCxnSpPr>
          <p:cNvPr id="68" name="Straight Arrow Connector 67"/>
          <p:cNvCxnSpPr>
            <a:stCxn id="12" idx="2"/>
          </p:cNvCxnSpPr>
          <p:nvPr/>
        </p:nvCxnSpPr>
        <p:spPr>
          <a:xfrm rot="10800000">
            <a:off x="4191000" y="2590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4724400" y="2817811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4343400" y="2971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5181600" y="2971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4953000" y="25146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3962400" y="28194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3505200" y="2971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3581401" y="2665411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200401" y="2590800"/>
            <a:ext cx="457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3810000" y="3505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676400" y="2590800"/>
            <a:ext cx="5839152" cy="445532"/>
            <a:chOff x="1676400" y="2590800"/>
            <a:chExt cx="5839152" cy="445532"/>
          </a:xfrm>
        </p:grpSpPr>
        <p:sp>
          <p:nvSpPr>
            <p:cNvPr id="63" name="TextBox 62"/>
            <p:cNvSpPr txBox="1"/>
            <p:nvPr/>
          </p:nvSpPr>
          <p:spPr>
            <a:xfrm>
              <a:off x="16764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80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34000" y="259080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43000" y="4342606"/>
            <a:ext cx="7391400" cy="1905794"/>
            <a:chOff x="1143000" y="4267200"/>
            <a:chExt cx="7391400" cy="1905794"/>
          </a:xfrm>
        </p:grpSpPr>
        <p:grpSp>
          <p:nvGrpSpPr>
            <p:cNvPr id="58" name="Group 57"/>
            <p:cNvGrpSpPr/>
            <p:nvPr/>
          </p:nvGrpSpPr>
          <p:grpSpPr>
            <a:xfrm>
              <a:off x="1143000" y="4267200"/>
              <a:ext cx="7391400" cy="1905794"/>
              <a:chOff x="1143000" y="4496594"/>
              <a:chExt cx="7391400" cy="1905794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1143000" y="6400800"/>
                <a:ext cx="7391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5400000" flipH="1" flipV="1">
                <a:off x="191294" y="5448300"/>
                <a:ext cx="1905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143000" y="6019800"/>
                <a:ext cx="2362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505200" y="5029200"/>
                <a:ext cx="24384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943600" y="6019800"/>
                <a:ext cx="2209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30099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54483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/>
          </p:nvCxnSpPr>
          <p:spPr>
            <a:xfrm rot="5400000" flipH="1" flipV="1">
              <a:off x="3314700" y="59817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505200" y="5791200"/>
              <a:ext cx="2438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753100" y="59817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524000" y="54102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E=1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95800" y="548640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572000" y="4495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E=10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223025" y="4114800"/>
            <a:ext cx="1920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 Electric field</a:t>
            </a:r>
          </a:p>
          <a:p>
            <a:r>
              <a:rPr lang="en-US" sz="1400" dirty="0" smtClean="0"/>
              <a:t>σ Electrical conductivity</a:t>
            </a:r>
          </a:p>
          <a:p>
            <a:r>
              <a:rPr lang="en-US" sz="1400" dirty="0" smtClean="0"/>
              <a:t>n Sample concentration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61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4300" y="20955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82596" y="2133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200" y="152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1524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1295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419600" y="1524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10100" y="14859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96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2577" y="6553200"/>
            <a:ext cx="198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Chien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Burgi</a:t>
            </a:r>
            <a:r>
              <a:rPr lang="en-US" sz="1200" dirty="0" smtClean="0"/>
              <a:t>, A. </a:t>
            </a:r>
            <a:r>
              <a:rPr lang="en-US" sz="1200" dirty="0" err="1" smtClean="0"/>
              <a:t>Chem</a:t>
            </a:r>
            <a:r>
              <a:rPr lang="en-US" sz="1200" dirty="0" smtClean="0"/>
              <a:t> 1992</a:t>
            </a:r>
            <a:endParaRPr lang="en-US" sz="12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143000" y="1905000"/>
            <a:ext cx="7239000" cy="1893332"/>
            <a:chOff x="1143000" y="1905000"/>
            <a:chExt cx="7239000" cy="1893332"/>
          </a:xfrm>
        </p:grpSpPr>
        <p:sp>
          <p:nvSpPr>
            <p:cNvPr id="4" name="Rectangle 3"/>
            <p:cNvSpPr/>
            <p:nvPr/>
          </p:nvSpPr>
          <p:spPr>
            <a:xfrm>
              <a:off x="1143000" y="2362200"/>
              <a:ext cx="7239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05200" y="2362200"/>
              <a:ext cx="2514600" cy="838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43000" y="2362200"/>
              <a:ext cx="723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3000" y="3200400"/>
              <a:ext cx="723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352800" y="25908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33800" y="27432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76600" y="2895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038600" y="2514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14800" y="2895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72000" y="27432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800600" y="24384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953000" y="2895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52800" y="24384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3800" y="1916668"/>
              <a:ext cx="1613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cond. fluid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9188" y="1905000"/>
              <a:ext cx="1657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cond. fluid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1916668"/>
              <a:ext cx="1657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cond. fluid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90800" y="3429000"/>
              <a:ext cx="1225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Sample ion</a:t>
              </a:r>
              <a:endParaRPr lang="en-US" dirty="0"/>
            </a:p>
          </p:txBody>
        </p:sp>
        <p:cxnSp>
          <p:nvCxnSpPr>
            <p:cNvPr id="68" name="Straight Arrow Connector 67"/>
            <p:cNvCxnSpPr>
              <a:stCxn id="12" idx="2"/>
            </p:cNvCxnSpPr>
            <p:nvPr/>
          </p:nvCxnSpPr>
          <p:spPr>
            <a:xfrm rot="10800000">
              <a:off x="3581400" y="25908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>
              <a:off x="4114800" y="2817811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3733800" y="29718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4572000" y="29718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>
              <a:off x="4343400" y="25146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>
              <a:off x="3352800" y="28194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10800000">
              <a:off x="3124200" y="2971800"/>
              <a:ext cx="2286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 flipV="1">
              <a:off x="3276601" y="2666998"/>
              <a:ext cx="152401" cy="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>
              <a:off x="3124199" y="2514600"/>
              <a:ext cx="228601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810000" y="35052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143000" y="4342606"/>
            <a:ext cx="7391400" cy="1905794"/>
            <a:chOff x="1143000" y="4267200"/>
            <a:chExt cx="7391400" cy="1905794"/>
          </a:xfrm>
        </p:grpSpPr>
        <p:grpSp>
          <p:nvGrpSpPr>
            <p:cNvPr id="51" name="Group 57"/>
            <p:cNvGrpSpPr/>
            <p:nvPr/>
          </p:nvGrpSpPr>
          <p:grpSpPr>
            <a:xfrm>
              <a:off x="1143000" y="4267200"/>
              <a:ext cx="7391400" cy="1905794"/>
              <a:chOff x="1143000" y="4496594"/>
              <a:chExt cx="7391400" cy="1905794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1143000" y="6400800"/>
                <a:ext cx="7391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5400000" flipH="1" flipV="1">
                <a:off x="191294" y="5448300"/>
                <a:ext cx="1905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43000" y="6019800"/>
                <a:ext cx="2362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505200" y="5029200"/>
                <a:ext cx="24384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943600" y="6019800"/>
                <a:ext cx="2209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30099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54483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rot="5400000" flipH="1" flipV="1">
              <a:off x="2590800" y="5487194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505200" y="5791994"/>
              <a:ext cx="1600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4914900" y="5982494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524000" y="54102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E=1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95800" y="548640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3276600" y="4876800"/>
            <a:ext cx="228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3009900" y="5372100"/>
            <a:ext cx="99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819400" y="45720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n=10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676400" y="2590800"/>
            <a:ext cx="5839152" cy="445532"/>
            <a:chOff x="1676400" y="2590800"/>
            <a:chExt cx="5839152" cy="445532"/>
          </a:xfrm>
        </p:grpSpPr>
        <p:sp>
          <p:nvSpPr>
            <p:cNvPr id="92" name="TextBox 91"/>
            <p:cNvSpPr txBox="1"/>
            <p:nvPr/>
          </p:nvSpPr>
          <p:spPr>
            <a:xfrm>
              <a:off x="16764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580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34000" y="259080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</a:t>
              </a:r>
              <a:endParaRPr 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572000" y="4495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E=10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223025" y="4114800"/>
            <a:ext cx="1920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 Electric field</a:t>
            </a:r>
          </a:p>
          <a:p>
            <a:r>
              <a:rPr lang="en-US" sz="1400" dirty="0" smtClean="0"/>
              <a:t>σ Electrical conductivity</a:t>
            </a:r>
          </a:p>
          <a:p>
            <a:r>
              <a:rPr lang="en-US" sz="1400" dirty="0" smtClean="0"/>
              <a:t>n Sample concentration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723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3622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3622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32004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2800" y="25908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2743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2895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25908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0400" y="2514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0" y="28956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24200" y="24384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52800" y="2743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52800" y="24384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1916668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cond. fluid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9188" y="1905000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1916668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34290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ion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4300" y="20955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82596" y="2133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200" y="152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1524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1295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419600" y="1524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10100" y="14859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96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2577" y="6553200"/>
            <a:ext cx="198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Chien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Burgi</a:t>
            </a:r>
            <a:r>
              <a:rPr lang="en-US" sz="1200" dirty="0" smtClean="0"/>
              <a:t>, A. </a:t>
            </a:r>
            <a:r>
              <a:rPr lang="en-US" sz="1200" dirty="0" err="1" smtClean="0"/>
              <a:t>Chem</a:t>
            </a:r>
            <a:r>
              <a:rPr lang="en-US" sz="1200" dirty="0" smtClean="0"/>
              <a:t> 1992</a:t>
            </a:r>
            <a:endParaRPr lang="en-US" sz="1200" dirty="0"/>
          </a:p>
        </p:txBody>
      </p:sp>
      <p:cxnSp>
        <p:nvCxnSpPr>
          <p:cNvPr id="70" name="Straight Arrow Connector 69"/>
          <p:cNvCxnSpPr/>
          <p:nvPr/>
        </p:nvCxnSpPr>
        <p:spPr>
          <a:xfrm rot="10800000">
            <a:off x="2895600" y="2667000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>
            <a:off x="3124200" y="2971800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 flipV="1">
            <a:off x="3276601" y="2666998"/>
            <a:ext cx="152401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124199" y="2514600"/>
            <a:ext cx="228601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810000" y="3505200"/>
            <a:ext cx="152400" cy="15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10800000">
            <a:off x="3048000" y="2819400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2971801" y="2513011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2895601" y="2971800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43000" y="6324600"/>
            <a:ext cx="745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enhancement in sample concentration is equal to conductivity ratio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1143000" y="4343400"/>
            <a:ext cx="7391400" cy="1905794"/>
            <a:chOff x="1143000" y="4267200"/>
            <a:chExt cx="7391400" cy="1905794"/>
          </a:xfrm>
        </p:grpSpPr>
        <p:grpSp>
          <p:nvGrpSpPr>
            <p:cNvPr id="79" name="Group 57"/>
            <p:cNvGrpSpPr/>
            <p:nvPr/>
          </p:nvGrpSpPr>
          <p:grpSpPr>
            <a:xfrm>
              <a:off x="1143000" y="4267200"/>
              <a:ext cx="7391400" cy="1905794"/>
              <a:chOff x="1143000" y="4496594"/>
              <a:chExt cx="7391400" cy="1905794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>
                <a:off x="1143000" y="6400800"/>
                <a:ext cx="7391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rot="5400000" flipH="1" flipV="1">
                <a:off x="191294" y="5448300"/>
                <a:ext cx="1905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4572000" y="464899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E=10</a:t>
                </a:r>
                <a:endParaRPr lang="en-US" dirty="0"/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143000" y="6019800"/>
                <a:ext cx="23622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505200" y="5029200"/>
                <a:ext cx="24384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943600" y="6019800"/>
                <a:ext cx="22098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30099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5448300" y="5524500"/>
                <a:ext cx="99060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 rot="5400000" flipH="1" flipV="1">
              <a:off x="2362200" y="54864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48000" y="4800600"/>
              <a:ext cx="381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743200" y="5486400"/>
              <a:ext cx="1371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524000" y="5410200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E=1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95600" y="4495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n=10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676400" y="2590800"/>
            <a:ext cx="5839152" cy="445532"/>
            <a:chOff x="1676400" y="2590800"/>
            <a:chExt cx="5839152" cy="445532"/>
          </a:xfrm>
        </p:grpSpPr>
        <p:sp>
          <p:nvSpPr>
            <p:cNvPr id="94" name="TextBox 93"/>
            <p:cNvSpPr txBox="1"/>
            <p:nvPr/>
          </p:nvSpPr>
          <p:spPr>
            <a:xfrm>
              <a:off x="16764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58000" y="2667000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=10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34000" y="259080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en-US" dirty="0" smtClean="0"/>
                <a:t>=1</a:t>
              </a:r>
              <a:endParaRPr lang="en-US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223025" y="4114800"/>
            <a:ext cx="1920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 Electric field</a:t>
            </a:r>
          </a:p>
          <a:p>
            <a:r>
              <a:rPr lang="en-US" sz="1400" dirty="0" smtClean="0"/>
              <a:t>σ Electrical conductivity</a:t>
            </a:r>
          </a:p>
          <a:p>
            <a:r>
              <a:rPr lang="en-US" sz="1400" dirty="0" smtClean="0"/>
              <a:t>n Sample concentration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First…. the 30,000 foot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723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2362200"/>
            <a:ext cx="2514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362200"/>
            <a:ext cx="7239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1916668"/>
            <a:ext cx="16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cond. fluid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9188" y="1905000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71600" y="1916668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cond. fluid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4300" y="20955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82596" y="21336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9200" y="15240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5800" y="1524000"/>
            <a:ext cx="396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24400" y="12954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4419600" y="1524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610100" y="1485900"/>
            <a:ext cx="83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7"/>
          <p:cNvGrpSpPr/>
          <p:nvPr/>
        </p:nvGrpSpPr>
        <p:grpSpPr>
          <a:xfrm>
            <a:off x="1143000" y="3352800"/>
            <a:ext cx="7391400" cy="1905794"/>
            <a:chOff x="1143000" y="4496594"/>
            <a:chExt cx="7391400" cy="1905794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1143000" y="6400800"/>
              <a:ext cx="7391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191294" y="5448300"/>
              <a:ext cx="1905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886200" y="464899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143000" y="6019800"/>
              <a:ext cx="2362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505200" y="5029200"/>
              <a:ext cx="24384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943600" y="6019800"/>
              <a:ext cx="22098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09900" y="5524500"/>
              <a:ext cx="990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5448300" y="5524500"/>
              <a:ext cx="990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6096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082577" y="6553200"/>
            <a:ext cx="1985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Chien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Burgi</a:t>
            </a:r>
            <a:r>
              <a:rPr lang="en-US" sz="1200" dirty="0" smtClean="0"/>
              <a:t>, A. </a:t>
            </a:r>
            <a:r>
              <a:rPr lang="en-US" sz="1200" dirty="0" err="1" smtClean="0"/>
              <a:t>Chem</a:t>
            </a:r>
            <a:r>
              <a:rPr lang="en-US" sz="1200" dirty="0" smtClean="0"/>
              <a:t> 1992</a:t>
            </a:r>
            <a:endParaRPr lang="en-US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72130" y="2406501"/>
            <a:ext cx="1919070" cy="885092"/>
            <a:chOff x="4710330" y="5383766"/>
            <a:chExt cx="1919070" cy="990602"/>
          </a:xfrm>
        </p:grpSpPr>
        <p:grpSp>
          <p:nvGrpSpPr>
            <p:cNvPr id="89" name="Group 59"/>
            <p:cNvGrpSpPr/>
            <p:nvPr/>
          </p:nvGrpSpPr>
          <p:grpSpPr>
            <a:xfrm>
              <a:off x="5334000" y="5383766"/>
              <a:ext cx="1295400" cy="990602"/>
              <a:chOff x="1219200" y="1143000"/>
              <a:chExt cx="762000" cy="990600"/>
            </a:xfrm>
          </p:grpSpPr>
          <p:sp>
            <p:nvSpPr>
              <p:cNvPr id="96" name="Arc 95"/>
              <p:cNvSpPr/>
              <p:nvPr/>
            </p:nvSpPr>
            <p:spPr>
              <a:xfrm rot="10800000">
                <a:off x="1219200" y="1219200"/>
                <a:ext cx="762000" cy="762000"/>
              </a:xfrm>
              <a:prstGeom prst="arc">
                <a:avLst>
                  <a:gd name="adj1" fmla="val 1620000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c 96"/>
              <p:cNvSpPr/>
              <p:nvPr/>
            </p:nvSpPr>
            <p:spPr>
              <a:xfrm rot="16200000">
                <a:off x="1066800" y="1295400"/>
                <a:ext cx="990600" cy="68579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>
              <a:off x="4713767" y="5455696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4710330" y="6153216"/>
              <a:ext cx="884169" cy="102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713767" y="5688568"/>
              <a:ext cx="64436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713767" y="5918756"/>
              <a:ext cx="64436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443369" y="2286000"/>
            <a:ext cx="1333499" cy="914400"/>
            <a:chOff x="1443369" y="2286000"/>
            <a:chExt cx="1333499" cy="914400"/>
          </a:xfrm>
        </p:grpSpPr>
        <p:grpSp>
          <p:nvGrpSpPr>
            <p:cNvPr id="9" name="Group 8"/>
            <p:cNvGrpSpPr/>
            <p:nvPr/>
          </p:nvGrpSpPr>
          <p:grpSpPr>
            <a:xfrm>
              <a:off x="1443369" y="2286000"/>
              <a:ext cx="1333499" cy="914400"/>
              <a:chOff x="990601" y="3575566"/>
              <a:chExt cx="1333499" cy="990600"/>
            </a:xfrm>
          </p:grpSpPr>
          <p:sp>
            <p:nvSpPr>
              <p:cNvPr id="121" name="Arc 120"/>
              <p:cNvSpPr/>
              <p:nvPr/>
            </p:nvSpPr>
            <p:spPr>
              <a:xfrm>
                <a:off x="990601" y="3689866"/>
                <a:ext cx="1324892" cy="762000"/>
              </a:xfrm>
              <a:prstGeom prst="arc">
                <a:avLst>
                  <a:gd name="adj1" fmla="val 1620000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/>
              <p:cNvSpPr/>
              <p:nvPr/>
            </p:nvSpPr>
            <p:spPr>
              <a:xfrm rot="5400000">
                <a:off x="1162051" y="3404116"/>
                <a:ext cx="990600" cy="133349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5" name="Straight Arrow Connector 114"/>
            <p:cNvCxnSpPr/>
            <p:nvPr/>
          </p:nvCxnSpPr>
          <p:spPr>
            <a:xfrm>
              <a:off x="1730282" y="2439988"/>
              <a:ext cx="5829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1731334" y="3092551"/>
              <a:ext cx="693417" cy="14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1725891" y="2970212"/>
              <a:ext cx="91984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1729797" y="2546680"/>
              <a:ext cx="91984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1731334" y="2667000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731334" y="2819400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>
            <a:stCxn id="180" idx="5"/>
            <a:endCxn id="148" idx="7"/>
          </p:cNvCxnSpPr>
          <p:nvPr/>
        </p:nvCxnSpPr>
        <p:spPr>
          <a:xfrm>
            <a:off x="1730282" y="2339882"/>
            <a:ext cx="0" cy="882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H="1">
            <a:off x="3453031" y="2781299"/>
            <a:ext cx="838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 flipH="1">
            <a:off x="6362699" y="2781300"/>
            <a:ext cx="8382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1143000" y="4278868"/>
            <a:ext cx="7162800" cy="1969532"/>
            <a:chOff x="1143000" y="4038600"/>
            <a:chExt cx="7162800" cy="1969532"/>
          </a:xfrm>
        </p:grpSpPr>
        <p:cxnSp>
          <p:nvCxnSpPr>
            <p:cNvPr id="139" name="Straight Connector 138"/>
            <p:cNvCxnSpPr/>
            <p:nvPr/>
          </p:nvCxnSpPr>
          <p:spPr>
            <a:xfrm rot="5400000">
              <a:off x="5143500" y="4838700"/>
              <a:ext cx="16002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/>
            <p:cNvGrpSpPr/>
            <p:nvPr/>
          </p:nvGrpSpPr>
          <p:grpSpPr>
            <a:xfrm>
              <a:off x="1143000" y="4038600"/>
              <a:ext cx="7162800" cy="1969532"/>
              <a:chOff x="1143000" y="4038600"/>
              <a:chExt cx="7162800" cy="1969532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1143000" y="5638800"/>
                <a:ext cx="23622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505200" y="4038600"/>
                <a:ext cx="2438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5943600" y="5638800"/>
                <a:ext cx="23622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>
                <a:off x="2705100" y="4838700"/>
                <a:ext cx="16002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TextBox 140"/>
              <p:cNvSpPr txBox="1"/>
              <p:nvPr/>
            </p:nvSpPr>
            <p:spPr>
              <a:xfrm>
                <a:off x="2667000" y="5638800"/>
                <a:ext cx="7505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accent2"/>
                    </a:solidFill>
                  </a:rPr>
                  <a:t>dP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/</a:t>
                </a:r>
                <a:r>
                  <a:rPr lang="en-US" b="1" dirty="0" err="1" smtClean="0">
                    <a:solidFill>
                      <a:schemeClr val="accent2"/>
                    </a:solidFill>
                  </a:rPr>
                  <a:t>dx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p:grpSp>
      </p:grpSp>
      <p:cxnSp>
        <p:nvCxnSpPr>
          <p:cNvPr id="142" name="Straight Arrow Connector 141"/>
          <p:cNvCxnSpPr/>
          <p:nvPr/>
        </p:nvCxnSpPr>
        <p:spPr>
          <a:xfrm rot="5400000">
            <a:off x="534194" y="5866606"/>
            <a:ext cx="1219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1143000" y="3200400"/>
            <a:ext cx="7315200" cy="152400"/>
            <a:chOff x="1143000" y="3171670"/>
            <a:chExt cx="7315200" cy="152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43000" y="3171670"/>
              <a:ext cx="723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/>
            <p:cNvSpPr/>
            <p:nvPr/>
          </p:nvSpPr>
          <p:spPr>
            <a:xfrm>
              <a:off x="1143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1371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1600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1828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057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2286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2514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2743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71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200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3429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3657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3886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4114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343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4572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4876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105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334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5562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5791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019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248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6477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6705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34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7162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73914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76200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78486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80772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8305800" y="3171670"/>
              <a:ext cx="152400" cy="152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78" name="Oval 177"/>
          <p:cNvSpPr/>
          <p:nvPr/>
        </p:nvSpPr>
        <p:spPr>
          <a:xfrm>
            <a:off x="1143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1371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1600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1828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057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286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514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743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971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3200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3429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3657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3886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4114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4343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4572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876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105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5334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5562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5791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6019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6248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6477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705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934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7162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73914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6200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78486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80772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8305800" y="2209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6515101" y="2286000"/>
            <a:ext cx="1333499" cy="914400"/>
            <a:chOff x="1443369" y="2286000"/>
            <a:chExt cx="1333499" cy="914400"/>
          </a:xfrm>
        </p:grpSpPr>
        <p:grpSp>
          <p:nvGrpSpPr>
            <p:cNvPr id="212" name="Group 211"/>
            <p:cNvGrpSpPr/>
            <p:nvPr/>
          </p:nvGrpSpPr>
          <p:grpSpPr>
            <a:xfrm>
              <a:off x="1443369" y="2286000"/>
              <a:ext cx="1333499" cy="914400"/>
              <a:chOff x="990601" y="3575566"/>
              <a:chExt cx="1333499" cy="990600"/>
            </a:xfrm>
          </p:grpSpPr>
          <p:sp>
            <p:nvSpPr>
              <p:cNvPr id="219" name="Arc 218"/>
              <p:cNvSpPr/>
              <p:nvPr/>
            </p:nvSpPr>
            <p:spPr>
              <a:xfrm>
                <a:off x="990601" y="3689866"/>
                <a:ext cx="1324892" cy="762000"/>
              </a:xfrm>
              <a:prstGeom prst="arc">
                <a:avLst>
                  <a:gd name="adj1" fmla="val 1620000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Arc 219"/>
              <p:cNvSpPr/>
              <p:nvPr/>
            </p:nvSpPr>
            <p:spPr>
              <a:xfrm rot="5400000">
                <a:off x="1162051" y="3404116"/>
                <a:ext cx="990600" cy="133349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3" name="Straight Arrow Connector 212"/>
            <p:cNvCxnSpPr/>
            <p:nvPr/>
          </p:nvCxnSpPr>
          <p:spPr>
            <a:xfrm>
              <a:off x="1730282" y="2439988"/>
              <a:ext cx="5829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>
              <a:off x="1703867" y="3103184"/>
              <a:ext cx="75278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>
              <a:off x="1725891" y="2970212"/>
              <a:ext cx="91984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>
              <a:off x="1729797" y="2546680"/>
              <a:ext cx="91984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>
              <a:off x="1731334" y="2667000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/>
            <p:nvPr/>
          </p:nvCxnSpPr>
          <p:spPr>
            <a:xfrm>
              <a:off x="1731334" y="2819400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microchannels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62516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9060920">
            <a:off x="4419543" y="2815690"/>
            <a:ext cx="224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Low conductivity fluid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3615">
            <a:off x="3790616" y="2856113"/>
            <a:ext cx="1314784" cy="369332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624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Simply calculate mean fluid velocity, and </a:t>
            </a:r>
            <a:r>
              <a:rPr lang="en-US" dirty="0" err="1" smtClean="0"/>
              <a:t>electrophoretic</a:t>
            </a:r>
            <a:r>
              <a:rPr lang="en-US" dirty="0" smtClean="0"/>
              <a:t> velocity.</a:t>
            </a:r>
          </a:p>
          <a:p>
            <a:r>
              <a:rPr lang="en-US" dirty="0" smtClean="0"/>
              <a:t>Diffusion/dispersion limits the peak enhancement.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FASS in </a:t>
            </a:r>
            <a:r>
              <a:rPr lang="en-US" dirty="0" err="1" smtClean="0"/>
              <a:t>nanochannels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r>
              <a:rPr lang="en-US" dirty="0" smtClean="0"/>
              <a:t>Same idea, just a smaller channel.</a:t>
            </a:r>
          </a:p>
          <a:p>
            <a:r>
              <a:rPr lang="en-US" dirty="0" smtClean="0"/>
              <a:t>Differences between micro and </a:t>
            </a:r>
            <a:r>
              <a:rPr lang="en-US" dirty="0" err="1" smtClean="0"/>
              <a:t>nano</a:t>
            </a:r>
            <a:r>
              <a:rPr lang="en-US" dirty="0" smtClean="0"/>
              <a:t> are quite significant.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3076" name="Picture 4" descr="C:\Documents and Settings\bstorey\My Documents\My Dropbox\FASS\Latex Paper\figures\setup_diagram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77451"/>
            <a:ext cx="8458200" cy="2523149"/>
          </a:xfrm>
          <a:prstGeom prst="rect">
            <a:avLst/>
          </a:prstGeom>
          <a:noFill/>
        </p:spPr>
      </p:pic>
      <p:pic>
        <p:nvPicPr>
          <p:cNvPr id="3077" name="Picture 5" descr="C:\Documents and Settings\bstorey\My Documents\My Dropbox\FASS\Latex Paper\figures\injection_cartoon_horizont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6937628" cy="121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1447800"/>
            <a:ext cx="3210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Channels:  250 nm x7 microns </a:t>
            </a:r>
          </a:p>
          <a:p>
            <a:r>
              <a:rPr lang="en-US" dirty="0" smtClean="0"/>
              <a:t>	      1x9 microns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Raw data </a:t>
            </a:r>
            <a:br>
              <a:rPr lang="en-US" dirty="0" smtClean="0"/>
            </a:br>
            <a:r>
              <a:rPr lang="en-US" sz="2800" dirty="0" smtClean="0"/>
              <a:t>10:1 conductivity ratio</a:t>
            </a:r>
            <a:endParaRPr lang="en-US" sz="2800" dirty="0"/>
          </a:p>
        </p:txBody>
      </p:sp>
      <p:pic>
        <p:nvPicPr>
          <p:cNvPr id="4099" name="Picture 3" descr="C:\Documents and Settings\bstorey\My Documents\My Dropbox\FASS\Latex Paper\figures\histograms\250nm_10_19_2009_automated_05mm_10mm_15mm_20mm_25mm_15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917" y="1066800"/>
            <a:ext cx="4158883" cy="2758440"/>
          </a:xfrm>
          <a:prstGeom prst="rect">
            <a:avLst/>
          </a:prstGeom>
          <a:noFill/>
        </p:spPr>
      </p:pic>
      <p:pic>
        <p:nvPicPr>
          <p:cNvPr id="4100" name="Picture 4" descr="C:\Documents and Settings\bstorey\My Documents\My Dropbox\FASS\Latex Paper\figures\histograms\250nm_10_19_2009_automated_05mm_10mm_15mm_20mm_25mm_32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917" y="3886200"/>
            <a:ext cx="4135910" cy="2743200"/>
          </a:xfrm>
          <a:prstGeom prst="rect">
            <a:avLst/>
          </a:prstGeom>
          <a:noFill/>
        </p:spPr>
      </p:pic>
      <p:pic>
        <p:nvPicPr>
          <p:cNvPr id="4101" name="Picture 5" descr="C:\Documents and Settings\bstorey\My Documents\My Dropbox\FASS\Latex Paper\figures\histograms\1um_11_27_2009_automated_05mm_10mm_15mm_20mm_25mm_15k_1_10m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135910" cy="2743200"/>
          </a:xfrm>
          <a:prstGeom prst="rect">
            <a:avLst/>
          </a:prstGeom>
          <a:noFill/>
        </p:spPr>
      </p:pic>
      <p:pic>
        <p:nvPicPr>
          <p:cNvPr id="4102" name="Picture 6" descr="C:\Documents and Settings\bstorey\My Documents\My Dropbox\FASS\Latex Paper\figures\histograms\1um_automated_05mm_10mm_15mm_20mm_25mm_32k_1_10m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413591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Micro/</a:t>
            </a:r>
            <a:r>
              <a:rPr lang="en-US" dirty="0" err="1" smtClean="0"/>
              <a:t>nano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5122" name="Picture 2" descr="C:\Documents and Settings\bstorey\My Documents\My Dropbox\FASS\Latex Paper\figures\bars_max_chopp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00199"/>
            <a:ext cx="5638800" cy="3939255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1981200" y="5019675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38300" y="48387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Poisson-Nernst-Planck + </a:t>
            </a:r>
            <a:r>
              <a:rPr lang="en-US" dirty="0" err="1" smtClean="0"/>
              <a:t>Navier</a:t>
            </a:r>
            <a:r>
              <a:rPr lang="en-US" dirty="0" smtClean="0"/>
              <a:t>-Stokes</a:t>
            </a:r>
          </a:p>
          <a:p>
            <a:r>
              <a:rPr lang="en-US" dirty="0" smtClean="0"/>
              <a:t>Use extreme aspect ratio to get simple equations </a:t>
            </a:r>
            <a:r>
              <a:rPr lang="en-US" sz="1800" dirty="0" smtClean="0"/>
              <a:t>(strip of standard paper 1/8 inch wide, 40 feet long)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formulation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smtClean="0"/>
              <a:t>100+ years old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524000"/>
                <a:ext cx="4442563" cy="7776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𝛻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b="0" i="0" smtClean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𝛻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𝛻</m:t>
                      </m:r>
                      <m:r>
                        <a:rPr lang="en-US" i="1"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𝜖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0=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i="1" dirty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/>
              </a:p>
              <a:p>
                <a:endParaRPr lang="en-US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4442563" cy="77763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95243" y="1743233"/>
                <a:ext cx="3732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Concentration of positive salt ions,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43" y="1743233"/>
                <a:ext cx="373211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30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86562" y="2667000"/>
                <a:ext cx="3796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Concentration of negative salt ions,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562" y="2667000"/>
                <a:ext cx="379623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47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20784" y="3669175"/>
                <a:ext cx="3178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Concentration of sample 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784" y="3669175"/>
                <a:ext cx="317888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33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95243" y="4474166"/>
                <a:ext cx="40779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auss</m:t>
                        </m:r>
                      </m:e>
                      <m:sup>
                        <m:r>
                          <a:rPr lang="en-US" b="0" i="0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s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law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for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the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electri</m:t>
                    </m:r>
                    <m:r>
                      <a:rPr lang="en-US" b="0" i="1" dirty="0" smtClean="0">
                        <a:latin typeface="Cambria Math"/>
                      </a:rPr>
                      <m:t>𝑐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𝑝𝑜𝑡𝑒𝑛𝑡𝑖𝑎𝑙</m:t>
                    </m: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43" y="4474166"/>
                <a:ext cx="407791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96" t="-8197" r="-29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86562" y="5257800"/>
                <a:ext cx="45622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Navier-Stokes for the fluid velocity vector,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Conservation of mass</a:t>
                </a:r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562" y="5257800"/>
                <a:ext cx="4562238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203"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8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Make dimensionless, with separate scales for channel height, H,  and length, L.</a:t>
                </a:r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Throw out (carefully) terms with any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in front of them.</a:t>
                </a:r>
              </a:p>
              <a:p>
                <a:r>
                  <a:rPr lang="en-US" dirty="0" smtClean="0"/>
                  <a:t>Solve the </a:t>
                </a:r>
                <a:r>
                  <a:rPr lang="en-US" dirty="0" err="1" smtClean="0"/>
                  <a:t>zeroth</a:t>
                </a:r>
                <a:r>
                  <a:rPr lang="en-US" dirty="0" smtClean="0"/>
                  <a:t> order problem.</a:t>
                </a:r>
              </a:p>
              <a:p>
                <a:r>
                  <a:rPr lang="en-US" dirty="0" smtClean="0"/>
                  <a:t>Go back to equations and throw out terms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or higher. </a:t>
                </a:r>
              </a:p>
              <a:p>
                <a:r>
                  <a:rPr lang="en-US" dirty="0" smtClean="0"/>
                  <a:t>State the first order problem.  </a:t>
                </a:r>
              </a:p>
              <a:p>
                <a:r>
                  <a:rPr lang="en-US" dirty="0" smtClean="0"/>
                  <a:t>Integrate (or average) across the depth of the channel.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Zeroth</a:t>
            </a:r>
            <a:r>
              <a:rPr lang="en-US" dirty="0" smtClean="0"/>
              <a:t> order </a:t>
            </a:r>
            <a:br>
              <a:rPr lang="en-US" dirty="0" smtClean="0"/>
            </a:br>
            <a:r>
              <a:rPr lang="en-US" dirty="0" smtClean="0"/>
              <a:t>electrochemical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2362200"/>
                <a:ext cx="2616742" cy="1644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𝜕𝜙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𝜕𝜙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2616742" cy="16441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886200" y="2971800"/>
            <a:ext cx="914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31344" y="2314584"/>
                <a:ext cx="2592761" cy="1826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sinh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344" y="2314584"/>
                <a:ext cx="2592761" cy="18263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329684" y="3320356"/>
            <a:ext cx="147315" cy="1713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502920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concentration at centerline, </a:t>
            </a:r>
          </a:p>
          <a:p>
            <a:r>
              <a:rPr lang="en-US" dirty="0" smtClean="0"/>
              <a:t>Conc. of positive salt ions = negative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016682" y="3320356"/>
            <a:ext cx="381000" cy="853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4887" y="4139314"/>
            <a:ext cx="300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Debye length/channel height. Constant ~ 0.1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53334" y="2332158"/>
            <a:ext cx="2690867" cy="1279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1860" y="5943600"/>
            <a:ext cx="6682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Once potential is solved for, concentration of salt ions, conductivity, </a:t>
            </a:r>
          </a:p>
          <a:p>
            <a:r>
              <a:rPr lang="en-US" b="1" i="1" dirty="0" smtClean="0"/>
              <a:t>and charge density are known.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590800"/>
            <a:ext cx="1228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Integrate w/ B.C.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78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Microfluidics – Lab on a chip </a:t>
            </a:r>
            <a:br>
              <a:rPr lang="en-US" dirty="0" smtClean="0"/>
            </a:br>
            <a:r>
              <a:rPr lang="en-US" sz="2700" dirty="0" smtClean="0"/>
              <a:t>ca. 1990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Microfluidics</a:t>
            </a:r>
            <a:r>
              <a:rPr lang="en-US" dirty="0"/>
              <a:t> deals with the behavior, precise control and manipulation of fluids that are geometrically constrained to a small, typically sub-millimeter, </a:t>
            </a:r>
            <a:r>
              <a:rPr lang="en-US" dirty="0" smtClean="0"/>
              <a:t>scale. (</a:t>
            </a:r>
            <a:r>
              <a:rPr lang="en-US" i="1" dirty="0" smtClean="0"/>
              <a:t>Wikipedia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707601"/>
            <a:ext cx="2667000" cy="24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6349" y="6175459"/>
            <a:ext cx="177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Stephen Quake, Stanford </a:t>
            </a:r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599334"/>
            <a:ext cx="277576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9800" y="6356596"/>
            <a:ext cx="1930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Thorsen</a:t>
            </a:r>
            <a:r>
              <a:rPr lang="en-US" sz="1200" dirty="0" smtClean="0"/>
              <a:t> et al, Science, 2002</a:t>
            </a:r>
            <a:endParaRPr lang="en-US" sz="1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048000" cy="228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6175458"/>
            <a:ext cx="715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Micronit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84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Proceeding to next order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203282"/>
              </p:ext>
            </p:extLst>
          </p:nvPr>
        </p:nvGraphicFramePr>
        <p:xfrm>
          <a:off x="541338" y="1600200"/>
          <a:ext cx="3192462" cy="343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4" imgW="1511280" imgH="1625400" progId="Equation.3">
                  <p:embed/>
                </p:oleObj>
              </mc:Choice>
              <mc:Fallback>
                <p:oleObj name="Equation" r:id="rId4" imgW="1511280" imgH="1625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600200"/>
                        <a:ext cx="3192462" cy="34352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905000" y="2770252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5000" y="3632328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2847" y="4490586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0019" y="193205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is constant down the channel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2630269"/>
            <a:ext cx="3758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is constant down the channel.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10172" y="3632328"/>
            <a:ext cx="38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Conservation of electrical conductivity.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0172" y="4490586"/>
            <a:ext cx="318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Conservation of sample species.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124271"/>
            <a:ext cx="2324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is velocity</a:t>
            </a:r>
          </a:p>
          <a:p>
            <a:r>
              <a:rPr lang="en-US" dirty="0" smtClean="0"/>
              <a:t>ρ is charge density </a:t>
            </a:r>
          </a:p>
          <a:p>
            <a:r>
              <a:rPr lang="en-US" dirty="0" smtClean="0"/>
              <a:t>E is electric field</a:t>
            </a:r>
          </a:p>
          <a:p>
            <a:r>
              <a:rPr lang="en-US" dirty="0" smtClean="0"/>
              <a:t>b is mobility (constant)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5105400"/>
            <a:ext cx="4753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 is electrical conductivity </a:t>
            </a:r>
          </a:p>
          <a:p>
            <a:r>
              <a:rPr lang="en-US" dirty="0" smtClean="0"/>
              <a:t>n is concentration of sample</a:t>
            </a:r>
          </a:p>
          <a:p>
            <a:r>
              <a:rPr lang="en-US" dirty="0" smtClean="0"/>
              <a:t>Bar denotes average taken across channel height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Assume distinct regions </a:t>
            </a:r>
            <a:br>
              <a:rPr lang="en-US" dirty="0" smtClean="0"/>
            </a:br>
            <a:r>
              <a:rPr lang="en-US" dirty="0" smtClean="0"/>
              <a:t> yields jump conditions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296"/>
          <a:stretch/>
        </p:blipFill>
        <p:spPr bwMode="auto">
          <a:xfrm>
            <a:off x="-109198" y="1450408"/>
            <a:ext cx="9177338" cy="16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81400" y="1948129"/>
            <a:ext cx="1981200" cy="91440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35975" y="1922403"/>
            <a:ext cx="0" cy="951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09750" y="1922403"/>
            <a:ext cx="0" cy="951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87699" y="1922403"/>
            <a:ext cx="0" cy="951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3600" y="2244020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818866"/>
              </p:ext>
            </p:extLst>
          </p:nvPr>
        </p:nvGraphicFramePr>
        <p:xfrm>
          <a:off x="1795463" y="3651250"/>
          <a:ext cx="4606925" cy="307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5" imgW="2755800" imgH="1841400" progId="Equation.3">
                  <p:embed/>
                </p:oleObj>
              </mc:Choice>
              <mc:Fallback>
                <p:oleObj name="Equation" r:id="rId5" imgW="2755800" imgH="1841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3651250"/>
                        <a:ext cx="4606925" cy="307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2075473" y="1905000"/>
            <a:ext cx="3316653" cy="1364931"/>
            <a:chOff x="2057399" y="1960212"/>
            <a:chExt cx="3316653" cy="1364931"/>
          </a:xfrm>
        </p:grpSpPr>
        <p:grpSp>
          <p:nvGrpSpPr>
            <p:cNvPr id="45" name="Group 44"/>
            <p:cNvGrpSpPr/>
            <p:nvPr/>
          </p:nvGrpSpPr>
          <p:grpSpPr>
            <a:xfrm>
              <a:off x="2057399" y="2286000"/>
              <a:ext cx="3316653" cy="1039143"/>
              <a:chOff x="2057399" y="2244019"/>
              <a:chExt cx="3316653" cy="103914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057399" y="2913830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dirty="0" smtClean="0"/>
                  <a:t>=0</a:t>
                </a:r>
                <a:endParaRPr lang="en-US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234211" y="2787035"/>
                <a:ext cx="0" cy="1847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876800" y="2913830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x=L</a:t>
                </a:r>
                <a:endParaRPr lang="en-US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5053611" y="2775736"/>
                <a:ext cx="0" cy="1847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2234211" y="2244019"/>
                <a:ext cx="5851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276600" y="2244019"/>
                <a:ext cx="304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3581400" y="2244019"/>
                <a:ext cx="5851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4457700" y="2244019"/>
                <a:ext cx="595911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/>
          </p:nvSpPr>
          <p:spPr>
            <a:xfrm>
              <a:off x="2895600" y="198120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14800" y="1960212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433350" y="2274332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</a:p>
          <a:p>
            <a:r>
              <a:rPr lang="en-US" sz="1400" dirty="0" smtClean="0"/>
              <a:t>Region 1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733800" y="2250584"/>
            <a:ext cx="924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cond.</a:t>
            </a:r>
          </a:p>
          <a:p>
            <a:r>
              <a:rPr lang="en-US" sz="1400" dirty="0" smtClean="0"/>
              <a:t>Region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18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pressure &amp; voltage drop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558880"/>
              </p:ext>
            </p:extLst>
          </p:nvPr>
        </p:nvGraphicFramePr>
        <p:xfrm>
          <a:off x="39688" y="4495800"/>
          <a:ext cx="25654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3" imgW="1384200" imgH="927000" progId="Equation.3">
                  <p:embed/>
                </p:oleObj>
              </mc:Choice>
              <mc:Fallback>
                <p:oleObj name="Equation" r:id="rId3" imgW="13842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4495800"/>
                        <a:ext cx="2565400" cy="1717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296"/>
          <a:stretch/>
        </p:blipFill>
        <p:spPr bwMode="auto">
          <a:xfrm>
            <a:off x="-109198" y="1450408"/>
            <a:ext cx="9177338" cy="168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81400" y="1948129"/>
            <a:ext cx="1981200" cy="91440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735975" y="1922403"/>
            <a:ext cx="0" cy="951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09750" y="1922403"/>
            <a:ext cx="0" cy="951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87699" y="1922403"/>
            <a:ext cx="0" cy="951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2244020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15012" y="1991816"/>
            <a:ext cx="4559070" cy="959441"/>
            <a:chOff x="2234211" y="2054599"/>
            <a:chExt cx="4559070" cy="959441"/>
          </a:xfrm>
        </p:grpSpPr>
        <p:grpSp>
          <p:nvGrpSpPr>
            <p:cNvPr id="13" name="Group 12"/>
            <p:cNvGrpSpPr/>
            <p:nvPr/>
          </p:nvGrpSpPr>
          <p:grpSpPr>
            <a:xfrm>
              <a:off x="2234211" y="2285999"/>
              <a:ext cx="4559070" cy="728041"/>
              <a:chOff x="2234211" y="2244018"/>
              <a:chExt cx="4559070" cy="728041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234211" y="2787035"/>
                <a:ext cx="0" cy="1847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793281" y="2787294"/>
                <a:ext cx="0" cy="1847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2315643" y="2244018"/>
                <a:ext cx="126575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3763069" y="2244018"/>
                <a:ext cx="1037530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4800599" y="2244019"/>
                <a:ext cx="58518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5768086" y="2244018"/>
                <a:ext cx="1013713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452815" y="2054599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8618" y="205565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433350" y="2274332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</a:p>
          <a:p>
            <a:r>
              <a:rPr lang="en-US" sz="1400" dirty="0" smtClean="0"/>
              <a:t>Region 1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733800" y="2250584"/>
            <a:ext cx="924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cond.</a:t>
            </a:r>
          </a:p>
          <a:p>
            <a:r>
              <a:rPr lang="en-US" sz="1400" dirty="0" smtClean="0"/>
              <a:t>Region 2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9574" y="3581400"/>
                <a:ext cx="4648200" cy="74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𝑑𝑃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74" y="3581400"/>
                <a:ext cx="4648200" cy="7455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2400" y="5562600"/>
                <a:ext cx="8763000" cy="712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Δ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𝜁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Δ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𝜁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𝜁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562600"/>
                <a:ext cx="8763000" cy="712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419600" y="3821668"/>
            <a:ext cx="261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Zeroth</a:t>
            </a:r>
            <a:r>
              <a:rPr lang="en-US" dirty="0" smtClean="0"/>
              <a:t> order velocity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33600" y="1600200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micron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257800"/>
            <a:ext cx="18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Enhancement =13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257800"/>
            <a:ext cx="200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Enhancement =125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8852406">
            <a:off x="2257801" y="2747786"/>
            <a:ext cx="141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Low conductivity</a:t>
            </a:r>
            <a:endParaRPr lang="en-US" sz="1400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0" y="1611868"/>
            <a:ext cx="4292600" cy="3493532"/>
            <a:chOff x="4572000" y="1611868"/>
            <a:chExt cx="4292600" cy="349353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885950"/>
              <a:ext cx="4292600" cy="321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400800" y="1611868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250 nm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597514">
              <a:off x="5960229" y="3013670"/>
              <a:ext cx="1418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2060"/>
                  </a:solidFill>
                </a:rPr>
                <a:t>Low conductivity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446967">
              <a:off x="5652454" y="2850754"/>
              <a:ext cx="1063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Sample ions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18937328">
            <a:off x="2013398" y="2385265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Sample 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591" y="5987534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10:1 Conductivity ratio, 1:10mM concentration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nanoscale</a:t>
            </a:r>
            <a:r>
              <a:rPr lang="en-US" dirty="0" smtClean="0"/>
              <a:t> different?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0538" y="1104900"/>
            <a:ext cx="10125076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81400" y="1646420"/>
            <a:ext cx="1981200" cy="102058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3246620"/>
            <a:ext cx="1981200" cy="102058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4861810"/>
            <a:ext cx="1981200" cy="1020580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2133600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3654623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5254823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5257800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3581400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2057400"/>
            <a:ext cx="960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cond.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057400"/>
            <a:ext cx="924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cond.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8209" y="3654623"/>
            <a:ext cx="924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cond.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4123" y="5178623"/>
            <a:ext cx="924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cond.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381500" y="2149928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04958" y="2139042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104900" y="2149928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210300" y="5361214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575958" y="5361214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43400" y="6096000"/>
            <a:ext cx="8675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 (mm)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6700" y="5105400"/>
            <a:ext cx="522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y/H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" y="3505200"/>
            <a:ext cx="522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y/H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" y="1916668"/>
            <a:ext cx="5229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y/H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of sample 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552700"/>
            <a:ext cx="65151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143000" y="1219200"/>
            <a:ext cx="6248400" cy="990572"/>
            <a:chOff x="1143000" y="1905000"/>
            <a:chExt cx="7239000" cy="1295400"/>
          </a:xfrm>
        </p:grpSpPr>
        <p:sp>
          <p:nvSpPr>
            <p:cNvPr id="6" name="Rectangle 5"/>
            <p:cNvSpPr/>
            <p:nvPr/>
          </p:nvSpPr>
          <p:spPr>
            <a:xfrm>
              <a:off x="1143000" y="2362200"/>
              <a:ext cx="72390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2362200"/>
              <a:ext cx="2514600" cy="838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43000" y="2362200"/>
              <a:ext cx="723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3000" y="3200400"/>
              <a:ext cx="7239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173451" y="2895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14800" y="2895600"/>
              <a:ext cx="152400" cy="152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9050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-</a:t>
              </a:r>
              <a:endParaRPr 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33800" y="1916668"/>
              <a:ext cx="1765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cond. buffer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59188" y="1905000"/>
              <a:ext cx="1809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cond. buffer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600" y="1916668"/>
              <a:ext cx="1809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cond. buffer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3733800" y="2971800"/>
              <a:ext cx="457200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264519" y="2973387"/>
              <a:ext cx="173774" cy="2775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3200400" y="1752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05200" y="16002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l-GR" sz="1200" dirty="0" smtClean="0"/>
              <a:t>σ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0000" y="1905000"/>
            <a:ext cx="61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Us,low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209800" y="1828800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Us,high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0400" y="6477000"/>
            <a:ext cx="2956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Debye length/Channel Height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19200" y="6400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62200" y="3352800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Us,high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362200" y="28194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l-GR" sz="1200" dirty="0" smtClean="0"/>
              <a:t>σ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5791200"/>
            <a:ext cx="610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Us,low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 to experiment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580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6324600"/>
            <a:ext cx="608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model – 1D, single channel, no PDE, no free parameters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5802868"/>
            <a:ext cx="2956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Debye length/Channel Height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Focusing of conductivity characteristics</a:t>
            </a:r>
            <a:br>
              <a:rPr lang="en-US" dirty="0" smtClean="0"/>
            </a:br>
            <a:r>
              <a:rPr lang="en-US" sz="3100" dirty="0" smtClean="0"/>
              <a:t>finite interface</a:t>
            </a:r>
            <a:endParaRPr lang="en-US" sz="31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738" y="2667000"/>
            <a:ext cx="59721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rot="18852406">
            <a:off x="3467405" y="4119386"/>
            <a:ext cx="141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Low conductivity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Shocks in background concentration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1571625"/>
            <a:ext cx="7543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6488668"/>
            <a:ext cx="335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Mani, </a:t>
            </a:r>
            <a:r>
              <a:rPr lang="en-US" sz="1400" dirty="0" err="1" smtClean="0"/>
              <a:t>Zangle</a:t>
            </a:r>
            <a:r>
              <a:rPr lang="en-US" sz="1400" dirty="0" smtClean="0"/>
              <a:t>, and Santiago. Langmuir, 2009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35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quantitative agreement</a:t>
            </a:r>
            <a:endParaRPr lang="en-US" dirty="0"/>
          </a:p>
        </p:txBody>
      </p:sp>
      <p:pic>
        <p:nvPicPr>
          <p:cNvPr id="3" name="Picture 5" descr="C:\Documents and Settings\bstorey\My Documents\My Dropbox\FASS\Latex Paper\figures\injection_cartoon_horizont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96792"/>
            <a:ext cx="7744560" cy="1361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6002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Add diffusive effects (solve a 1D PDE)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All four channels and sequence of voltages is critical in setting the initial contents of channel, and time dependent electric field in measurement channel.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" y="76201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199" y="180753"/>
            <a:ext cx="2486248" cy="248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682950"/>
            <a:ext cx="85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Dolomite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4498" y="131796"/>
            <a:ext cx="2232494" cy="253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9661" y="2703389"/>
            <a:ext cx="85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Dolomite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18199" y="2730350"/>
            <a:ext cx="2966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Prakash</a:t>
            </a:r>
            <a:r>
              <a:rPr lang="en-US" sz="1400" dirty="0"/>
              <a:t> </a:t>
            </a:r>
            <a:r>
              <a:rPr lang="en-US" sz="1400" dirty="0" smtClean="0"/>
              <a:t>&amp; </a:t>
            </a:r>
            <a:r>
              <a:rPr lang="en-US" sz="1400" dirty="0" err="1" smtClean="0"/>
              <a:t>Gershenfeld</a:t>
            </a:r>
            <a:r>
              <a:rPr lang="en-US" sz="1400" dirty="0" smtClean="0"/>
              <a:t>, Science,  2007</a:t>
            </a:r>
            <a:endParaRPr 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79" y="3054752"/>
            <a:ext cx="2931721" cy="32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545" y="6267153"/>
            <a:ext cx="1776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Seth </a:t>
            </a:r>
            <a:r>
              <a:rPr lang="en-US" sz="1400" dirty="0" err="1" smtClean="0"/>
              <a:t>Fraden</a:t>
            </a:r>
            <a:r>
              <a:rPr lang="en-US" sz="1400" dirty="0" smtClean="0"/>
              <a:t>, Brandeis</a:t>
            </a:r>
            <a:endParaRPr lang="en-US" sz="1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478" y="3090442"/>
            <a:ext cx="4997302" cy="292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68438" y="6128973"/>
            <a:ext cx="193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Agresti</a:t>
            </a:r>
            <a:r>
              <a:rPr lang="en-US" sz="1400" dirty="0" smtClean="0"/>
              <a:t> et al, PNAS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73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vs. experiment (16 kV/m)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239000" cy="25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296178"/>
            <a:ext cx="7239000" cy="243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819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400" y="3810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38862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6477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6477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4191000"/>
            <a:ext cx="8001000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295401" y="1295400"/>
            <a:ext cx="0" cy="521970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>
            <a:off x="2292641" y="3841460"/>
            <a:ext cx="5282619" cy="38099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" y="1600200"/>
            <a:ext cx="8001000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4193" y="12192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nm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1219200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micron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7010400" cy="24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193847"/>
            <a:ext cx="7391400" cy="258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vs. experiment (32 kV/m)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400" y="3810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38862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6477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95400" y="6477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5800" y="4191000"/>
            <a:ext cx="8001000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295401" y="1295400"/>
            <a:ext cx="0" cy="521970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>
            <a:off x="2292641" y="3841460"/>
            <a:ext cx="5282619" cy="38099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" y="1600200"/>
            <a:ext cx="8001000" cy="0"/>
          </a:xfrm>
          <a:prstGeom prst="line">
            <a:avLst/>
          </a:prstGeom>
          <a:ln w="3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4193" y="12192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nm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1219200"/>
            <a:ext cx="10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micron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is very simple, yet predicts all the key trends with no fit parameters. 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What is the upper limit?</a:t>
            </a:r>
          </a:p>
          <a:p>
            <a:pPr lvl="1"/>
            <a:r>
              <a:rPr lang="en-US" dirty="0" smtClean="0"/>
              <a:t>Can it be useful?</a:t>
            </a:r>
          </a:p>
          <a:p>
            <a:pPr lvl="1"/>
            <a:r>
              <a:rPr lang="en-US" dirty="0" smtClean="0"/>
              <a:t>More detailed model – better quantitative agreement.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Untested predictions</a:t>
            </a:r>
            <a:endParaRPr lang="en-US" dirty="0"/>
          </a:p>
        </p:txBody>
      </p:sp>
      <p:pic>
        <p:nvPicPr>
          <p:cNvPr id="4098" name="Picture 2" descr="C:\Users\bstorey\Documents\My Dropbox\FASS\Proposal\FASSProposal\valence_ver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5623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– 4 channels</a:t>
            </a:r>
            <a:endParaRPr lang="en-US" dirty="0"/>
          </a:p>
        </p:txBody>
      </p:sp>
      <p:pic>
        <p:nvPicPr>
          <p:cNvPr id="10244" name="Picture 4" descr="C:\Documents and Settings\bstorey\My Documents\My Dropbox\FASS\Latex Paper\Model\GenerateFigs\fig.compare1_10_1u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" y="1905000"/>
            <a:ext cx="4511040" cy="3383280"/>
          </a:xfrm>
          <a:prstGeom prst="rect">
            <a:avLst/>
          </a:prstGeom>
          <a:noFill/>
        </p:spPr>
      </p:pic>
      <p:pic>
        <p:nvPicPr>
          <p:cNvPr id="10243" name="Picture 3" descr="C:\Documents and Settings\bstorey\My Documents\My Dropbox\FASS\Latex Paper\Model\GenerateFigs\fig.compare1_10_250n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511040" cy="3383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1676400"/>
            <a:ext cx="18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micron channel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3811" y="1676400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nmchannel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5791200"/>
            <a:ext cx="3885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– location of sample</a:t>
            </a:r>
          </a:p>
          <a:p>
            <a:r>
              <a:rPr lang="en-US" dirty="0" smtClean="0"/>
              <a:t>Blue – location of low conductivity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88" y="649069"/>
            <a:ext cx="2546985" cy="31264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5188" y="3775492"/>
            <a:ext cx="2125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Nagrath</a:t>
            </a:r>
            <a:r>
              <a:rPr lang="en-US" sz="1400" dirty="0" smtClean="0"/>
              <a:t> et al, Nature 2007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79737"/>
            <a:ext cx="289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Circulating tumor cells, MGH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52950"/>
            <a:ext cx="4000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183618"/>
            <a:ext cx="31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H1N1 Detection, </a:t>
            </a:r>
            <a:r>
              <a:rPr lang="en-US" dirty="0" err="1" smtClean="0"/>
              <a:t>Klapperich</a:t>
            </a:r>
            <a:r>
              <a:rPr lang="en-US" dirty="0" smtClean="0"/>
              <a:t> BU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615860"/>
            <a:ext cx="2398152" cy="288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0692" y="292198"/>
            <a:ext cx="27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Neutrophil Genomics, MGH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7845" y="3505199"/>
            <a:ext cx="2318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Kotz</a:t>
            </a:r>
            <a:r>
              <a:rPr lang="en-US" sz="1400" dirty="0" smtClean="0"/>
              <a:t> et al, Nature  Med. 2010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400" y="4351163"/>
            <a:ext cx="2362200" cy="2320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400" y="4166497"/>
            <a:ext cx="342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CD4 cell count, </a:t>
            </a:r>
            <a:r>
              <a:rPr lang="en-US" dirty="0" err="1" smtClean="0"/>
              <a:t>Daktari</a:t>
            </a:r>
            <a:r>
              <a:rPr lang="en-US" dirty="0" smtClean="0"/>
              <a:t> Diagnostics</a:t>
            </a:r>
          </a:p>
        </p:txBody>
      </p:sp>
    </p:spTree>
    <p:extLst>
      <p:ext uri="{BB962C8B-B14F-4D97-AF65-F5344CB8AC3E}">
        <p14:creationId xmlns:p14="http://schemas.microsoft.com/office/powerpoint/2010/main" val="744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6675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“Hype cycle”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172200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Gartner Inc.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81600" y="1981200"/>
            <a:ext cx="3048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2071" y="1625372"/>
            <a:ext cx="14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Microfluidics?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02920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Nanofluidics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06507" y="3276600"/>
            <a:ext cx="1612893" cy="14742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Nanofluidics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err="1"/>
              <a:t>Nanofluidics</a:t>
            </a:r>
            <a:r>
              <a:rPr lang="en-US" sz="2400" dirty="0"/>
              <a:t> is the study of the behavior, manipulation, and control of fluids that are confined to structures of nanometer (typically 1-100 nm) characteristic </a:t>
            </a:r>
            <a:r>
              <a:rPr lang="en-US" sz="2400" dirty="0" smtClean="0"/>
              <a:t>dimensions. </a:t>
            </a:r>
            <a:r>
              <a:rPr lang="en-US" sz="2400" dirty="0"/>
              <a:t>Fluids confined in these structures exhibit physical behaviors not observed in larger structures, such as those of micrometer dimensions and above, because the characteristic physical scaling lengths of the fluid, (</a:t>
            </a:r>
            <a:r>
              <a:rPr lang="en-US" sz="2400" i="1" dirty="0"/>
              <a:t>e.g.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Debye length</a:t>
            </a:r>
            <a:r>
              <a:rPr lang="en-US" sz="2400" dirty="0"/>
              <a:t>, hydrodynamic radius) very closely coincide with the dimensions of the nanostructure itself</a:t>
            </a:r>
            <a:r>
              <a:rPr lang="en-US" sz="2400" dirty="0" smtClean="0"/>
              <a:t>. (</a:t>
            </a:r>
            <a:r>
              <a:rPr lang="en-US" sz="2400" i="1" dirty="0" smtClean="0"/>
              <a:t>Wikipedia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Nanofluidics</a:t>
            </a:r>
            <a:r>
              <a:rPr lang="en-US" dirty="0" smtClean="0"/>
              <a:t> is interesting 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Faster, cheaper, better– analogy to microelectronics.</a:t>
            </a:r>
          </a:p>
          <a:p>
            <a:r>
              <a:rPr lang="en-US" dirty="0" smtClean="0"/>
              <a:t>“the </a:t>
            </a:r>
            <a:r>
              <a:rPr lang="en-US" dirty="0"/>
              <a:t>study of </a:t>
            </a:r>
            <a:r>
              <a:rPr lang="en-US" dirty="0" err="1"/>
              <a:t>nanofluidics</a:t>
            </a:r>
            <a:r>
              <a:rPr lang="en-US" dirty="0"/>
              <a:t> may </a:t>
            </a:r>
            <a:r>
              <a:rPr lang="en-US" dirty="0" smtClean="0"/>
              <a:t>ultimately become more a </a:t>
            </a:r>
            <a:r>
              <a:rPr lang="en-US" dirty="0"/>
              <a:t>branch of surface science than an extension of </a:t>
            </a:r>
            <a:r>
              <a:rPr lang="en-US" dirty="0" smtClean="0"/>
              <a:t>microfluidics.” </a:t>
            </a:r>
            <a:r>
              <a:rPr lang="en-US" sz="2000" dirty="0" smtClean="0"/>
              <a:t>George </a:t>
            </a:r>
            <a:r>
              <a:rPr lang="en-US" sz="2000" dirty="0" err="1" smtClean="0"/>
              <a:t>Whitesides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3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Some background.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Flow in a channel.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15109</TotalTime>
  <Words>1842</Words>
  <Application>Microsoft Office PowerPoint</Application>
  <PresentationFormat>On-screen Show (4:3)</PresentationFormat>
  <Paragraphs>554</Paragraphs>
  <Slides>45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Modeling flow and transport in nanofluidic devices</vt:lpstr>
      <vt:lpstr>First…. the 30,000 foot view</vt:lpstr>
      <vt:lpstr>Microfluidics – Lab on a chip  ca. 1990</vt:lpstr>
      <vt:lpstr>PowerPoint Presentation</vt:lpstr>
      <vt:lpstr>PowerPoint Presentation</vt:lpstr>
      <vt:lpstr>“Hype cycle”</vt:lpstr>
      <vt:lpstr>Nanofluidics</vt:lpstr>
      <vt:lpstr>Nanofluidics is interesting because…</vt:lpstr>
      <vt:lpstr>  Some background.   Flow in a channel.</vt:lpstr>
      <vt:lpstr>Pressure driven flow is difficult at the nanoscale</vt:lpstr>
      <vt:lpstr>The electric double layer</vt:lpstr>
      <vt:lpstr>Electroosmosis  (200th anniversary)</vt:lpstr>
      <vt:lpstr>Double layers are typically small ~10 nm Velocity profile in a 10 micron channel</vt:lpstr>
      <vt:lpstr>Electroosmosis-experiments</vt:lpstr>
      <vt:lpstr>  The specific problem – Detection. </vt:lpstr>
      <vt:lpstr>FASS in microchannels</vt:lpstr>
      <vt:lpstr>FASS in microchannels</vt:lpstr>
      <vt:lpstr>FASS in microchannels</vt:lpstr>
      <vt:lpstr>FASS in microchannels</vt:lpstr>
      <vt:lpstr>FASS in microchannels</vt:lpstr>
      <vt:lpstr>FASS in microchannels</vt:lpstr>
      <vt:lpstr>FASS in nanochannels</vt:lpstr>
      <vt:lpstr>Experimental setup</vt:lpstr>
      <vt:lpstr>Raw data  10:1 conductivity ratio</vt:lpstr>
      <vt:lpstr>Micro/nano comparison</vt:lpstr>
      <vt:lpstr>Model</vt:lpstr>
      <vt:lpstr>Full formulation   100+ years old</vt:lpstr>
      <vt:lpstr>Analysis procedure</vt:lpstr>
      <vt:lpstr>Zeroth order  electrochemical equilibrium</vt:lpstr>
      <vt:lpstr>Proceeding to next order in δ</vt:lpstr>
      <vt:lpstr>Assume distinct regions   yields jump conditions</vt:lpstr>
      <vt:lpstr>Total pressure &amp; voltage drop</vt:lpstr>
      <vt:lpstr>Characteristics</vt:lpstr>
      <vt:lpstr>Why is nanoscale different?</vt:lpstr>
      <vt:lpstr>Focusing of sample ions</vt:lpstr>
      <vt:lpstr>Simple model to experiment</vt:lpstr>
      <vt:lpstr>Focusing of conductivity characteristics finite interface</vt:lpstr>
      <vt:lpstr>Shocks in background concentration</vt:lpstr>
      <vt:lpstr>Towards quantitative agreement</vt:lpstr>
      <vt:lpstr>Model vs. experiment (16 kV/m)</vt:lpstr>
      <vt:lpstr>Model vs. experiment (32 kV/m)</vt:lpstr>
      <vt:lpstr>Conclusions</vt:lpstr>
      <vt:lpstr>Untested predictions</vt:lpstr>
      <vt:lpstr>Characteristics – 4 channels</vt:lpstr>
      <vt:lpstr>PowerPoint Presentation</vt:lpstr>
    </vt:vector>
  </TitlesOfParts>
  <Company>Franklin W. Olin 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bstorey</dc:creator>
  <cp:lastModifiedBy>Brian Storey</cp:lastModifiedBy>
  <cp:revision>143</cp:revision>
  <dcterms:created xsi:type="dcterms:W3CDTF">2010-11-06T02:45:47Z</dcterms:created>
  <dcterms:modified xsi:type="dcterms:W3CDTF">2012-03-28T16:51:52Z</dcterms:modified>
</cp:coreProperties>
</file>