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375" r:id="rId2"/>
    <p:sldId id="376" r:id="rId3"/>
    <p:sldId id="385" r:id="rId4"/>
    <p:sldId id="386" r:id="rId5"/>
    <p:sldId id="336" r:id="rId6"/>
    <p:sldId id="400" r:id="rId7"/>
    <p:sldId id="399" r:id="rId8"/>
    <p:sldId id="378" r:id="rId9"/>
    <p:sldId id="379" r:id="rId10"/>
    <p:sldId id="381" r:id="rId11"/>
    <p:sldId id="380" r:id="rId12"/>
    <p:sldId id="383" r:id="rId13"/>
    <p:sldId id="382" r:id="rId14"/>
    <p:sldId id="397" r:id="rId15"/>
    <p:sldId id="387" r:id="rId16"/>
    <p:sldId id="392" r:id="rId17"/>
    <p:sldId id="393" r:id="rId18"/>
    <p:sldId id="373" r:id="rId19"/>
    <p:sldId id="396" r:id="rId20"/>
    <p:sldId id="391" r:id="rId21"/>
    <p:sldId id="398" r:id="rId22"/>
    <p:sldId id="384" r:id="rId23"/>
    <p:sldId id="394" r:id="rId24"/>
    <p:sldId id="395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6AC26E8E-00C3-C94A-AC74-D25318AF3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DC6E0-98D0-1B47-ABE5-FCFF84AED114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D8ED-947E-F943-8347-00CF18FD5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35B7-AF13-F04A-9F4E-8EA4FCE6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E29EE-F891-6D45-9DC2-D0D0AB219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0D33E-BE29-DB46-8C1F-4F472D69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39E1B-BB38-CA4A-9C60-2B849F72A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BE36F-97B2-9D44-B50C-C8DF0FF5E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FF59D-CA24-D84E-9159-8714A07E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052B-3DD3-7341-937E-475AC2D2E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0DA8E-CAB5-1843-A7D6-A5CB3E828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EA58-A4F6-FA4A-80E7-5460FF59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E1D0F-056B-474B-944E-E78C3B889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48EE177-AF46-8048-9A9E-E1D3191F5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0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italy_Lazarevich_Ginzburg" TargetMode="External"/><Relationship Id="rId2" Type="http://schemas.openxmlformats.org/officeDocument/2006/relationships/hyperlink" Target="http://en.wikipedia.org/wiki/Phys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hermodynamic" TargetMode="External"/><Relationship Id="rId5" Type="http://schemas.openxmlformats.org/officeDocument/2006/relationships/hyperlink" Target="http://en.wikipedia.org/wiki/Superconductivity" TargetMode="External"/><Relationship Id="rId4" Type="http://schemas.openxmlformats.org/officeDocument/2006/relationships/hyperlink" Target="http://en.wikipedia.org/wiki/Lev_Landau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2.png"/><Relationship Id="rId4" Type="http://schemas.openxmlformats.org/officeDocument/2006/relationships/image" Target="../media/image16.emf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57200"/>
            <a:ext cx="8610600" cy="1524000"/>
          </a:xfrm>
        </p:spPr>
        <p:txBody>
          <a:bodyPr/>
          <a:lstStyle/>
          <a:p>
            <a:pPr eaLnBrk="1" hangingPunct="1"/>
            <a:r>
              <a:rPr lang="en-US" sz="3800" dirty="0" err="1">
                <a:solidFill>
                  <a:srgbClr val="0000FF"/>
                </a:solidFill>
              </a:rPr>
              <a:t>E</a:t>
            </a:r>
            <a:r>
              <a:rPr lang="en-US" sz="3800" dirty="0" err="1" smtClean="0">
                <a:solidFill>
                  <a:srgbClr val="0000FF"/>
                </a:solidFill>
              </a:rPr>
              <a:t>lectrokinetics</a:t>
            </a:r>
            <a:r>
              <a:rPr lang="en-US" sz="3800" dirty="0" smtClean="0">
                <a:solidFill>
                  <a:srgbClr val="0000FF"/>
                </a:solidFill>
              </a:rPr>
              <a:t> of </a:t>
            </a:r>
            <a:br>
              <a:rPr lang="en-US" sz="3800" dirty="0" smtClean="0">
                <a:solidFill>
                  <a:srgbClr val="0000FF"/>
                </a:solidFill>
              </a:rPr>
            </a:br>
            <a:r>
              <a:rPr lang="en-US" sz="3800" dirty="0" smtClean="0">
                <a:solidFill>
                  <a:srgbClr val="0000FF"/>
                </a:solidFill>
              </a:rPr>
              <a:t>correlated electrolytes and ionic liquids</a:t>
            </a:r>
            <a:endParaRPr lang="en-US" sz="3800" baseline="-25000" dirty="0" smtClean="0">
              <a:solidFill>
                <a:srgbClr val="0000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5275" y="3962400"/>
            <a:ext cx="8382000" cy="1219200"/>
          </a:xfrm>
        </p:spPr>
        <p:txBody>
          <a:bodyPr/>
          <a:lstStyle/>
          <a:p>
            <a:pPr eaLnBrk="1" hangingPunct="1"/>
            <a:r>
              <a:rPr lang="en-US" sz="2400" dirty="0"/>
              <a:t>Martin Z. Bazant</a:t>
            </a:r>
            <a:endParaRPr lang="en-US" sz="20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1800" i="1" dirty="0"/>
              <a:t>Departments of Chemical Engineering and Mathematics</a:t>
            </a:r>
          </a:p>
          <a:p>
            <a:pPr eaLnBrk="1" hangingPunct="1"/>
            <a:r>
              <a:rPr lang="en-US" sz="1800" i="1" dirty="0"/>
              <a:t>Massachusetts Institute of Technology</a:t>
            </a:r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4724400" y="595526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25908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sz="2400" dirty="0" smtClean="0"/>
              <a:t>Brian D. </a:t>
            </a:r>
            <a:r>
              <a:rPr lang="en-US" sz="2400" dirty="0" err="1" smtClean="0"/>
              <a:t>Storey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1800" i="1" dirty="0" smtClean="0"/>
              <a:t>Olin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z="3600" dirty="0" smtClean="0"/>
              <a:t>RTIL double-layer structure</a:t>
            </a:r>
            <a:endParaRPr lang="en-US" sz="3600" dirty="0"/>
          </a:p>
        </p:txBody>
      </p:sp>
      <p:pic>
        <p:nvPicPr>
          <p:cNvPr id="4" name="Picture 3" descr="fig2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33600"/>
            <a:ext cx="5562600" cy="45674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7400" y="2036296"/>
            <a:ext cx="5069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harge density at V=1,10,100  </a:t>
            </a:r>
            <a:r>
              <a:rPr lang="en-US" dirty="0" err="1" smtClean="0"/>
              <a:t>kT</a:t>
            </a:r>
            <a:r>
              <a:rPr lang="en-US" dirty="0" smtClean="0"/>
              <a:t>/e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81747" y="1047750"/>
                <a:ext cx="422032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to ion size,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747" y="1047750"/>
                <a:ext cx="4220322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2168"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6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This model vs. MD </a:t>
            </a:r>
            <a:r>
              <a:rPr lang="en-US" dirty="0"/>
              <a:t>s</a:t>
            </a:r>
            <a:r>
              <a:rPr lang="en-US" dirty="0" smtClean="0"/>
              <a:t>imulations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911423"/>
            <a:ext cx="2227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Fedorov</a:t>
            </a:r>
            <a:r>
              <a:rPr lang="en-US" sz="1400" dirty="0" smtClean="0"/>
              <a:t>, </a:t>
            </a:r>
            <a:r>
              <a:rPr lang="en-US" sz="1400" dirty="0" err="1" smtClean="0"/>
              <a:t>Kornyshev</a:t>
            </a:r>
            <a:r>
              <a:rPr lang="en-US" sz="1400" dirty="0" smtClean="0"/>
              <a:t> 2009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303483" y="1828800"/>
            <a:ext cx="6387296" cy="4684712"/>
            <a:chOff x="1168400" y="1397000"/>
            <a:chExt cx="6908800" cy="5308600"/>
          </a:xfrm>
        </p:grpSpPr>
        <p:pic>
          <p:nvPicPr>
            <p:cNvPr id="4" name="Picture 3" descr="fig3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400" y="1397000"/>
              <a:ext cx="6908800" cy="53086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 bwMode="auto">
            <a:xfrm>
              <a:off x="1524000" y="3352800"/>
              <a:ext cx="3048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876800" y="3124200"/>
              <a:ext cx="3048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433512" y="5929312"/>
              <a:ext cx="3048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843466" y="5929312"/>
              <a:ext cx="13335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941566" y="1459468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Solid: this model, Open: MD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53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/>
          <a:lstStyle/>
          <a:p>
            <a:r>
              <a:rPr lang="en-US" dirty="0" smtClean="0"/>
              <a:t>RTIL differential capacitance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181100" y="1371600"/>
            <a:ext cx="7200900" cy="5295900"/>
            <a:chOff x="914400" y="1562100"/>
            <a:chExt cx="7200900" cy="5295900"/>
          </a:xfrm>
        </p:grpSpPr>
        <p:pic>
          <p:nvPicPr>
            <p:cNvPr id="4" name="Picture 3" descr="fig4_color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1562100"/>
              <a:ext cx="7200900" cy="529590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2057400" y="1905000"/>
              <a:ext cx="5213806" cy="4195465"/>
              <a:chOff x="2057400" y="1905000"/>
              <a:chExt cx="5213806" cy="4195465"/>
            </a:xfrm>
          </p:grpSpPr>
          <p:cxnSp>
            <p:nvCxnSpPr>
              <p:cNvPr id="5" name="Straight Arrow Connector 4"/>
              <p:cNvCxnSpPr/>
              <p:nvPr/>
            </p:nvCxnSpPr>
            <p:spPr bwMode="auto">
              <a:xfrm flipH="1" flipV="1">
                <a:off x="3581400" y="4953000"/>
                <a:ext cx="762000" cy="8382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6" name="TextBox 5"/>
              <p:cNvSpPr txBox="1"/>
              <p:nvPr/>
            </p:nvSpPr>
            <p:spPr>
              <a:xfrm>
                <a:off x="4267200" y="5638800"/>
                <a:ext cx="16914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This model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810000" y="1905000"/>
                <a:ext cx="3429000" cy="2895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276600" y="2514600"/>
                <a:ext cx="533400" cy="10668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cxnSp>
            <p:nvCxnSpPr>
              <p:cNvPr id="8" name="Straight Arrow Connector 7"/>
              <p:cNvCxnSpPr/>
              <p:nvPr/>
            </p:nvCxnSpPr>
            <p:spPr bwMode="auto">
              <a:xfrm flipH="1">
                <a:off x="3695700" y="4000500"/>
                <a:ext cx="762000" cy="81915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2" name="TextBox 11"/>
              <p:cNvSpPr txBox="1"/>
              <p:nvPr/>
            </p:nvSpPr>
            <p:spPr>
              <a:xfrm>
                <a:off x="4421580" y="3548528"/>
                <a:ext cx="2849626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MD Simulations</a:t>
                </a:r>
              </a:p>
              <a:p>
                <a:r>
                  <a:rPr lang="en-US" sz="1600" dirty="0"/>
                  <a:t>(</a:t>
                </a:r>
                <a:r>
                  <a:rPr lang="en-US" sz="1600" dirty="0" err="1"/>
                  <a:t>Fedorov</a:t>
                </a:r>
                <a:r>
                  <a:rPr lang="en-US" sz="1600" dirty="0"/>
                  <a:t> &amp; Kornyshev, </a:t>
                </a:r>
                <a:r>
                  <a:rPr lang="en-US" sz="1600" dirty="0" smtClean="0"/>
                  <a:t>2008)</a:t>
                </a:r>
                <a:endParaRPr lang="en-US" sz="1600" dirty="0"/>
              </a:p>
              <a:p>
                <a:endParaRPr lang="en-US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 flipH="1">
                <a:off x="2057400" y="2514600"/>
                <a:ext cx="762000" cy="4572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2864156" y="1975991"/>
                <a:ext cx="415690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 correlations, but includes </a:t>
                </a:r>
              </a:p>
              <a:p>
                <a:r>
                  <a:rPr lang="en-US" dirty="0" smtClean="0"/>
                  <a:t>size effects</a:t>
                </a:r>
              </a:p>
              <a:p>
                <a:r>
                  <a:rPr lang="en-US" sz="1600" dirty="0" smtClean="0"/>
                  <a:t>(</a:t>
                </a:r>
                <a:r>
                  <a:rPr lang="en-US" sz="1600" dirty="0" err="1" smtClean="0"/>
                  <a:t>Fedorov</a:t>
                </a:r>
                <a:r>
                  <a:rPr lang="en-US" sz="1600" dirty="0" smtClean="0"/>
                  <a:t> &amp; Kornyshev, 2008)</a:t>
                </a:r>
                <a:endParaRPr lang="en-US" sz="1600" dirty="0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1237600" y="3957935"/>
            <a:ext cx="362600" cy="461665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3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33550"/>
            <a:ext cx="6527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600" dirty="0"/>
              <a:t>Correlated </a:t>
            </a:r>
            <a:r>
              <a:rPr lang="en-US" sz="3600" dirty="0" smtClean="0"/>
              <a:t>electrolytes </a:t>
            </a:r>
            <a:br>
              <a:rPr lang="en-US" sz="3600" dirty="0" smtClean="0"/>
            </a:br>
            <a:r>
              <a:rPr lang="en-US" sz="2800" dirty="0" smtClean="0"/>
              <a:t>high valence, high concentration</a:t>
            </a:r>
            <a:br>
              <a:rPr lang="en-US" sz="28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/>
              <a:t>1M 2:1 salt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3225225"/>
            <a:ext cx="3137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Boda</a:t>
            </a:r>
            <a:r>
              <a:rPr lang="en-US" sz="1600" dirty="0" smtClean="0"/>
              <a:t> et al 2002 MC simulations</a:t>
            </a:r>
          </a:p>
          <a:p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4495800"/>
            <a:ext cx="287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452009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88" name="Equation" r:id="rId4" imgW="114300" imgH="165100" progId="Equation.DSMT4">
                  <p:embed/>
                </p:oleObj>
              </mc:Choice>
              <mc:Fallback>
                <p:oleObj name="Equation" r:id="rId4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H="1">
            <a:off x="3352800" y="3521793"/>
            <a:ext cx="914400" cy="6982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597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1828800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r>
              <a:rPr lang="en-US" dirty="0" smtClean="0"/>
              <a:t>Comparison to DFT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2:1 salt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429500" y="465986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This model</a:t>
            </a:r>
            <a:endParaRPr lang="en-US" sz="18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6362700" y="4030623"/>
            <a:ext cx="11049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483680" y="2590800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 corr.</a:t>
            </a:r>
            <a:endParaRPr lang="en-US" sz="18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826455" y="2960132"/>
            <a:ext cx="1104900" cy="2862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114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8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1828800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r>
              <a:rPr lang="en-US" dirty="0" smtClean="0"/>
              <a:t>Comparison to DFT</a:t>
            </a:r>
            <a:br>
              <a:rPr lang="en-US" dirty="0" smtClean="0"/>
            </a:br>
            <a:r>
              <a:rPr lang="en-US" sz="2800" dirty="0" smtClean="0"/>
              <a:t>2:1 salt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512499" y="6386512"/>
            <a:ext cx="2650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DFT of Gillespie et al, 2011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429500" y="465986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This model</a:t>
            </a:r>
            <a:endParaRPr lang="en-US" sz="18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6362700" y="4030623"/>
            <a:ext cx="11049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528877" y="3559433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DFT</a:t>
            </a:r>
            <a:endParaRPr lang="en-US" sz="1800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 bwMode="auto">
          <a:xfrm flipH="1" flipV="1">
            <a:off x="6248400" y="3689866"/>
            <a:ext cx="1280477" cy="542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483680" y="2590800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 corr.</a:t>
            </a:r>
            <a:endParaRPr lang="en-US" sz="18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6826455" y="2960132"/>
            <a:ext cx="1104900" cy="2862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037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r>
              <a:rPr lang="en-US" dirty="0" smtClean="0"/>
              <a:t>Slip velocity</a:t>
            </a:r>
            <a:br>
              <a:rPr lang="en-US" dirty="0" smtClean="0"/>
            </a:br>
            <a:r>
              <a:rPr lang="en-US" sz="3200" dirty="0" smtClean="0"/>
              <a:t>2:1 salt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912590" y="5169901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C=1M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759918" y="2483433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C=0.1M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2505079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C=0.01M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55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763000" cy="1143000"/>
          </a:xfrm>
        </p:spPr>
        <p:txBody>
          <a:bodyPr/>
          <a:lstStyle/>
          <a:p>
            <a:r>
              <a:rPr lang="en-US" dirty="0" smtClean="0"/>
              <a:t>Comparison to experiment</a:t>
            </a:r>
            <a:br>
              <a:rPr lang="en-US" dirty="0" smtClean="0"/>
            </a:br>
            <a:r>
              <a:rPr lang="en-US" sz="2800" dirty="0" smtClean="0"/>
              <a:t>2:1 salt</a:t>
            </a:r>
            <a:endParaRPr lang="en-US" sz="2800" dirty="0"/>
          </a:p>
        </p:txBody>
      </p:sp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8200" y="6391125"/>
            <a:ext cx="4568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Van der </a:t>
            </a:r>
            <a:r>
              <a:rPr lang="en-US" sz="1600" dirty="0" err="1" smtClean="0"/>
              <a:t>Heyden</a:t>
            </a:r>
            <a:r>
              <a:rPr lang="en-US" sz="1600" dirty="0" smtClean="0"/>
              <a:t> 2006 </a:t>
            </a:r>
            <a:r>
              <a:rPr lang="en-US" sz="1600" dirty="0" err="1" smtClean="0"/>
              <a:t>nanochannel</a:t>
            </a:r>
            <a:r>
              <a:rPr lang="en-US" sz="1600" dirty="0" smtClean="0"/>
              <a:t> experiments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761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267200"/>
          </a:xfrm>
        </p:spPr>
        <p:txBody>
          <a:bodyPr/>
          <a:lstStyle/>
          <a:p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Electrostatic correlations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lead to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overscreening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which competes with crowding in ionic liquids and concentrated, multivalent electrolytes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Correlations may explain reduced/reversed electro-osmotic flow at 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</a:rPr>
              <a:t>high concentration and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enhanced capacitance of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nanopores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A simple continuum model is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proposed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 dirty="0" smtClean="0"/>
              <a:t>Ionic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7924801" cy="5410200"/>
          </a:xfrm>
        </p:spPr>
        <p:txBody>
          <a:bodyPr/>
          <a:lstStyle/>
          <a:p>
            <a:r>
              <a:rPr lang="en-US" dirty="0" smtClean="0"/>
              <a:t>Molten salts (T~1000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r>
              <a:rPr lang="en-US" dirty="0" smtClean="0"/>
              <a:t>Room temperature IL</a:t>
            </a:r>
          </a:p>
          <a:p>
            <a:pPr lvl="2"/>
            <a:r>
              <a:rPr lang="en-US" dirty="0" err="1" smtClean="0"/>
              <a:t>Supercapacitors</a:t>
            </a:r>
            <a:endParaRPr lang="en-US" dirty="0"/>
          </a:p>
          <a:p>
            <a:pPr lvl="2"/>
            <a:r>
              <a:rPr lang="en-US" dirty="0" smtClean="0"/>
              <a:t>Batteries</a:t>
            </a:r>
          </a:p>
          <a:p>
            <a:pPr lvl="2"/>
            <a:r>
              <a:rPr lang="en-US" dirty="0" smtClean="0"/>
              <a:t>Actuators</a:t>
            </a:r>
          </a:p>
          <a:p>
            <a:pPr lvl="1"/>
            <a:r>
              <a:rPr lang="en-US" dirty="0" smtClean="0"/>
              <a:t>Large ions (~1 nm) </a:t>
            </a:r>
            <a:endParaRPr lang="en-US" dirty="0"/>
          </a:p>
          <a:p>
            <a:pPr lvl="1"/>
            <a:r>
              <a:rPr lang="en-US" dirty="0" smtClean="0"/>
              <a:t>No solvent. What is permittivity?</a:t>
            </a:r>
          </a:p>
          <a:p>
            <a:pPr lvl="1"/>
            <a:r>
              <a:rPr lang="en-US" dirty="0"/>
              <a:t>Ion-ion correlations </a:t>
            </a:r>
            <a:r>
              <a:rPr lang="en-US" dirty="0" smtClean="0"/>
              <a:t>(+-+-+-+-)</a:t>
            </a:r>
          </a:p>
          <a:p>
            <a:pPr lvl="1"/>
            <a:r>
              <a:rPr lang="en-US" dirty="0" smtClean="0"/>
              <a:t>Ion size = 10 x Debye length</a:t>
            </a:r>
            <a:endParaRPr lang="en-US" dirty="0" smtClean="0"/>
          </a:p>
          <a:p>
            <a:pPr lvl="1"/>
            <a:r>
              <a:rPr lang="en-US" dirty="0" smtClean="0"/>
              <a:t>Capacitance </a:t>
            </a:r>
            <a:r>
              <a:rPr lang="en-US" dirty="0"/>
              <a:t>d</a:t>
            </a:r>
            <a:r>
              <a:rPr lang="en-US" dirty="0" smtClean="0"/>
              <a:t>ata often interpreted </a:t>
            </a:r>
            <a:r>
              <a:rPr lang="en-US" dirty="0"/>
              <a:t>through classic </a:t>
            </a:r>
            <a:r>
              <a:rPr lang="en-US" dirty="0" smtClean="0"/>
              <a:t>electrolyte</a:t>
            </a:r>
            <a:r>
              <a:rPr lang="en-US" dirty="0" smtClean="0"/>
              <a:t> </a:t>
            </a:r>
            <a:r>
              <a:rPr lang="en-US" dirty="0" smtClean="0"/>
              <a:t>model. </a:t>
            </a:r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556530"/>
            <a:ext cx="2286000" cy="1955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9525" y="2067580"/>
            <a:ext cx="923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BMIM</a:t>
            </a:r>
          </a:p>
          <a:p>
            <a:r>
              <a:rPr lang="en-US" sz="1400" dirty="0" err="1" smtClean="0"/>
              <a:t>wikipedia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2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r>
              <a:rPr lang="en-US" dirty="0" smtClean="0"/>
              <a:t>Capacitance </a:t>
            </a:r>
            <a:br>
              <a:rPr lang="en-US" dirty="0" smtClean="0"/>
            </a:br>
            <a:r>
              <a:rPr lang="en-US" sz="3200" dirty="0" smtClean="0"/>
              <a:t>2:1 salt</a:t>
            </a:r>
            <a:endParaRPr lang="en-US" sz="3200" dirty="0"/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91200" y="5000624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C=1M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081046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C=0.1M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605466" y="2495552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C=0.01M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81940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This model</a:t>
            </a:r>
            <a:endParaRPr lang="en-US" sz="18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324600" y="3048000"/>
            <a:ext cx="1203960" cy="184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6324600" y="2209800"/>
            <a:ext cx="1203960" cy="184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439025" y="1295400"/>
            <a:ext cx="1505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Size effects </a:t>
            </a:r>
          </a:p>
          <a:p>
            <a:r>
              <a:rPr lang="en-US" sz="1800" dirty="0" smtClean="0"/>
              <a:t>Included, no </a:t>
            </a:r>
          </a:p>
          <a:p>
            <a:r>
              <a:rPr lang="en-US" sz="1800" dirty="0"/>
              <a:t>c</a:t>
            </a:r>
            <a:r>
              <a:rPr lang="en-US" sz="1800" dirty="0" smtClean="0"/>
              <a:t>orr. 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400800"/>
            <a:ext cx="8845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Correlations might explain why mean field theories need large ions to fit exp.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24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 err="1" smtClean="0"/>
              <a:t>Overscreening</a:t>
            </a:r>
            <a:r>
              <a:rPr lang="en-US" sz="3600" dirty="0" smtClean="0"/>
              <a:t> vs. </a:t>
            </a:r>
            <a:r>
              <a:rPr lang="en-US" sz="3600" dirty="0"/>
              <a:t>c</a:t>
            </a:r>
            <a:r>
              <a:rPr lang="en-US" sz="3600" dirty="0" smtClean="0"/>
              <a:t>rowding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00072" y="1825823"/>
            <a:ext cx="5059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MZ </a:t>
            </a:r>
            <a:r>
              <a:rPr lang="en-US" sz="1400" dirty="0" err="1" smtClean="0"/>
              <a:t>Bazant</a:t>
            </a:r>
            <a:r>
              <a:rPr lang="en-US" sz="1400" dirty="0" smtClean="0"/>
              <a:t>, BD Storey, AA Kornyshev, Phys. Rev. </a:t>
            </a:r>
            <a:r>
              <a:rPr lang="en-US" sz="1400" dirty="0" err="1" smtClean="0"/>
              <a:t>Lett</a:t>
            </a:r>
            <a:r>
              <a:rPr lang="en-US" sz="1400" dirty="0" smtClean="0"/>
              <a:t>. (2011)</a:t>
            </a:r>
            <a:endParaRPr lang="en-US" sz="1400" dirty="0"/>
          </a:p>
        </p:txBody>
      </p:sp>
      <p:pic>
        <p:nvPicPr>
          <p:cNvPr id="5" name="Picture 4" descr="IL_DL_cartoon_v5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548"/>
          <a:stretch/>
        </p:blipFill>
        <p:spPr>
          <a:xfrm>
            <a:off x="1143000" y="2514600"/>
            <a:ext cx="708247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Boundary conditions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r>
              <a:rPr lang="en-US" dirty="0" smtClean="0"/>
              <a:t>Electrostatic BC (no correlations)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Neglect “bulk” correlations (finite size ions)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772947"/>
              </p:ext>
            </p:extLst>
          </p:nvPr>
        </p:nvGraphicFramePr>
        <p:xfrm>
          <a:off x="838200" y="5029200"/>
          <a:ext cx="74120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47" name="Equation" r:id="rId3" imgW="2616200" imgH="228600" progId="Equation.DSMT4">
                  <p:embed/>
                </p:oleObj>
              </mc:Choice>
              <mc:Fallback>
                <p:oleObj name="Equation" r:id="rId3" imgW="2616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5029200"/>
                        <a:ext cx="7412038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137573"/>
              </p:ext>
            </p:extLst>
          </p:nvPr>
        </p:nvGraphicFramePr>
        <p:xfrm>
          <a:off x="4191000" y="3327400"/>
          <a:ext cx="11906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48" name="Equation" r:id="rId5" imgW="381000" imgH="203200" progId="Equation.DSMT4">
                  <p:embed/>
                </p:oleObj>
              </mc:Choice>
              <mc:Fallback>
                <p:oleObj name="Equation" r:id="rId5" imgW="3810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3327400"/>
                        <a:ext cx="1190625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182927"/>
              </p:ext>
            </p:extLst>
          </p:nvPr>
        </p:nvGraphicFramePr>
        <p:xfrm>
          <a:off x="1981200" y="2667000"/>
          <a:ext cx="564938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49" name="Equation" r:id="rId7" imgW="1993900" imgH="228600" progId="Equation.DSMT4">
                  <p:embed/>
                </p:oleObj>
              </mc:Choice>
              <mc:Fallback>
                <p:oleObj name="Equation" r:id="rId7" imgW="19939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1200" y="2667000"/>
                        <a:ext cx="5649383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153898"/>
            <a:ext cx="7772400" cy="1143000"/>
          </a:xfrm>
        </p:spPr>
        <p:txBody>
          <a:bodyPr/>
          <a:lstStyle/>
          <a:p>
            <a:r>
              <a:rPr lang="en-US" dirty="0" smtClean="0"/>
              <a:t>Concentration profiles</a:t>
            </a:r>
            <a:br>
              <a:rPr lang="en-US" dirty="0" smtClean="0"/>
            </a:br>
            <a:r>
              <a:rPr lang="en-US" sz="1800" dirty="0" smtClean="0"/>
              <a:t>2:1 salt, 1M,  a=0.3 nm</a:t>
            </a:r>
            <a:endParaRPr lang="en-US" sz="1800" dirty="0"/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296898"/>
            <a:ext cx="7729538" cy="580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60649" y="13716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kT</a:t>
            </a:r>
            <a:r>
              <a:rPr lang="en-US" sz="1400" dirty="0" smtClean="0"/>
              <a:t>/e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1389068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kT</a:t>
            </a:r>
            <a:r>
              <a:rPr lang="en-US" sz="1400" dirty="0" smtClean="0"/>
              <a:t>/e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090747" y="4143661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kT</a:t>
            </a:r>
            <a:r>
              <a:rPr lang="en-US" sz="1400" dirty="0" smtClean="0"/>
              <a:t>/e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464967" y="4121359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kT</a:t>
            </a:r>
            <a:r>
              <a:rPr lang="en-US" sz="1400" dirty="0" smtClean="0"/>
              <a:t>/e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123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2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50" y="1676400"/>
            <a:ext cx="638745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0694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038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3048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0694" y="2069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6096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4182894" y="611290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5894" y="6096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611290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58075" y="611290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3600" smtClean="0"/>
              <a:t>RTIL double-layer structure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163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862471"/>
              </p:ext>
            </p:extLst>
          </p:nvPr>
        </p:nvGraphicFramePr>
        <p:xfrm>
          <a:off x="5603875" y="1219200"/>
          <a:ext cx="34575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28" name="Equation" r:id="rId3" imgW="1295280" imgH="228600" progId="Equation.3">
                  <p:embed/>
                </p:oleObj>
              </mc:Choice>
              <mc:Fallback>
                <p:oleObj name="Equation" r:id="rId3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1219200"/>
                        <a:ext cx="3457575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37"/>
          <p:cNvSpPr txBox="1">
            <a:spLocks noChangeArrowheads="1"/>
          </p:cNvSpPr>
          <p:nvPr/>
        </p:nvSpPr>
        <p:spPr bwMode="auto">
          <a:xfrm>
            <a:off x="1905000" y="2441574"/>
            <a:ext cx="21132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At equilibrium: </a:t>
            </a:r>
            <a:endParaRPr lang="en-US" dirty="0"/>
          </a:p>
        </p:txBody>
      </p:sp>
      <p:sp>
        <p:nvSpPr>
          <p:cNvPr id="1029" name="Text Box 48"/>
          <p:cNvSpPr txBox="1">
            <a:spLocks noChangeArrowheads="1"/>
          </p:cNvSpPr>
          <p:nvPr/>
        </p:nvSpPr>
        <p:spPr bwMode="auto">
          <a:xfrm>
            <a:off x="381000" y="1371600"/>
            <a:ext cx="3879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Chemical potential  of dilute point ions:</a:t>
            </a:r>
          </a:p>
        </p:txBody>
      </p:sp>
      <p:pic>
        <p:nvPicPr>
          <p:cNvPr id="1030" name="Picture 1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3429000"/>
            <a:ext cx="43751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5" y="3505200"/>
            <a:ext cx="42735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140"/>
          <p:cNvSpPr txBox="1">
            <a:spLocks noChangeArrowheads="1"/>
          </p:cNvSpPr>
          <p:nvPr/>
        </p:nvSpPr>
        <p:spPr bwMode="auto">
          <a:xfrm>
            <a:off x="1219200" y="3124200"/>
            <a:ext cx="2403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Applied voltage =.025 V</a:t>
            </a:r>
          </a:p>
        </p:txBody>
      </p:sp>
      <p:sp>
        <p:nvSpPr>
          <p:cNvPr id="1033" name="Text Box 141"/>
          <p:cNvSpPr txBox="1">
            <a:spLocks noChangeArrowheads="1"/>
          </p:cNvSpPr>
          <p:nvPr/>
        </p:nvSpPr>
        <p:spPr bwMode="auto">
          <a:xfrm>
            <a:off x="5257800" y="3287712"/>
            <a:ext cx="240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Applied voltage =0.75 V</a:t>
            </a: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3308"/>
              </p:ext>
            </p:extLst>
          </p:nvPr>
        </p:nvGraphicFramePr>
        <p:xfrm>
          <a:off x="3886200" y="1828800"/>
          <a:ext cx="2600325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29" name="Equation" r:id="rId7" imgW="825480" imgH="368280" progId="Equation.3">
                  <p:embed/>
                </p:oleObj>
              </mc:Choice>
              <mc:Fallback>
                <p:oleObj name="Equation" r:id="rId7" imgW="825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828800"/>
                        <a:ext cx="2600325" cy="1160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6200000" flipV="1">
            <a:off x="5029200" y="4419600"/>
            <a:ext cx="1600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5" name="TextBox 13"/>
          <p:cNvSpPr txBox="1">
            <a:spLocks noChangeArrowheads="1"/>
          </p:cNvSpPr>
          <p:nvPr/>
        </p:nvSpPr>
        <p:spPr bwMode="auto">
          <a:xfrm>
            <a:off x="5715000" y="5943600"/>
            <a:ext cx="2530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/>
              <a:t>Would need ions to be 0.01 angstrom</a:t>
            </a: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Classical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double layer theory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30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93853"/>
            <a:ext cx="6324601" cy="508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itle 3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Finite sized ions</a:t>
            </a:r>
            <a:br>
              <a:rPr lang="en-US" dirty="0" smtClean="0"/>
            </a:br>
            <a:r>
              <a:rPr lang="en-US" sz="2400" dirty="0" smtClean="0"/>
              <a:t>Stern (1924) </a:t>
            </a:r>
            <a:r>
              <a:rPr lang="en-US" sz="2400" dirty="0" err="1" smtClean="0"/>
              <a:t>Bikerman</a:t>
            </a:r>
            <a:r>
              <a:rPr lang="en-US" sz="2400" dirty="0" smtClean="0"/>
              <a:t> (1942)</a:t>
            </a:r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5791200" y="6488113"/>
            <a:ext cx="34145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dirty="0" err="1" smtClean="0"/>
              <a:t>Bazant</a:t>
            </a:r>
            <a:r>
              <a:rPr lang="en-US" sz="1600" dirty="0"/>
              <a:t>, </a:t>
            </a:r>
            <a:r>
              <a:rPr lang="en-US" sz="1600" dirty="0" err="1" smtClean="0"/>
              <a:t>Kilic</a:t>
            </a:r>
            <a:r>
              <a:rPr lang="en-US" sz="1600" dirty="0" smtClean="0"/>
              <a:t>, Storey, </a:t>
            </a:r>
            <a:r>
              <a:rPr lang="en-US" sz="1600" dirty="0" err="1" smtClean="0"/>
              <a:t>Ajdari</a:t>
            </a:r>
            <a:r>
              <a:rPr lang="en-US" sz="1600" dirty="0" smtClean="0"/>
              <a:t> </a:t>
            </a:r>
            <a:r>
              <a:rPr lang="en-US" sz="1600" dirty="0"/>
              <a:t>– </a:t>
            </a:r>
            <a:r>
              <a:rPr lang="en-US" sz="1600" dirty="0" smtClean="0"/>
              <a:t>ACIS 2009</a:t>
            </a:r>
            <a:endParaRPr lang="en-US" sz="16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516168"/>
              </p:ext>
            </p:extLst>
          </p:nvPr>
        </p:nvGraphicFramePr>
        <p:xfrm>
          <a:off x="2847975" y="1430338"/>
          <a:ext cx="419576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5" name="Equation" r:id="rId4" imgW="2019240" imgH="228600" progId="Equation.3">
                  <p:embed/>
                </p:oleObj>
              </mc:Choice>
              <mc:Fallback>
                <p:oleObj name="Equation" r:id="rId4" imgW="2019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1430338"/>
                        <a:ext cx="4195763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 flipV="1">
            <a:off x="6934200" y="1905000"/>
            <a:ext cx="564294" cy="648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8" name="TextBox 11"/>
          <p:cNvSpPr txBox="1">
            <a:spLocks noChangeArrowheads="1"/>
          </p:cNvSpPr>
          <p:nvPr/>
        </p:nvSpPr>
        <p:spPr bwMode="auto">
          <a:xfrm>
            <a:off x="7297894" y="2590800"/>
            <a:ext cx="1907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/>
              <a:t>V</a:t>
            </a:r>
            <a:r>
              <a:rPr lang="en-US" sz="2000" dirty="0" smtClean="0"/>
              <a:t>olume </a:t>
            </a:r>
            <a:r>
              <a:rPr lang="en-US" sz="2000" dirty="0"/>
              <a:t>fraction </a:t>
            </a:r>
          </a:p>
        </p:txBody>
      </p:sp>
    </p:spTree>
    <p:extLst>
      <p:ext uri="{BB962C8B-B14F-4D97-AF65-F5344CB8AC3E}">
        <p14:creationId xmlns:p14="http://schemas.microsoft.com/office/powerpoint/2010/main" val="38851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990600"/>
          </a:xfrm>
        </p:spPr>
        <p:txBody>
          <a:bodyPr/>
          <a:lstStyle/>
          <a:p>
            <a:r>
              <a:rPr lang="en-US" sz="4000" dirty="0" smtClean="0"/>
              <a:t>All </a:t>
            </a:r>
            <a:r>
              <a:rPr lang="en-US" sz="4000" dirty="0"/>
              <a:t>m</a:t>
            </a:r>
            <a:r>
              <a:rPr lang="en-US" sz="4000" dirty="0" smtClean="0"/>
              <a:t>ean-field theories</a:t>
            </a:r>
            <a:endParaRPr lang="en-US" sz="4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634443"/>
              </p:ext>
            </p:extLst>
          </p:nvPr>
        </p:nvGraphicFramePr>
        <p:xfrm>
          <a:off x="4953000" y="3276600"/>
          <a:ext cx="294386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4" name="Equation" r:id="rId3" imgW="965200" imgH="254000" progId="Equation.DSMT4">
                  <p:embed/>
                </p:oleObj>
              </mc:Choice>
              <mc:Fallback>
                <p:oleObj name="Equation" r:id="rId3" imgW="9652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3000" y="3276600"/>
                        <a:ext cx="294386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15523"/>
              </p:ext>
            </p:extLst>
          </p:nvPr>
        </p:nvGraphicFramePr>
        <p:xfrm>
          <a:off x="4038600" y="1524000"/>
          <a:ext cx="40163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5" name="Equation" r:id="rId5" imgW="1460500" imgH="228600" progId="Equation.DSMT4">
                  <p:embed/>
                </p:oleObj>
              </mc:Choice>
              <mc:Fallback>
                <p:oleObj name="Equation" r:id="rId5" imgW="14605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8600" y="1524000"/>
                        <a:ext cx="401637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604476"/>
              </p:ext>
            </p:extLst>
          </p:nvPr>
        </p:nvGraphicFramePr>
        <p:xfrm>
          <a:off x="2890385" y="2286000"/>
          <a:ext cx="4959350" cy="859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6" name="Equation" r:id="rId7" imgW="1803400" imgH="266700" progId="Equation.DSMT4">
                  <p:embed/>
                </p:oleObj>
              </mc:Choice>
              <mc:Fallback>
                <p:oleObj name="Equation" r:id="rId7" imgW="18034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0385" y="2286000"/>
                        <a:ext cx="4959350" cy="859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553015"/>
              </p:ext>
            </p:extLst>
          </p:nvPr>
        </p:nvGraphicFramePr>
        <p:xfrm>
          <a:off x="3810000" y="4267200"/>
          <a:ext cx="39941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7" name="Equation" r:id="rId9" imgW="1409700" imgH="254000" progId="Equation.DSMT4">
                  <p:embed/>
                </p:oleObj>
              </mc:Choice>
              <mc:Fallback>
                <p:oleObj name="Equation" r:id="rId9" imgW="14097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0000" y="4267200"/>
                        <a:ext cx="399415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75082" y="1600200"/>
            <a:ext cx="2801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Electrochemistry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" y="2548234"/>
            <a:ext cx="2356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Electrostatics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75082" y="4345632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Flow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5569803"/>
            <a:ext cx="6505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Same “mean </a:t>
            </a:r>
            <a:r>
              <a:rPr lang="en-US" dirty="0" smtClean="0">
                <a:solidFill>
                  <a:srgbClr val="FF0000"/>
                </a:solidFill>
              </a:rPr>
              <a:t>electric field”  </a:t>
            </a:r>
            <a:r>
              <a:rPr lang="en-US" dirty="0" smtClean="0">
                <a:solidFill>
                  <a:srgbClr val="FF0000"/>
                </a:solidFill>
              </a:rPr>
              <a:t>in all </a:t>
            </a:r>
            <a:r>
              <a:rPr lang="en-US" dirty="0" smtClean="0">
                <a:solidFill>
                  <a:srgbClr val="FF0000"/>
                </a:solidFill>
              </a:rPr>
              <a:t>equations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90385" y="2285998"/>
            <a:ext cx="1605415" cy="9861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“</a:t>
            </a:r>
            <a:r>
              <a:rPr lang="en-US" sz="4000" dirty="0" err="1" smtClean="0"/>
              <a:t>Ginzburg</a:t>
            </a:r>
            <a:r>
              <a:rPr lang="en-US" sz="4000" dirty="0" smtClean="0"/>
              <a:t>-Landau</a:t>
            </a:r>
            <a:r>
              <a:rPr lang="en-US" sz="4000" dirty="0"/>
              <a:t>” </a:t>
            </a:r>
            <a:r>
              <a:rPr lang="en-US" sz="4000" dirty="0" smtClean="0"/>
              <a:t>theory for ionic liquids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16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“In </a:t>
            </a:r>
            <a:r>
              <a:rPr lang="en-US" sz="2400" dirty="0">
                <a:hlinkClick r:id="rId2" tooltip="Physics"/>
              </a:rPr>
              <a:t>physics</a:t>
            </a:r>
            <a:r>
              <a:rPr lang="en-US" sz="2400" dirty="0"/>
              <a:t>, </a:t>
            </a:r>
            <a:r>
              <a:rPr lang="en-US" sz="2400" b="1" dirty="0" err="1"/>
              <a:t>Ginzburg</a:t>
            </a:r>
            <a:r>
              <a:rPr lang="en-US" sz="2400" b="1" dirty="0"/>
              <a:t>–Landau theory</a:t>
            </a:r>
            <a:r>
              <a:rPr lang="en-US" sz="2400" dirty="0"/>
              <a:t>, named after </a:t>
            </a:r>
            <a:r>
              <a:rPr lang="en-US" sz="2400" dirty="0" err="1">
                <a:hlinkClick r:id="rId3" tooltip="Vitaly Lazarevich Ginzburg"/>
              </a:rPr>
              <a:t>Vitaly</a:t>
            </a:r>
            <a:r>
              <a:rPr lang="en-US" sz="2400" dirty="0">
                <a:hlinkClick r:id="rId3" tooltip="Vitaly Lazarevich Ginzburg"/>
              </a:rPr>
              <a:t> </a:t>
            </a:r>
            <a:r>
              <a:rPr lang="en-US" sz="2400" dirty="0" err="1">
                <a:hlinkClick r:id="rId3" tooltip="Vitaly Lazarevich Ginzburg"/>
              </a:rPr>
              <a:t>Lazarevich</a:t>
            </a:r>
            <a:r>
              <a:rPr lang="en-US" sz="2400" dirty="0">
                <a:hlinkClick r:id="rId3" tooltip="Vitaly Lazarevich Ginzburg"/>
              </a:rPr>
              <a:t> </a:t>
            </a:r>
            <a:r>
              <a:rPr lang="en-US" sz="2400" dirty="0" err="1">
                <a:hlinkClick r:id="rId3" tooltip="Vitaly Lazarevich Ginzburg"/>
              </a:rPr>
              <a:t>Ginzburg</a:t>
            </a:r>
            <a:r>
              <a:rPr lang="en-US" sz="2400" dirty="0"/>
              <a:t> and </a:t>
            </a:r>
            <a:r>
              <a:rPr lang="en-US" sz="2400" dirty="0">
                <a:hlinkClick r:id="rId4" tooltip="Lev Landau"/>
              </a:rPr>
              <a:t>Lev Landau</a:t>
            </a:r>
            <a:r>
              <a:rPr lang="en-US" sz="2400" dirty="0"/>
              <a:t>, is a mathematical theory used to model </a:t>
            </a:r>
            <a:r>
              <a:rPr lang="en-US" sz="2400" dirty="0">
                <a:hlinkClick r:id="rId5" tooltip="Superconductivity"/>
              </a:rPr>
              <a:t>superconductivity</a:t>
            </a:r>
            <a:r>
              <a:rPr lang="en-US" sz="2400" dirty="0"/>
              <a:t>. It does not purport to explain the microscopic mechanisms giving rise to superconductivity. Instead, it examines the macroscopic properties of a superconductor with the aid of general </a:t>
            </a:r>
            <a:r>
              <a:rPr lang="en-US" sz="2400" dirty="0">
                <a:hlinkClick r:id="rId6" tooltip="Thermodynamic"/>
              </a:rPr>
              <a:t>thermodynamic</a:t>
            </a:r>
            <a:r>
              <a:rPr lang="en-US" sz="2400" dirty="0"/>
              <a:t> arguments</a:t>
            </a:r>
            <a:r>
              <a:rPr lang="en-US" sz="2400" dirty="0" smtClean="0"/>
              <a:t>.”   --- </a:t>
            </a:r>
            <a:r>
              <a:rPr lang="en-US" sz="2400" dirty="0" err="1" smtClean="0"/>
              <a:t>wikipedia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“</a:t>
            </a:r>
            <a:r>
              <a:rPr lang="en-US" sz="4000" dirty="0" err="1" smtClean="0"/>
              <a:t>Ginzburg</a:t>
            </a:r>
            <a:r>
              <a:rPr lang="en-US" sz="4000" dirty="0" smtClean="0"/>
              <a:t>-Landau” </a:t>
            </a:r>
            <a:r>
              <a:rPr lang="en-US" sz="4000" dirty="0" smtClean="0"/>
              <a:t>theory for ionic liquids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866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098260"/>
              </p:ext>
            </p:extLst>
          </p:nvPr>
        </p:nvGraphicFramePr>
        <p:xfrm>
          <a:off x="1287463" y="1371600"/>
          <a:ext cx="67214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8" name="Equation" r:id="rId3" imgW="2565400" imgH="431800" progId="Equation.DSMT4">
                  <p:embed/>
                </p:oleObj>
              </mc:Choice>
              <mc:Fallback>
                <p:oleObj name="Equation" r:id="rId3" imgW="25654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7463" y="1371600"/>
                        <a:ext cx="6721475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738735"/>
            <a:ext cx="3041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hemical free energy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276600"/>
            <a:ext cx="3708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ean electrostatic energy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8310" y="3733800"/>
            <a:ext cx="297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elf energy of E field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4191000"/>
            <a:ext cx="4358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lectrostatic correlations (new)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124200" y="2286000"/>
            <a:ext cx="762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 flipV="1">
            <a:off x="3886200" y="2362200"/>
            <a:ext cx="76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105400" y="2286000"/>
            <a:ext cx="228600" cy="1447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629400" y="2362200"/>
            <a:ext cx="533400" cy="1905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800"/>
              </p:ext>
            </p:extLst>
          </p:nvPr>
        </p:nvGraphicFramePr>
        <p:xfrm>
          <a:off x="762000" y="4800600"/>
          <a:ext cx="180638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9" name="Equation" r:id="rId5" imgW="787400" imgH="431800" progId="Equation.DSMT4">
                  <p:embed/>
                </p:oleObj>
              </mc:Choice>
              <mc:Fallback>
                <p:oleObj name="Equation" r:id="rId5" imgW="7874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4800600"/>
                        <a:ext cx="1806389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87800"/>
              </p:ext>
            </p:extLst>
          </p:nvPr>
        </p:nvGraphicFramePr>
        <p:xfrm>
          <a:off x="1349375" y="5819775"/>
          <a:ext cx="11652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0" name="Equation" r:id="rId7" imgW="508000" imgH="419100" progId="Equation.DSMT4">
                  <p:embed/>
                </p:oleObj>
              </mc:Choice>
              <mc:Fallback>
                <p:oleObj name="Equation" r:id="rId7" imgW="5080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49375" y="5819775"/>
                        <a:ext cx="1165225" cy="96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04800" y="4267200"/>
            <a:ext cx="1262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Require</a:t>
            </a:r>
            <a:endParaRPr lang="en-US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188284"/>
              </p:ext>
            </p:extLst>
          </p:nvPr>
        </p:nvGraphicFramePr>
        <p:xfrm>
          <a:off x="3865144" y="5105400"/>
          <a:ext cx="4440656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1" name="Equation" r:id="rId9" imgW="1485900" imgH="279400" progId="Equation.DSMT4">
                  <p:embed/>
                </p:oleObj>
              </mc:Choice>
              <mc:Fallback>
                <p:oleObj name="Equation" r:id="rId9" imgW="14859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65144" y="5105400"/>
                        <a:ext cx="4440656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200400" y="6167735"/>
            <a:ext cx="5915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4</a:t>
            </a:r>
            <a:r>
              <a:rPr lang="en-US" baseline="30000" dirty="0" smtClean="0">
                <a:solidFill>
                  <a:srgbClr val="3366FF"/>
                </a:solidFill>
              </a:rPr>
              <a:t>th</a:t>
            </a:r>
            <a:r>
              <a:rPr lang="en-US" dirty="0" smtClean="0">
                <a:solidFill>
                  <a:srgbClr val="3366FF"/>
                </a:solidFill>
              </a:rPr>
              <a:t> order modified Poisson-Boltzmann </a:t>
            </a:r>
            <a:r>
              <a:rPr lang="en-US" dirty="0" err="1" smtClean="0">
                <a:solidFill>
                  <a:srgbClr val="3366FF"/>
                </a:solidFill>
              </a:rPr>
              <a:t>eqn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4495800" y="4648200"/>
            <a:ext cx="228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itle 1"/>
          <p:cNvSpPr txBox="1">
            <a:spLocks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4000" dirty="0" smtClean="0"/>
              <a:t>“</a:t>
            </a:r>
            <a:r>
              <a:rPr lang="en-US" sz="4000" dirty="0" err="1" smtClean="0"/>
              <a:t>Ginzburg</a:t>
            </a:r>
            <a:r>
              <a:rPr lang="en-US" sz="4000" dirty="0" smtClean="0"/>
              <a:t>-Landau” theory for ionic liquids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995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Is this crazy? Maybe not…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105432"/>
              </p:ext>
            </p:extLst>
          </p:nvPr>
        </p:nvGraphicFramePr>
        <p:xfrm>
          <a:off x="1371601" y="3162300"/>
          <a:ext cx="1219200" cy="42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4" name="Equation" r:id="rId3" imgW="508000" imgH="177800" progId="Equation.DSMT4">
                  <p:embed/>
                </p:oleObj>
              </mc:Choice>
              <mc:Fallback>
                <p:oleObj name="Equation" r:id="rId3" imgW="508000" imgH="177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1" y="3162300"/>
                        <a:ext cx="1219200" cy="426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2514600"/>
            <a:ext cx="6943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Wavelength-dependent permittivity </a:t>
            </a:r>
            <a:r>
              <a:rPr lang="en-US" sz="1400" dirty="0" smtClean="0"/>
              <a:t>(</a:t>
            </a:r>
            <a:r>
              <a:rPr lang="en-US" sz="1400" dirty="0" err="1" smtClean="0"/>
              <a:t>Tosi</a:t>
            </a:r>
            <a:r>
              <a:rPr lang="en-US" sz="1400" dirty="0" smtClean="0"/>
              <a:t> 1986, molten salts)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371600"/>
            <a:ext cx="781908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“Intermediate coupling” in one-component plasma</a:t>
            </a:r>
          </a:p>
          <a:p>
            <a:r>
              <a:rPr lang="en-US" sz="1400" dirty="0" smtClean="0"/>
              <a:t>(</a:t>
            </a:r>
            <a:r>
              <a:rPr lang="en-US" sz="1400" b="1" dirty="0" err="1" smtClean="0">
                <a:solidFill>
                  <a:srgbClr val="FF0000"/>
                </a:solidFill>
              </a:rPr>
              <a:t>Santangelo</a:t>
            </a:r>
            <a:r>
              <a:rPr lang="en-US" sz="1400" b="1" dirty="0" smtClean="0">
                <a:solidFill>
                  <a:srgbClr val="FF0000"/>
                </a:solidFill>
              </a:rPr>
              <a:t> 2006</a:t>
            </a:r>
            <a:r>
              <a:rPr lang="en-US" sz="1400" dirty="0" smtClean="0"/>
              <a:t>; </a:t>
            </a:r>
            <a:r>
              <a:rPr lang="en-US" sz="1400" dirty="0" err="1" smtClean="0"/>
              <a:t>Hatlo</a:t>
            </a:r>
            <a:r>
              <a:rPr lang="en-US" sz="1400" dirty="0" smtClean="0"/>
              <a:t>, </a:t>
            </a:r>
            <a:r>
              <a:rPr lang="en-US" sz="1400" dirty="0" err="1" smtClean="0"/>
              <a:t>Lue</a:t>
            </a:r>
            <a:r>
              <a:rPr lang="en-US" sz="1400" dirty="0" smtClean="0"/>
              <a:t> 2010 --- statistical mechanics of point-like </a:t>
            </a:r>
            <a:r>
              <a:rPr lang="en-US" sz="1400" dirty="0" err="1" smtClean="0"/>
              <a:t>counterions</a:t>
            </a:r>
            <a:r>
              <a:rPr lang="en-US" sz="1400" dirty="0" smtClean="0"/>
              <a:t> near a wall)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491335"/>
            <a:ext cx="778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Nonlocal dielectric response </a:t>
            </a:r>
            <a:r>
              <a:rPr lang="en-US" sz="1400" dirty="0" smtClean="0"/>
              <a:t>(</a:t>
            </a:r>
            <a:r>
              <a:rPr lang="en-US" sz="1400" dirty="0" err="1" smtClean="0"/>
              <a:t>Kornyshev</a:t>
            </a:r>
            <a:r>
              <a:rPr lang="en-US" sz="1400" dirty="0" smtClean="0"/>
              <a:t> et al 1978, Hildebrandt et al 2004)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5181600"/>
            <a:ext cx="498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Nonlocal ion-ion correlations </a:t>
            </a:r>
            <a:r>
              <a:rPr lang="en-US" sz="1400" dirty="0" smtClean="0"/>
              <a:t>(this work)</a:t>
            </a:r>
            <a:endParaRPr lang="en-US" sz="1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343834"/>
              </p:ext>
            </p:extLst>
          </p:nvPr>
        </p:nvGraphicFramePr>
        <p:xfrm>
          <a:off x="6019800" y="5143500"/>
          <a:ext cx="1746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5" name="Equation" r:id="rId5" imgW="698500" imgH="228600" progId="Equation.DSMT4">
                  <p:embed/>
                </p:oleObj>
              </mc:Choice>
              <mc:Fallback>
                <p:oleObj name="Equation" r:id="rId5" imgW="6985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9800" y="5143500"/>
                        <a:ext cx="17462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788254"/>
              </p:ext>
            </p:extLst>
          </p:nvPr>
        </p:nvGraphicFramePr>
        <p:xfrm>
          <a:off x="1219200" y="5867400"/>
          <a:ext cx="6174961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6" name="Equation" r:id="rId7" imgW="2679700" imgH="292100" progId="Equation.DSMT4">
                  <p:embed/>
                </p:oleObj>
              </mc:Choice>
              <mc:Fallback>
                <p:oleObj name="Equation" r:id="rId7" imgW="26797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5867400"/>
                        <a:ext cx="6174961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77228" y="3722044"/>
                <a:ext cx="27375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𝜀</m:t>
                          </m:r>
                        </m:e>
                      </m:ac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𝜀</m:t>
                      </m:r>
                      <m:r>
                        <a:rPr lang="en-US" sz="2800" b="0" i="1" smtClean="0">
                          <a:latin typeface="Cambria Math"/>
                        </a:rPr>
                        <m:t>(1+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228" y="3722044"/>
                <a:ext cx="2737572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96381" y="1991380"/>
                <a:ext cx="27375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𝜀</m:t>
                          </m:r>
                        </m:e>
                      </m:ac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𝜀</m:t>
                      </m:r>
                      <m:r>
                        <a:rPr lang="en-US" sz="2800" b="0" i="1" smtClean="0">
                          <a:latin typeface="Cambria Math"/>
                        </a:rPr>
                        <m:t>(1−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381" y="1991380"/>
                <a:ext cx="2737572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8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ORDWRAP" val="0"/>
  <p:tag name="DEFAULTWIDTH" val="352"/>
  <p:tag name="DEFAULTHEIGHT" val="41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9147</TotalTime>
  <Words>591</Words>
  <Application>Microsoft Office PowerPoint</Application>
  <PresentationFormat>On-screen Show (4:3)</PresentationFormat>
  <Paragraphs>121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Blank Presentation</vt:lpstr>
      <vt:lpstr>Equation</vt:lpstr>
      <vt:lpstr>Electrokinetics of  correlated electrolytes and ionic liquids</vt:lpstr>
      <vt:lpstr>Ionic liquids</vt:lpstr>
      <vt:lpstr>PowerPoint Presentation</vt:lpstr>
      <vt:lpstr>Finite sized ions Stern (1924) Bikerman (1942)</vt:lpstr>
      <vt:lpstr>All mean-field theories</vt:lpstr>
      <vt:lpstr>“Ginzburg-Landau” theory for ionic liquids</vt:lpstr>
      <vt:lpstr>“Ginzburg-Landau” theory for ionic liquids</vt:lpstr>
      <vt:lpstr>PowerPoint Presentation</vt:lpstr>
      <vt:lpstr>Is this crazy? Maybe not…</vt:lpstr>
      <vt:lpstr>RTIL double-layer structure</vt:lpstr>
      <vt:lpstr>This model vs. MD simulations</vt:lpstr>
      <vt:lpstr>RTIL differential capacitance</vt:lpstr>
      <vt:lpstr>Correlated electrolytes  high valence, high concentration  1M 2:1 salt </vt:lpstr>
      <vt:lpstr>Comparison to DFT 2:1 salt</vt:lpstr>
      <vt:lpstr>Comparison to DFT 2:1 salt</vt:lpstr>
      <vt:lpstr>Slip velocity 2:1 salt</vt:lpstr>
      <vt:lpstr>Comparison to experiment 2:1 salt</vt:lpstr>
      <vt:lpstr>Conclusions</vt:lpstr>
      <vt:lpstr>PowerPoint Presentation</vt:lpstr>
      <vt:lpstr>Capacitance  2:1 salt</vt:lpstr>
      <vt:lpstr>Overscreening vs. crowding</vt:lpstr>
      <vt:lpstr>Boundary conditions</vt:lpstr>
      <vt:lpstr>Concentration profiles 2:1 salt, 1M,  a=0.3 nm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Induced-charge electrophoresis of metallo-dielectric particles</dc:title>
  <dc:creator>Martin Bazant</dc:creator>
  <cp:lastModifiedBy>Brian Storey</cp:lastModifiedBy>
  <cp:revision>306</cp:revision>
  <cp:lastPrinted>2011-10-13T06:02:36Z</cp:lastPrinted>
  <dcterms:created xsi:type="dcterms:W3CDTF">2011-08-03T03:33:30Z</dcterms:created>
  <dcterms:modified xsi:type="dcterms:W3CDTF">2011-11-22T17:35:38Z</dcterms:modified>
</cp:coreProperties>
</file>