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avi" ContentType="video/avi"/>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9" r:id="rId4"/>
    <p:sldId id="276" r:id="rId5"/>
    <p:sldId id="277" r:id="rId6"/>
    <p:sldId id="281" r:id="rId7"/>
    <p:sldId id="275" r:id="rId8"/>
    <p:sldId id="271" r:id="rId9"/>
    <p:sldId id="262" r:id="rId10"/>
    <p:sldId id="263" r:id="rId11"/>
    <p:sldId id="264" r:id="rId12"/>
    <p:sldId id="280" r:id="rId13"/>
    <p:sldId id="265" r:id="rId14"/>
    <p:sldId id="279" r:id="rId15"/>
    <p:sldId id="266" r:id="rId16"/>
    <p:sldId id="267" r:id="rId17"/>
    <p:sldId id="273" r:id="rId18"/>
    <p:sldId id="272" r:id="rId19"/>
    <p:sldId id="269"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022" autoAdjust="0"/>
  </p:normalViewPr>
  <p:slideViewPr>
    <p:cSldViewPr>
      <p:cViewPr varScale="1">
        <p:scale>
          <a:sx n="59" d="100"/>
          <a:sy n="59" d="100"/>
        </p:scale>
        <p:origin x="-798"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816563-B9CD-4825-B598-2B945B13F132}" type="datetimeFigureOut">
              <a:rPr lang="en-US" smtClean="0"/>
              <a:t>11/18/2011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B16455-4115-43E1-81FE-3CB9EA5E21FF}" type="slidenum">
              <a:rPr lang="en-US" smtClean="0"/>
              <a:t>‹#›</a:t>
            </a:fld>
            <a:endParaRPr lang="en-US"/>
          </a:p>
        </p:txBody>
      </p:sp>
    </p:spTree>
    <p:extLst>
      <p:ext uri="{BB962C8B-B14F-4D97-AF65-F5344CB8AC3E}">
        <p14:creationId xmlns:p14="http://schemas.microsoft.com/office/powerpoint/2010/main" val="255316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t>
            </a:r>
            <a:r>
              <a:rPr lang="en-US" dirty="0" err="1" smtClean="0"/>
              <a:t>microvascular</a:t>
            </a:r>
            <a:r>
              <a:rPr lang="en-US" dirty="0" smtClean="0"/>
              <a:t> networks the flows and concentrations of cells are unsteady</a:t>
            </a:r>
            <a:r>
              <a:rPr lang="en-US" baseline="0" dirty="0" smtClean="0"/>
              <a:t> and unequal in different vessels. As Nobel </a:t>
            </a:r>
            <a:r>
              <a:rPr lang="en-US" baseline="0" dirty="0" err="1" smtClean="0"/>
              <a:t>Laurete</a:t>
            </a:r>
            <a:r>
              <a:rPr lang="en-US" baseline="0" dirty="0" smtClean="0"/>
              <a:t> August Krogh said “in single capillaries the flow may become retarded or accelerated from no visible cause; in capillary loops the direction of flow may change from time to time.”</a:t>
            </a:r>
          </a:p>
          <a:p>
            <a:endParaRPr lang="en-US" baseline="0" dirty="0" smtClean="0"/>
          </a:p>
          <a:p>
            <a:r>
              <a:rPr lang="en-US" baseline="0" dirty="0" smtClean="0"/>
              <a:t>A question asked by researchers in the past was whether this behavior was from biology or whether it was something inherit in fluidic networks. Simple blood networks have been analyzed to support idea that it is NOT biology. These researchers have found that there are two ingredients needed in order to have network heterogeneity: Non-linear viscosity and plasma skimming are required. </a:t>
            </a:r>
          </a:p>
          <a:p>
            <a:endParaRPr lang="en-US" dirty="0"/>
          </a:p>
        </p:txBody>
      </p:sp>
      <p:sp>
        <p:nvSpPr>
          <p:cNvPr id="4" name="Slide Number Placeholder 3"/>
          <p:cNvSpPr>
            <a:spLocks noGrp="1"/>
          </p:cNvSpPr>
          <p:nvPr>
            <p:ph type="sldNum" sz="quarter" idx="10"/>
          </p:nvPr>
        </p:nvSpPr>
        <p:spPr/>
        <p:txBody>
          <a:bodyPr/>
          <a:lstStyle/>
          <a:p>
            <a:fld id="{00B16455-4115-43E1-81FE-3CB9EA5E21FF}" type="slidenum">
              <a:rPr lang="en-US" smtClean="0"/>
              <a:t>2</a:t>
            </a:fld>
            <a:endParaRPr lang="en-US"/>
          </a:p>
        </p:txBody>
      </p:sp>
    </p:spTree>
    <p:extLst>
      <p:ext uri="{BB962C8B-B14F-4D97-AF65-F5344CB8AC3E}">
        <p14:creationId xmlns:p14="http://schemas.microsoft.com/office/powerpoint/2010/main" val="2229139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ingredient</a:t>
            </a:r>
            <a:r>
              <a:rPr lang="en-US" baseline="0" dirty="0" smtClean="0"/>
              <a:t> needed in order to obtain network heterogeneity is non linear viscosity. </a:t>
            </a:r>
            <a:r>
              <a:rPr lang="en-US" baseline="0" smtClean="0"/>
              <a:t>In </a:t>
            </a:r>
            <a:endParaRPr lang="en-US" dirty="0"/>
          </a:p>
        </p:txBody>
      </p:sp>
      <p:sp>
        <p:nvSpPr>
          <p:cNvPr id="4" name="Slide Number Placeholder 3"/>
          <p:cNvSpPr>
            <a:spLocks noGrp="1"/>
          </p:cNvSpPr>
          <p:nvPr>
            <p:ph type="sldNum" sz="quarter" idx="10"/>
          </p:nvPr>
        </p:nvSpPr>
        <p:spPr/>
        <p:txBody>
          <a:bodyPr/>
          <a:lstStyle/>
          <a:p>
            <a:fld id="{00B16455-4115-43E1-81FE-3CB9EA5E21FF}" type="slidenum">
              <a:rPr lang="en-US" smtClean="0"/>
              <a:t>3</a:t>
            </a:fld>
            <a:endParaRPr lang="en-US"/>
          </a:p>
        </p:txBody>
      </p:sp>
    </p:spTree>
    <p:extLst>
      <p:ext uri="{BB962C8B-B14F-4D97-AF65-F5344CB8AC3E}">
        <p14:creationId xmlns:p14="http://schemas.microsoft.com/office/powerpoint/2010/main" val="3436315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Plasma skims.  Don’t need to explain plot details. </a:t>
            </a:r>
            <a:endParaRPr lang="en-US" dirty="0"/>
          </a:p>
        </p:txBody>
      </p:sp>
      <p:sp>
        <p:nvSpPr>
          <p:cNvPr id="4" name="Slide Number Placeholder 3"/>
          <p:cNvSpPr>
            <a:spLocks noGrp="1"/>
          </p:cNvSpPr>
          <p:nvPr>
            <p:ph type="sldNum" sz="quarter" idx="10"/>
          </p:nvPr>
        </p:nvSpPr>
        <p:spPr/>
        <p:txBody>
          <a:bodyPr/>
          <a:lstStyle/>
          <a:p>
            <a:fld id="{00B16455-4115-43E1-81FE-3CB9EA5E21FF}" type="slidenum">
              <a:rPr lang="en-US" smtClean="0"/>
              <a:t>4</a:t>
            </a:fld>
            <a:endParaRPr lang="en-US"/>
          </a:p>
        </p:txBody>
      </p:sp>
    </p:spTree>
    <p:extLst>
      <p:ext uri="{BB962C8B-B14F-4D97-AF65-F5344CB8AC3E}">
        <p14:creationId xmlns:p14="http://schemas.microsoft.com/office/powerpoint/2010/main" val="2470763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the highlights</a:t>
            </a:r>
            <a:endParaRPr lang="en-US" dirty="0"/>
          </a:p>
        </p:txBody>
      </p:sp>
      <p:sp>
        <p:nvSpPr>
          <p:cNvPr id="4" name="Slide Number Placeholder 3"/>
          <p:cNvSpPr>
            <a:spLocks noGrp="1"/>
          </p:cNvSpPr>
          <p:nvPr>
            <p:ph type="sldNum" sz="quarter" idx="10"/>
          </p:nvPr>
        </p:nvSpPr>
        <p:spPr/>
        <p:txBody>
          <a:bodyPr/>
          <a:lstStyle/>
          <a:p>
            <a:fld id="{00B16455-4115-43E1-81FE-3CB9EA5E21FF}" type="slidenum">
              <a:rPr lang="en-US" smtClean="0"/>
              <a:t>5</a:t>
            </a:fld>
            <a:endParaRPr lang="en-US"/>
          </a:p>
        </p:txBody>
      </p:sp>
    </p:spTree>
    <p:extLst>
      <p:ext uri="{BB962C8B-B14F-4D97-AF65-F5344CB8AC3E}">
        <p14:creationId xmlns:p14="http://schemas.microsoft.com/office/powerpoint/2010/main" val="2589530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B16455-4115-43E1-81FE-3CB9EA5E21FF}" type="slidenum">
              <a:rPr lang="en-US" smtClean="0"/>
              <a:t>7</a:t>
            </a:fld>
            <a:endParaRPr lang="en-US"/>
          </a:p>
        </p:txBody>
      </p:sp>
    </p:spTree>
    <p:extLst>
      <p:ext uri="{BB962C8B-B14F-4D97-AF65-F5344CB8AC3E}">
        <p14:creationId xmlns:p14="http://schemas.microsoft.com/office/powerpoint/2010/main" val="981575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11/18/2011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11/18/2011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11/18/2011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11/18/2011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avi"/><Relationship Id="rId1" Type="http://schemas.microsoft.com/office/2007/relationships/media" Target="../media/media1.avi"/><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a:t>Distribution of two miscible fluids at a </a:t>
            </a:r>
            <a:r>
              <a:rPr lang="en-US" b="1" dirty="0" smtClean="0"/>
              <a:t>T-junction:</a:t>
            </a:r>
            <a:br>
              <a:rPr lang="en-US" b="1" dirty="0" smtClean="0"/>
            </a:br>
            <a:r>
              <a:rPr lang="en-US" sz="3100" b="1" dirty="0" smtClean="0"/>
              <a:t>Consequences for network flow</a:t>
            </a:r>
            <a:r>
              <a:rPr lang="en-US" sz="3100" dirty="0"/>
              <a:t/>
            </a:r>
            <a:br>
              <a:rPr lang="en-US" sz="3100" dirty="0"/>
            </a:br>
            <a:endParaRPr lang="en-US" sz="3100" dirty="0"/>
          </a:p>
        </p:txBody>
      </p:sp>
      <p:sp>
        <p:nvSpPr>
          <p:cNvPr id="3" name="Subtitle 2"/>
          <p:cNvSpPr>
            <a:spLocks noGrp="1"/>
          </p:cNvSpPr>
          <p:nvPr>
            <p:ph type="subTitle" idx="1"/>
          </p:nvPr>
        </p:nvSpPr>
        <p:spPr/>
        <p:txBody>
          <a:bodyPr>
            <a:normAutofit fontScale="85000" lnSpcReduction="20000"/>
          </a:bodyPr>
          <a:lstStyle/>
          <a:p>
            <a:r>
              <a:rPr lang="en-US" dirty="0" smtClean="0">
                <a:solidFill>
                  <a:schemeClr val="tx1"/>
                </a:solidFill>
              </a:rPr>
              <a:t>Casey Karst,</a:t>
            </a:r>
            <a:r>
              <a:rPr lang="en-US" dirty="0">
                <a:solidFill>
                  <a:schemeClr val="tx1"/>
                </a:solidFill>
              </a:rPr>
              <a:t> </a:t>
            </a:r>
            <a:r>
              <a:rPr lang="en-US" dirty="0" smtClean="0">
                <a:solidFill>
                  <a:schemeClr val="tx1"/>
                </a:solidFill>
              </a:rPr>
              <a:t>Brian Storey, &amp; </a:t>
            </a:r>
          </a:p>
          <a:p>
            <a:r>
              <a:rPr lang="en-US" dirty="0" smtClean="0">
                <a:solidFill>
                  <a:schemeClr val="tx1"/>
                </a:solidFill>
              </a:rPr>
              <a:t>John Geddes</a:t>
            </a:r>
          </a:p>
          <a:p>
            <a:endParaRPr lang="en-US" dirty="0">
              <a:solidFill>
                <a:schemeClr val="tx1"/>
              </a:solidFill>
            </a:endParaRPr>
          </a:p>
          <a:p>
            <a:r>
              <a:rPr lang="en-US" dirty="0" smtClean="0">
                <a:solidFill>
                  <a:schemeClr val="tx1"/>
                </a:solidFill>
              </a:rPr>
              <a:t>Olin College</a:t>
            </a:r>
            <a:endParaRPr lang="en-US" dirty="0">
              <a:solidFill>
                <a:schemeClr val="tx1"/>
              </a:solidFill>
            </a:endParaRPr>
          </a:p>
        </p:txBody>
      </p:sp>
    </p:spTree>
    <p:extLst>
      <p:ext uri="{BB962C8B-B14F-4D97-AF65-F5344CB8AC3E}">
        <p14:creationId xmlns:p14="http://schemas.microsoft.com/office/powerpoint/2010/main" val="19550427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bstorey\Documents\My Dropbox\Tjunction Paper\Figures and Data\2ml_50_1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333500"/>
            <a:ext cx="5943600" cy="44577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2000" y="5486400"/>
            <a:ext cx="8223341" cy="1477328"/>
          </a:xfrm>
          <a:prstGeom prst="rect">
            <a:avLst/>
          </a:prstGeom>
          <a:noFill/>
        </p:spPr>
        <p:txBody>
          <a:bodyPr wrap="none" rtlCol="0">
            <a:spAutoFit/>
          </a:bodyPr>
          <a:lstStyle/>
          <a:p>
            <a:endParaRPr lang="en-US" dirty="0"/>
          </a:p>
          <a:p>
            <a:pPr marL="285750" indent="-285750">
              <a:buFont typeface="Arial" pitchFamily="34" charset="0"/>
              <a:buChar char="•"/>
            </a:pPr>
            <a:r>
              <a:rPr lang="en-US" dirty="0" smtClean="0"/>
              <a:t>Points are measured (3 trials)</a:t>
            </a:r>
          </a:p>
          <a:p>
            <a:pPr marL="285750" indent="-285750">
              <a:buFont typeface="Arial" pitchFamily="34" charset="0"/>
              <a:buChar char="•"/>
            </a:pPr>
            <a:r>
              <a:rPr lang="en-US" dirty="0" smtClean="0"/>
              <a:t>Triangles are inferred (i.e. Branch can be inferred from run based on conservation)</a:t>
            </a:r>
          </a:p>
          <a:p>
            <a:pPr marL="285750" indent="-285750">
              <a:buFont typeface="Arial" pitchFamily="34" charset="0"/>
              <a:buChar char="•"/>
            </a:pPr>
            <a:r>
              <a:rPr lang="en-US" dirty="0" smtClean="0"/>
              <a:t>Lines are simulations</a:t>
            </a:r>
          </a:p>
          <a:p>
            <a:pPr marL="285750" indent="-285750">
              <a:buFont typeface="Arial" pitchFamily="34" charset="0"/>
              <a:buChar char="•"/>
            </a:pPr>
            <a:endParaRPr lang="en-US" dirty="0"/>
          </a:p>
        </p:txBody>
      </p:sp>
      <p:sp>
        <p:nvSpPr>
          <p:cNvPr id="7" name="TextBox 6"/>
          <p:cNvSpPr txBox="1"/>
          <p:nvPr/>
        </p:nvSpPr>
        <p:spPr>
          <a:xfrm>
            <a:off x="4038565" y="2297668"/>
            <a:ext cx="837152" cy="369332"/>
          </a:xfrm>
          <a:prstGeom prst="rect">
            <a:avLst/>
          </a:prstGeom>
          <a:noFill/>
        </p:spPr>
        <p:txBody>
          <a:bodyPr wrap="none" rtlCol="0">
            <a:spAutoFit/>
          </a:bodyPr>
          <a:lstStyle/>
          <a:p>
            <a:r>
              <a:rPr lang="en-US" dirty="0" smtClean="0"/>
              <a:t>Branch</a:t>
            </a:r>
            <a:endParaRPr lang="en-US" dirty="0"/>
          </a:p>
        </p:txBody>
      </p:sp>
      <p:sp>
        <p:nvSpPr>
          <p:cNvPr id="9" name="TextBox 8"/>
          <p:cNvSpPr txBox="1"/>
          <p:nvPr/>
        </p:nvSpPr>
        <p:spPr>
          <a:xfrm>
            <a:off x="4180462" y="3669268"/>
            <a:ext cx="553357" cy="369332"/>
          </a:xfrm>
          <a:prstGeom prst="rect">
            <a:avLst/>
          </a:prstGeom>
          <a:noFill/>
        </p:spPr>
        <p:txBody>
          <a:bodyPr wrap="none" rtlCol="0">
            <a:spAutoFit/>
          </a:bodyPr>
          <a:lstStyle/>
          <a:p>
            <a:r>
              <a:rPr lang="en-US" dirty="0" smtClean="0"/>
              <a:t>Run</a:t>
            </a:r>
            <a:endParaRPr lang="en-US" dirty="0"/>
          </a:p>
        </p:txBody>
      </p:sp>
      <p:cxnSp>
        <p:nvCxnSpPr>
          <p:cNvPr id="10" name="Straight Connector 9"/>
          <p:cNvCxnSpPr/>
          <p:nvPr/>
        </p:nvCxnSpPr>
        <p:spPr>
          <a:xfrm>
            <a:off x="6096000" y="3124200"/>
            <a:ext cx="2895600" cy="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620000" y="3124200"/>
            <a:ext cx="0" cy="1099066"/>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6096000" y="2787134"/>
            <a:ext cx="1219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7908612" y="2787134"/>
            <a:ext cx="8543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7391400" y="3352800"/>
            <a:ext cx="0" cy="8704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096000" y="2438400"/>
            <a:ext cx="793807" cy="369332"/>
          </a:xfrm>
          <a:prstGeom prst="rect">
            <a:avLst/>
          </a:prstGeom>
          <a:noFill/>
        </p:spPr>
        <p:txBody>
          <a:bodyPr wrap="none" rtlCol="0">
            <a:spAutoFit/>
          </a:bodyPr>
          <a:lstStyle/>
          <a:p>
            <a:r>
              <a:rPr lang="en-US" dirty="0" err="1" smtClean="0"/>
              <a:t>Q</a:t>
            </a:r>
            <a:r>
              <a:rPr lang="en-US" baseline="-25000" dirty="0" err="1" smtClean="0"/>
              <a:t>t</a:t>
            </a:r>
            <a:r>
              <a:rPr lang="en-US" dirty="0" smtClean="0"/>
              <a:t>, </a:t>
            </a:r>
            <a:r>
              <a:rPr lang="el-GR" dirty="0" smtClean="0"/>
              <a:t>φ</a:t>
            </a:r>
            <a:r>
              <a:rPr lang="en-US" baseline="-25000" dirty="0" smtClean="0"/>
              <a:t>in</a:t>
            </a:r>
            <a:endParaRPr lang="en-US" baseline="-25000" dirty="0"/>
          </a:p>
        </p:txBody>
      </p:sp>
      <p:sp>
        <p:nvSpPr>
          <p:cNvPr id="20" name="TextBox 19"/>
          <p:cNvSpPr txBox="1"/>
          <p:nvPr/>
        </p:nvSpPr>
        <p:spPr>
          <a:xfrm>
            <a:off x="8077200" y="2438400"/>
            <a:ext cx="553357" cy="369332"/>
          </a:xfrm>
          <a:prstGeom prst="rect">
            <a:avLst/>
          </a:prstGeom>
          <a:noFill/>
        </p:spPr>
        <p:txBody>
          <a:bodyPr wrap="none" rtlCol="0">
            <a:spAutoFit/>
          </a:bodyPr>
          <a:lstStyle/>
          <a:p>
            <a:r>
              <a:rPr lang="en-US" dirty="0" smtClean="0"/>
              <a:t>Run</a:t>
            </a:r>
            <a:endParaRPr lang="en-US" dirty="0"/>
          </a:p>
        </p:txBody>
      </p:sp>
      <p:sp>
        <p:nvSpPr>
          <p:cNvPr id="22" name="TextBox 21"/>
          <p:cNvSpPr txBox="1"/>
          <p:nvPr/>
        </p:nvSpPr>
        <p:spPr>
          <a:xfrm>
            <a:off x="7355255" y="4393644"/>
            <a:ext cx="837152" cy="369332"/>
          </a:xfrm>
          <a:prstGeom prst="rect">
            <a:avLst/>
          </a:prstGeom>
          <a:noFill/>
        </p:spPr>
        <p:txBody>
          <a:bodyPr wrap="none" rtlCol="0">
            <a:spAutoFit/>
          </a:bodyPr>
          <a:lstStyle/>
          <a:p>
            <a:r>
              <a:rPr lang="en-US" dirty="0" smtClean="0"/>
              <a:t>Branch</a:t>
            </a:r>
            <a:endParaRPr lang="en-US" dirty="0"/>
          </a:p>
        </p:txBody>
      </p:sp>
      <p:sp>
        <p:nvSpPr>
          <p:cNvPr id="2" name="Title 1"/>
          <p:cNvSpPr>
            <a:spLocks noGrp="1"/>
          </p:cNvSpPr>
          <p:nvPr>
            <p:ph type="title"/>
          </p:nvPr>
        </p:nvSpPr>
        <p:spPr>
          <a:xfrm>
            <a:off x="457200" y="152400"/>
            <a:ext cx="8229600" cy="1143000"/>
          </a:xfrm>
        </p:spPr>
        <p:txBody>
          <a:bodyPr>
            <a:normAutofit fontScale="90000"/>
          </a:bodyPr>
          <a:lstStyle/>
          <a:p>
            <a:r>
              <a:rPr lang="en-US" dirty="0" smtClean="0"/>
              <a:t>Typical data </a:t>
            </a:r>
            <a:br>
              <a:rPr lang="en-US" dirty="0" smtClean="0"/>
            </a:br>
            <a:r>
              <a:rPr lang="en-US" dirty="0" smtClean="0"/>
              <a:t> </a:t>
            </a:r>
            <a:r>
              <a:rPr lang="en-US" sz="2200" dirty="0" smtClean="0"/>
              <a:t>Normalized volume fraction vs. flow in branch</a:t>
            </a:r>
            <a:br>
              <a:rPr lang="en-US" sz="2200" dirty="0" smtClean="0"/>
            </a:br>
            <a:r>
              <a:rPr lang="en-US" sz="2200" dirty="0" smtClean="0"/>
              <a:t>15:1 viscosity ratio; 0.5 inlet volume fraction</a:t>
            </a:r>
            <a:endParaRPr lang="en-US" sz="2200" dirty="0"/>
          </a:p>
        </p:txBody>
      </p:sp>
    </p:spTree>
    <p:extLst>
      <p:ext uri="{BB962C8B-B14F-4D97-AF65-F5344CB8AC3E}">
        <p14:creationId xmlns:p14="http://schemas.microsoft.com/office/powerpoint/2010/main" val="31291877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Function of total inlet flow</a:t>
            </a:r>
            <a:endParaRPr lang="en-US" dirty="0"/>
          </a:p>
        </p:txBody>
      </p:sp>
      <p:pic>
        <p:nvPicPr>
          <p:cNvPr id="5122" name="Picture 2" descr="C:\Users\bstorey\Documents\My Dropbox\tjunction paper\Figures and Data\0ml_50_1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5375" y="1095374"/>
            <a:ext cx="3664131" cy="274320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bstorey\Documents\My Dropbox\Tjunction Paper\Figures and Data\1ml_50_1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095374"/>
            <a:ext cx="36576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bstorey\Documents\My Dropbox\Tjunction Paper\Figures and Data\2ml_50_1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3838574"/>
            <a:ext cx="3657601" cy="2743200"/>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bstorey\Documents\My Dropbox\tjunction paper\Figures and Data\5ml_50_15.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3838574"/>
            <a:ext cx="3657600" cy="2743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315200" y="1676400"/>
            <a:ext cx="837152" cy="369332"/>
          </a:xfrm>
          <a:prstGeom prst="rect">
            <a:avLst/>
          </a:prstGeom>
          <a:noFill/>
        </p:spPr>
        <p:txBody>
          <a:bodyPr wrap="none" rtlCol="0">
            <a:spAutoFit/>
          </a:bodyPr>
          <a:lstStyle/>
          <a:p>
            <a:r>
              <a:rPr lang="en-US" dirty="0" smtClean="0"/>
              <a:t>Branch</a:t>
            </a:r>
            <a:endParaRPr lang="en-US" dirty="0"/>
          </a:p>
        </p:txBody>
      </p:sp>
      <p:sp>
        <p:nvSpPr>
          <p:cNvPr id="9" name="TextBox 8"/>
          <p:cNvSpPr txBox="1"/>
          <p:nvPr/>
        </p:nvSpPr>
        <p:spPr>
          <a:xfrm>
            <a:off x="7315200" y="2732690"/>
            <a:ext cx="553357" cy="369332"/>
          </a:xfrm>
          <a:prstGeom prst="rect">
            <a:avLst/>
          </a:prstGeom>
          <a:noFill/>
        </p:spPr>
        <p:txBody>
          <a:bodyPr wrap="none" rtlCol="0">
            <a:spAutoFit/>
          </a:bodyPr>
          <a:lstStyle/>
          <a:p>
            <a:r>
              <a:rPr lang="en-US" dirty="0" smtClean="0"/>
              <a:t>Run</a:t>
            </a:r>
            <a:endParaRPr lang="en-US" dirty="0"/>
          </a:p>
        </p:txBody>
      </p:sp>
      <p:sp>
        <p:nvSpPr>
          <p:cNvPr id="5" name="TextBox 4"/>
          <p:cNvSpPr txBox="1"/>
          <p:nvPr/>
        </p:nvSpPr>
        <p:spPr>
          <a:xfrm>
            <a:off x="128818" y="1869519"/>
            <a:ext cx="918841" cy="923330"/>
          </a:xfrm>
          <a:prstGeom prst="rect">
            <a:avLst/>
          </a:prstGeom>
          <a:noFill/>
        </p:spPr>
        <p:txBody>
          <a:bodyPr wrap="none" rtlCol="0">
            <a:spAutoFit/>
          </a:bodyPr>
          <a:lstStyle/>
          <a:p>
            <a:r>
              <a:rPr lang="en-US" dirty="0" err="1" smtClean="0"/>
              <a:t>RE</a:t>
            </a:r>
            <a:r>
              <a:rPr lang="en-US" baseline="-25000" dirty="0" err="1" smtClean="0"/>
              <a:t>w</a:t>
            </a:r>
            <a:r>
              <a:rPr lang="en-US" dirty="0" smtClean="0"/>
              <a:t>=6</a:t>
            </a:r>
          </a:p>
          <a:p>
            <a:r>
              <a:rPr lang="en-US" dirty="0" smtClean="0"/>
              <a:t>RE</a:t>
            </a:r>
            <a:r>
              <a:rPr lang="en-US" baseline="-25000" dirty="0" smtClean="0"/>
              <a:t>s</a:t>
            </a:r>
            <a:r>
              <a:rPr lang="en-US" dirty="0" smtClean="0"/>
              <a:t>=0.4</a:t>
            </a:r>
          </a:p>
          <a:p>
            <a:endParaRPr lang="en-US" dirty="0"/>
          </a:p>
        </p:txBody>
      </p:sp>
      <p:sp>
        <p:nvSpPr>
          <p:cNvPr id="12" name="TextBox 11"/>
          <p:cNvSpPr txBox="1"/>
          <p:nvPr/>
        </p:nvSpPr>
        <p:spPr>
          <a:xfrm>
            <a:off x="4648200" y="1896070"/>
            <a:ext cx="889987" cy="923330"/>
          </a:xfrm>
          <a:prstGeom prst="rect">
            <a:avLst/>
          </a:prstGeom>
          <a:noFill/>
        </p:spPr>
        <p:txBody>
          <a:bodyPr wrap="none" rtlCol="0">
            <a:spAutoFit/>
          </a:bodyPr>
          <a:lstStyle/>
          <a:p>
            <a:r>
              <a:rPr lang="en-US" dirty="0" err="1" smtClean="0"/>
              <a:t>RE</a:t>
            </a:r>
            <a:r>
              <a:rPr lang="en-US" baseline="-25000" dirty="0" err="1" smtClean="0"/>
              <a:t>w</a:t>
            </a:r>
            <a:r>
              <a:rPr lang="en-US" dirty="0" smtClean="0"/>
              <a:t>=12</a:t>
            </a:r>
          </a:p>
          <a:p>
            <a:r>
              <a:rPr lang="en-US" dirty="0" smtClean="0"/>
              <a:t>RE</a:t>
            </a:r>
            <a:r>
              <a:rPr lang="en-US" baseline="-25000" dirty="0" smtClean="0"/>
              <a:t>s</a:t>
            </a:r>
            <a:r>
              <a:rPr lang="en-US" dirty="0" smtClean="0"/>
              <a:t>=0.8</a:t>
            </a:r>
          </a:p>
          <a:p>
            <a:endParaRPr lang="en-US" dirty="0"/>
          </a:p>
        </p:txBody>
      </p:sp>
      <p:sp>
        <p:nvSpPr>
          <p:cNvPr id="14" name="TextBox 13"/>
          <p:cNvSpPr txBox="1"/>
          <p:nvPr/>
        </p:nvSpPr>
        <p:spPr>
          <a:xfrm>
            <a:off x="205388" y="4748509"/>
            <a:ext cx="889987" cy="923330"/>
          </a:xfrm>
          <a:prstGeom prst="rect">
            <a:avLst/>
          </a:prstGeom>
          <a:noFill/>
        </p:spPr>
        <p:txBody>
          <a:bodyPr wrap="none" rtlCol="0">
            <a:spAutoFit/>
          </a:bodyPr>
          <a:lstStyle/>
          <a:p>
            <a:r>
              <a:rPr lang="en-US" dirty="0" err="1" smtClean="0"/>
              <a:t>RE</a:t>
            </a:r>
            <a:r>
              <a:rPr lang="en-US" baseline="-25000" dirty="0" err="1" smtClean="0"/>
              <a:t>w</a:t>
            </a:r>
            <a:r>
              <a:rPr lang="en-US" dirty="0" smtClean="0"/>
              <a:t>=24</a:t>
            </a:r>
          </a:p>
          <a:p>
            <a:r>
              <a:rPr lang="en-US" dirty="0" smtClean="0"/>
              <a:t>RE</a:t>
            </a:r>
            <a:r>
              <a:rPr lang="en-US" baseline="-25000" dirty="0" smtClean="0"/>
              <a:t>s</a:t>
            </a:r>
            <a:r>
              <a:rPr lang="en-US" dirty="0" smtClean="0"/>
              <a:t>=1.6</a:t>
            </a:r>
          </a:p>
          <a:p>
            <a:endParaRPr lang="en-US" dirty="0"/>
          </a:p>
        </p:txBody>
      </p:sp>
      <p:sp>
        <p:nvSpPr>
          <p:cNvPr id="15" name="TextBox 14"/>
          <p:cNvSpPr txBox="1"/>
          <p:nvPr/>
        </p:nvSpPr>
        <p:spPr>
          <a:xfrm>
            <a:off x="4695497" y="4709095"/>
            <a:ext cx="889987" cy="923330"/>
          </a:xfrm>
          <a:prstGeom prst="rect">
            <a:avLst/>
          </a:prstGeom>
          <a:noFill/>
        </p:spPr>
        <p:txBody>
          <a:bodyPr wrap="none" rtlCol="0">
            <a:spAutoFit/>
          </a:bodyPr>
          <a:lstStyle/>
          <a:p>
            <a:r>
              <a:rPr lang="en-US" dirty="0" err="1" smtClean="0"/>
              <a:t>RE</a:t>
            </a:r>
            <a:r>
              <a:rPr lang="en-US" baseline="-25000" dirty="0" err="1" smtClean="0"/>
              <a:t>w</a:t>
            </a:r>
            <a:r>
              <a:rPr lang="en-US" dirty="0" smtClean="0"/>
              <a:t>=60</a:t>
            </a:r>
          </a:p>
          <a:p>
            <a:r>
              <a:rPr lang="en-US" dirty="0" smtClean="0"/>
              <a:t>RE</a:t>
            </a:r>
            <a:r>
              <a:rPr lang="en-US" baseline="-25000" dirty="0" smtClean="0"/>
              <a:t>s</a:t>
            </a:r>
            <a:r>
              <a:rPr lang="en-US" dirty="0" smtClean="0"/>
              <a:t>=4</a:t>
            </a:r>
          </a:p>
          <a:p>
            <a:endParaRPr lang="en-US" dirty="0"/>
          </a:p>
        </p:txBody>
      </p:sp>
    </p:spTree>
    <p:extLst>
      <p:ext uri="{BB962C8B-B14F-4D97-AF65-F5344CB8AC3E}">
        <p14:creationId xmlns:p14="http://schemas.microsoft.com/office/powerpoint/2010/main" val="8135370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Separation at equal flow ratios</a:t>
            </a:r>
            <a:br>
              <a:rPr lang="en-US" dirty="0" smtClean="0"/>
            </a:br>
            <a:r>
              <a:rPr lang="en-US" sz="3100" dirty="0" smtClean="0"/>
              <a:t>Influence of other parameters</a:t>
            </a:r>
            <a:endParaRPr lang="en-US" sz="3100" dirty="0"/>
          </a:p>
        </p:txBody>
      </p:sp>
      <p:pic>
        <p:nvPicPr>
          <p:cNvPr id="4" name="Picture 4" descr="C:\Users\bstorey\Documents\My Dropbox\Tjunction Paper\Figures and Data\2ml_50_1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676400"/>
            <a:ext cx="6197601" cy="464820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flipV="1">
            <a:off x="4679732" y="2057400"/>
            <a:ext cx="0" cy="35814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06714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Phase separation at </a:t>
            </a:r>
            <a:r>
              <a:rPr lang="en-US" dirty="0" err="1" smtClean="0"/>
              <a:t>Q</a:t>
            </a:r>
            <a:r>
              <a:rPr lang="en-US" baseline="-25000" dirty="0" err="1" smtClean="0"/>
              <a:t>branch</a:t>
            </a:r>
            <a:r>
              <a:rPr lang="en-US" dirty="0" smtClean="0"/>
              <a:t>/</a:t>
            </a:r>
            <a:r>
              <a:rPr lang="en-US" dirty="0" err="1" smtClean="0"/>
              <a:t>Q</a:t>
            </a:r>
            <a:r>
              <a:rPr lang="en-US" baseline="-25000" dirty="0" err="1" smtClean="0"/>
              <a:t>tot</a:t>
            </a:r>
            <a:r>
              <a:rPr lang="en-US" dirty="0" smtClean="0"/>
              <a:t>=0.5</a:t>
            </a:r>
            <a:endParaRPr lang="en-US" dirty="0"/>
          </a:p>
        </p:txBody>
      </p:sp>
      <p:pic>
        <p:nvPicPr>
          <p:cNvPr id="6146" name="Picture 2" descr="C:\Users\bstorey\Documents\My Dropbox\tjunction paper\Figures and Data\flow_fc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981200"/>
            <a:ext cx="427482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bstorey\Documents\My Dropbox\tjunction paper\Figures and Data\viscosity_fc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047875"/>
            <a:ext cx="4274820" cy="3200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819400" y="2335768"/>
            <a:ext cx="837152" cy="369332"/>
          </a:xfrm>
          <a:prstGeom prst="rect">
            <a:avLst/>
          </a:prstGeom>
          <a:noFill/>
        </p:spPr>
        <p:txBody>
          <a:bodyPr wrap="none" rtlCol="0">
            <a:spAutoFit/>
          </a:bodyPr>
          <a:lstStyle/>
          <a:p>
            <a:r>
              <a:rPr lang="en-US" dirty="0" smtClean="0"/>
              <a:t>Branch</a:t>
            </a:r>
            <a:endParaRPr lang="en-US" dirty="0"/>
          </a:p>
        </p:txBody>
      </p:sp>
      <p:sp>
        <p:nvSpPr>
          <p:cNvPr id="7" name="TextBox 6"/>
          <p:cNvSpPr txBox="1"/>
          <p:nvPr/>
        </p:nvSpPr>
        <p:spPr>
          <a:xfrm>
            <a:off x="2442638" y="3962400"/>
            <a:ext cx="553357" cy="369332"/>
          </a:xfrm>
          <a:prstGeom prst="rect">
            <a:avLst/>
          </a:prstGeom>
          <a:noFill/>
        </p:spPr>
        <p:txBody>
          <a:bodyPr wrap="none" rtlCol="0">
            <a:spAutoFit/>
          </a:bodyPr>
          <a:lstStyle/>
          <a:p>
            <a:r>
              <a:rPr lang="en-US" dirty="0" smtClean="0"/>
              <a:t>Run</a:t>
            </a:r>
            <a:endParaRPr lang="en-US" dirty="0"/>
          </a:p>
        </p:txBody>
      </p:sp>
      <p:sp>
        <p:nvSpPr>
          <p:cNvPr id="8" name="TextBox 7"/>
          <p:cNvSpPr txBox="1"/>
          <p:nvPr/>
        </p:nvSpPr>
        <p:spPr>
          <a:xfrm>
            <a:off x="6248400" y="2658546"/>
            <a:ext cx="837152" cy="369332"/>
          </a:xfrm>
          <a:prstGeom prst="rect">
            <a:avLst/>
          </a:prstGeom>
          <a:noFill/>
        </p:spPr>
        <p:txBody>
          <a:bodyPr wrap="none" rtlCol="0">
            <a:spAutoFit/>
          </a:bodyPr>
          <a:lstStyle/>
          <a:p>
            <a:r>
              <a:rPr lang="en-US" dirty="0" smtClean="0"/>
              <a:t>Branch</a:t>
            </a:r>
            <a:endParaRPr lang="en-US" dirty="0"/>
          </a:p>
        </p:txBody>
      </p:sp>
      <p:sp>
        <p:nvSpPr>
          <p:cNvPr id="9" name="TextBox 8"/>
          <p:cNvSpPr txBox="1"/>
          <p:nvPr/>
        </p:nvSpPr>
        <p:spPr>
          <a:xfrm>
            <a:off x="6244020" y="3988832"/>
            <a:ext cx="553357" cy="369332"/>
          </a:xfrm>
          <a:prstGeom prst="rect">
            <a:avLst/>
          </a:prstGeom>
          <a:noFill/>
        </p:spPr>
        <p:txBody>
          <a:bodyPr wrap="none" rtlCol="0">
            <a:spAutoFit/>
          </a:bodyPr>
          <a:lstStyle/>
          <a:p>
            <a:r>
              <a:rPr lang="en-US" dirty="0" smtClean="0"/>
              <a:t>Run</a:t>
            </a:r>
            <a:endParaRPr lang="en-US" dirty="0"/>
          </a:p>
        </p:txBody>
      </p:sp>
      <p:sp>
        <p:nvSpPr>
          <p:cNvPr id="5" name="TextBox 4"/>
          <p:cNvSpPr txBox="1"/>
          <p:nvPr/>
        </p:nvSpPr>
        <p:spPr>
          <a:xfrm>
            <a:off x="2191654" y="1524000"/>
            <a:ext cx="653512" cy="369332"/>
          </a:xfrm>
          <a:prstGeom prst="rect">
            <a:avLst/>
          </a:prstGeom>
          <a:noFill/>
        </p:spPr>
        <p:txBody>
          <a:bodyPr wrap="none" rtlCol="0">
            <a:spAutoFit/>
          </a:bodyPr>
          <a:lstStyle/>
          <a:p>
            <a:r>
              <a:rPr lang="en-US" dirty="0" smtClean="0"/>
              <a:t>Re=6</a:t>
            </a:r>
            <a:endParaRPr lang="en-US" dirty="0"/>
          </a:p>
        </p:txBody>
      </p:sp>
      <p:sp>
        <p:nvSpPr>
          <p:cNvPr id="11" name="TextBox 10"/>
          <p:cNvSpPr txBox="1"/>
          <p:nvPr/>
        </p:nvSpPr>
        <p:spPr>
          <a:xfrm>
            <a:off x="3918488" y="1524000"/>
            <a:ext cx="770532" cy="369332"/>
          </a:xfrm>
          <a:prstGeom prst="rect">
            <a:avLst/>
          </a:prstGeom>
          <a:noFill/>
        </p:spPr>
        <p:txBody>
          <a:bodyPr wrap="none" rtlCol="0">
            <a:spAutoFit/>
          </a:bodyPr>
          <a:lstStyle/>
          <a:p>
            <a:r>
              <a:rPr lang="en-US" dirty="0" smtClean="0"/>
              <a:t>Re=60</a:t>
            </a:r>
            <a:endParaRPr lang="en-US" dirty="0"/>
          </a:p>
        </p:txBody>
      </p:sp>
      <p:cxnSp>
        <p:nvCxnSpPr>
          <p:cNvPr id="13" name="Straight Arrow Connector 12"/>
          <p:cNvCxnSpPr/>
          <p:nvPr/>
        </p:nvCxnSpPr>
        <p:spPr>
          <a:xfrm>
            <a:off x="2590800" y="1796534"/>
            <a:ext cx="0" cy="3693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267200" y="1844159"/>
            <a:ext cx="0" cy="3693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21171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Consequence for networks</a:t>
            </a:r>
            <a:br>
              <a:rPr lang="en-US" dirty="0" smtClean="0"/>
            </a:br>
            <a:endParaRPr lang="en-US" sz="3100" dirty="0"/>
          </a:p>
        </p:txBody>
      </p:sp>
      <p:sp>
        <p:nvSpPr>
          <p:cNvPr id="38" name="TextBox 37"/>
          <p:cNvSpPr txBox="1"/>
          <p:nvPr/>
        </p:nvSpPr>
        <p:spPr>
          <a:xfrm>
            <a:off x="176745" y="4651593"/>
            <a:ext cx="841897" cy="646331"/>
          </a:xfrm>
          <a:prstGeom prst="rect">
            <a:avLst/>
          </a:prstGeom>
          <a:noFill/>
        </p:spPr>
        <p:txBody>
          <a:bodyPr wrap="none" rtlCol="0">
            <a:spAutoFit/>
          </a:bodyPr>
          <a:lstStyle/>
          <a:p>
            <a:r>
              <a:rPr lang="en-US" dirty="0" smtClean="0"/>
              <a:t>Pump, </a:t>
            </a:r>
          </a:p>
          <a:p>
            <a:r>
              <a:rPr lang="en-US" dirty="0" smtClean="0"/>
              <a:t>syrup</a:t>
            </a:r>
            <a:endParaRPr lang="en-US" dirty="0"/>
          </a:p>
        </p:txBody>
      </p:sp>
      <p:cxnSp>
        <p:nvCxnSpPr>
          <p:cNvPr id="5" name="Straight Connector 4"/>
          <p:cNvCxnSpPr/>
          <p:nvPr/>
        </p:nvCxnSpPr>
        <p:spPr>
          <a:xfrm>
            <a:off x="1614488" y="3733800"/>
            <a:ext cx="3564788" cy="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14388" y="3124200"/>
            <a:ext cx="862012"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14388" y="4343400"/>
            <a:ext cx="862012"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866776" y="2971800"/>
            <a:ext cx="80962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840582" y="4572000"/>
            <a:ext cx="80962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1828800" y="3519487"/>
            <a:ext cx="1143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81000" y="2819400"/>
            <a:ext cx="433388"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381000" y="3879056"/>
            <a:ext cx="433388" cy="54768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p:cNvCxnSpPr/>
          <p:nvPr/>
        </p:nvCxnSpPr>
        <p:spPr>
          <a:xfrm>
            <a:off x="1643064" y="3124200"/>
            <a:ext cx="0" cy="6096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650206" y="3733800"/>
            <a:ext cx="0" cy="6096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28600" y="2209800"/>
            <a:ext cx="841897" cy="646331"/>
          </a:xfrm>
          <a:prstGeom prst="rect">
            <a:avLst/>
          </a:prstGeom>
          <a:noFill/>
        </p:spPr>
        <p:txBody>
          <a:bodyPr wrap="none" rtlCol="0">
            <a:spAutoFit/>
          </a:bodyPr>
          <a:lstStyle/>
          <a:p>
            <a:r>
              <a:rPr lang="en-US" dirty="0" smtClean="0"/>
              <a:t>Pump, </a:t>
            </a:r>
          </a:p>
          <a:p>
            <a:r>
              <a:rPr lang="en-US" dirty="0" smtClean="0"/>
              <a:t>water</a:t>
            </a:r>
            <a:endParaRPr lang="en-US" dirty="0"/>
          </a:p>
        </p:txBody>
      </p:sp>
      <p:sp>
        <p:nvSpPr>
          <p:cNvPr id="39" name="TextBox 38"/>
          <p:cNvSpPr txBox="1"/>
          <p:nvPr/>
        </p:nvSpPr>
        <p:spPr>
          <a:xfrm>
            <a:off x="1828800" y="3124200"/>
            <a:ext cx="1533433" cy="369332"/>
          </a:xfrm>
          <a:prstGeom prst="rect">
            <a:avLst/>
          </a:prstGeom>
          <a:noFill/>
        </p:spPr>
        <p:txBody>
          <a:bodyPr wrap="none" rtlCol="0">
            <a:spAutoFit/>
          </a:bodyPr>
          <a:lstStyle/>
          <a:p>
            <a:r>
              <a:rPr lang="en-US" dirty="0" smtClean="0"/>
              <a:t>Q1, 30% syrup</a:t>
            </a:r>
            <a:endParaRPr lang="en-US" dirty="0"/>
          </a:p>
        </p:txBody>
      </p:sp>
      <p:cxnSp>
        <p:nvCxnSpPr>
          <p:cNvPr id="42" name="Straight Connector 41"/>
          <p:cNvCxnSpPr>
            <a:endCxn id="49" idx="0"/>
          </p:cNvCxnSpPr>
          <p:nvPr/>
        </p:nvCxnSpPr>
        <p:spPr>
          <a:xfrm>
            <a:off x="3886200" y="3733800"/>
            <a:ext cx="0" cy="182880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3581400" y="4152899"/>
            <a:ext cx="0" cy="11416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3048000" y="4908381"/>
            <a:ext cx="473206" cy="369332"/>
          </a:xfrm>
          <a:prstGeom prst="rect">
            <a:avLst/>
          </a:prstGeom>
          <a:noFill/>
        </p:spPr>
        <p:txBody>
          <a:bodyPr wrap="none" rtlCol="0">
            <a:spAutoFit/>
          </a:bodyPr>
          <a:lstStyle/>
          <a:p>
            <a:r>
              <a:rPr lang="en-US" dirty="0" smtClean="0"/>
              <a:t>QA</a:t>
            </a:r>
            <a:endParaRPr lang="en-US" dirty="0"/>
          </a:p>
        </p:txBody>
      </p:sp>
      <p:sp>
        <p:nvSpPr>
          <p:cNvPr id="49" name="TextBox 48"/>
          <p:cNvSpPr txBox="1"/>
          <p:nvPr/>
        </p:nvSpPr>
        <p:spPr>
          <a:xfrm>
            <a:off x="3618338" y="5562600"/>
            <a:ext cx="535724" cy="369332"/>
          </a:xfrm>
          <a:prstGeom prst="rect">
            <a:avLst/>
          </a:prstGeom>
          <a:noFill/>
        </p:spPr>
        <p:txBody>
          <a:bodyPr wrap="none" rtlCol="0">
            <a:spAutoFit/>
          </a:bodyPr>
          <a:lstStyle/>
          <a:p>
            <a:r>
              <a:rPr lang="en-US" dirty="0" smtClean="0"/>
              <a:t>P=0</a:t>
            </a:r>
            <a:endParaRPr lang="en-US" dirty="0"/>
          </a:p>
        </p:txBody>
      </p:sp>
      <p:cxnSp>
        <p:nvCxnSpPr>
          <p:cNvPr id="55" name="Straight Arrow Connector 54"/>
          <p:cNvCxnSpPr/>
          <p:nvPr/>
        </p:nvCxnSpPr>
        <p:spPr>
          <a:xfrm>
            <a:off x="4154062" y="3519487"/>
            <a:ext cx="1025214" cy="0"/>
          </a:xfrm>
          <a:prstGeom prst="straightConnector1">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3019425" y="1840468"/>
            <a:ext cx="2913298" cy="369332"/>
          </a:xfrm>
          <a:prstGeom prst="rect">
            <a:avLst/>
          </a:prstGeom>
          <a:noFill/>
        </p:spPr>
        <p:txBody>
          <a:bodyPr wrap="none" rtlCol="0">
            <a:spAutoFit/>
          </a:bodyPr>
          <a:lstStyle/>
          <a:p>
            <a:r>
              <a:rPr lang="en-US" b="1" dirty="0" smtClean="0"/>
              <a:t>Gravity points into the page.</a:t>
            </a:r>
            <a:endParaRPr lang="en-US" b="1" dirty="0"/>
          </a:p>
        </p:txBody>
      </p:sp>
      <p:sp>
        <p:nvSpPr>
          <p:cNvPr id="3" name="Rectangle 2"/>
          <p:cNvSpPr/>
          <p:nvPr/>
        </p:nvSpPr>
        <p:spPr>
          <a:xfrm>
            <a:off x="4476074" y="3086100"/>
            <a:ext cx="463588" cy="369332"/>
          </a:xfrm>
          <a:prstGeom prst="rect">
            <a:avLst/>
          </a:prstGeom>
        </p:spPr>
        <p:txBody>
          <a:bodyPr wrap="none">
            <a:spAutoFit/>
          </a:bodyPr>
          <a:lstStyle/>
          <a:p>
            <a:r>
              <a:rPr lang="en-US" dirty="0" smtClean="0"/>
              <a:t>QC</a:t>
            </a:r>
            <a:endParaRPr lang="en-US" dirty="0"/>
          </a:p>
        </p:txBody>
      </p:sp>
    </p:spTree>
    <p:extLst>
      <p:ext uri="{BB962C8B-B14F-4D97-AF65-F5344CB8AC3E}">
        <p14:creationId xmlns:p14="http://schemas.microsoft.com/office/powerpoint/2010/main" val="22706611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Consequence for networks</a:t>
            </a:r>
            <a:br>
              <a:rPr lang="en-US" dirty="0" smtClean="0"/>
            </a:br>
            <a:r>
              <a:rPr lang="en-US" sz="3100" dirty="0" smtClean="0"/>
              <a:t>Identical fluids on the inlets</a:t>
            </a:r>
            <a:endParaRPr lang="en-US" sz="3100" dirty="0"/>
          </a:p>
        </p:txBody>
      </p:sp>
      <p:sp>
        <p:nvSpPr>
          <p:cNvPr id="38" name="TextBox 37"/>
          <p:cNvSpPr txBox="1"/>
          <p:nvPr/>
        </p:nvSpPr>
        <p:spPr>
          <a:xfrm>
            <a:off x="176745" y="4651593"/>
            <a:ext cx="841897" cy="646331"/>
          </a:xfrm>
          <a:prstGeom prst="rect">
            <a:avLst/>
          </a:prstGeom>
          <a:noFill/>
        </p:spPr>
        <p:txBody>
          <a:bodyPr wrap="none" rtlCol="0">
            <a:spAutoFit/>
          </a:bodyPr>
          <a:lstStyle/>
          <a:p>
            <a:r>
              <a:rPr lang="en-US" dirty="0" smtClean="0"/>
              <a:t>Pump, </a:t>
            </a:r>
          </a:p>
          <a:p>
            <a:r>
              <a:rPr lang="en-US" dirty="0" smtClean="0"/>
              <a:t>syrup</a:t>
            </a:r>
            <a:endParaRPr lang="en-US" dirty="0"/>
          </a:p>
        </p:txBody>
      </p:sp>
      <p:cxnSp>
        <p:nvCxnSpPr>
          <p:cNvPr id="5" name="Straight Connector 4"/>
          <p:cNvCxnSpPr/>
          <p:nvPr/>
        </p:nvCxnSpPr>
        <p:spPr>
          <a:xfrm>
            <a:off x="1614488" y="3733800"/>
            <a:ext cx="3564788" cy="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14388" y="3124200"/>
            <a:ext cx="862012"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14388" y="4343400"/>
            <a:ext cx="862012"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866776" y="2971800"/>
            <a:ext cx="80962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840582" y="4572000"/>
            <a:ext cx="80962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1828800" y="3519487"/>
            <a:ext cx="1143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81000" y="2819400"/>
            <a:ext cx="433388"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381000" y="3879056"/>
            <a:ext cx="433388" cy="54768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p:cNvCxnSpPr/>
          <p:nvPr/>
        </p:nvCxnSpPr>
        <p:spPr>
          <a:xfrm>
            <a:off x="1643064" y="3124200"/>
            <a:ext cx="0" cy="6096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650206" y="3733800"/>
            <a:ext cx="0" cy="6096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28600" y="2209800"/>
            <a:ext cx="841897" cy="646331"/>
          </a:xfrm>
          <a:prstGeom prst="rect">
            <a:avLst/>
          </a:prstGeom>
          <a:noFill/>
        </p:spPr>
        <p:txBody>
          <a:bodyPr wrap="none" rtlCol="0">
            <a:spAutoFit/>
          </a:bodyPr>
          <a:lstStyle/>
          <a:p>
            <a:r>
              <a:rPr lang="en-US" dirty="0" smtClean="0"/>
              <a:t>Pump, </a:t>
            </a:r>
          </a:p>
          <a:p>
            <a:r>
              <a:rPr lang="en-US" dirty="0" smtClean="0"/>
              <a:t>water</a:t>
            </a:r>
            <a:endParaRPr lang="en-US" dirty="0"/>
          </a:p>
        </p:txBody>
      </p:sp>
      <p:sp>
        <p:nvSpPr>
          <p:cNvPr id="39" name="TextBox 38"/>
          <p:cNvSpPr txBox="1"/>
          <p:nvPr/>
        </p:nvSpPr>
        <p:spPr>
          <a:xfrm>
            <a:off x="1828800" y="3124200"/>
            <a:ext cx="1533433" cy="369332"/>
          </a:xfrm>
          <a:prstGeom prst="rect">
            <a:avLst/>
          </a:prstGeom>
          <a:noFill/>
        </p:spPr>
        <p:txBody>
          <a:bodyPr wrap="none" rtlCol="0">
            <a:spAutoFit/>
          </a:bodyPr>
          <a:lstStyle/>
          <a:p>
            <a:r>
              <a:rPr lang="en-US" dirty="0" smtClean="0"/>
              <a:t>Q1, 30% syrup</a:t>
            </a:r>
            <a:endParaRPr lang="en-US" dirty="0"/>
          </a:p>
        </p:txBody>
      </p:sp>
      <p:cxnSp>
        <p:nvCxnSpPr>
          <p:cNvPr id="42" name="Straight Connector 41"/>
          <p:cNvCxnSpPr>
            <a:endCxn id="49" idx="0"/>
          </p:cNvCxnSpPr>
          <p:nvPr/>
        </p:nvCxnSpPr>
        <p:spPr>
          <a:xfrm>
            <a:off x="3886200" y="3733800"/>
            <a:ext cx="0" cy="182880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3581400" y="4152899"/>
            <a:ext cx="0" cy="11416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3048000" y="4908381"/>
            <a:ext cx="473206" cy="369332"/>
          </a:xfrm>
          <a:prstGeom prst="rect">
            <a:avLst/>
          </a:prstGeom>
          <a:noFill/>
        </p:spPr>
        <p:txBody>
          <a:bodyPr wrap="none" rtlCol="0">
            <a:spAutoFit/>
          </a:bodyPr>
          <a:lstStyle/>
          <a:p>
            <a:r>
              <a:rPr lang="en-US" dirty="0" smtClean="0"/>
              <a:t>QA</a:t>
            </a:r>
            <a:endParaRPr lang="en-US" dirty="0"/>
          </a:p>
        </p:txBody>
      </p:sp>
      <p:sp>
        <p:nvSpPr>
          <p:cNvPr id="49" name="TextBox 48"/>
          <p:cNvSpPr txBox="1"/>
          <p:nvPr/>
        </p:nvSpPr>
        <p:spPr>
          <a:xfrm>
            <a:off x="3618338" y="5562600"/>
            <a:ext cx="535724" cy="369332"/>
          </a:xfrm>
          <a:prstGeom prst="rect">
            <a:avLst/>
          </a:prstGeom>
          <a:noFill/>
        </p:spPr>
        <p:txBody>
          <a:bodyPr wrap="none" rtlCol="0">
            <a:spAutoFit/>
          </a:bodyPr>
          <a:lstStyle/>
          <a:p>
            <a:r>
              <a:rPr lang="en-US" dirty="0" smtClean="0"/>
              <a:t>P=0</a:t>
            </a:r>
            <a:endParaRPr lang="en-US" dirty="0"/>
          </a:p>
        </p:txBody>
      </p:sp>
      <p:grpSp>
        <p:nvGrpSpPr>
          <p:cNvPr id="4" name="Group 3"/>
          <p:cNvGrpSpPr/>
          <p:nvPr/>
        </p:nvGrpSpPr>
        <p:grpSpPr>
          <a:xfrm>
            <a:off x="5175579" y="2057400"/>
            <a:ext cx="3968421" cy="3816698"/>
            <a:chOff x="5179276" y="2039034"/>
            <a:chExt cx="3968421" cy="3816698"/>
          </a:xfrm>
        </p:grpSpPr>
        <p:cxnSp>
          <p:nvCxnSpPr>
            <p:cNvPr id="12" name="Straight Connector 11"/>
            <p:cNvCxnSpPr/>
            <p:nvPr/>
          </p:nvCxnSpPr>
          <p:spPr>
            <a:xfrm>
              <a:off x="7696200" y="3124200"/>
              <a:ext cx="862012"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696200" y="4343400"/>
              <a:ext cx="862012"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7543800" y="2971800"/>
              <a:ext cx="838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7720012" y="4572000"/>
              <a:ext cx="838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6629400" y="3505200"/>
              <a:ext cx="838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705727" y="3124200"/>
              <a:ext cx="0" cy="6096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7696200" y="3733800"/>
              <a:ext cx="0" cy="6096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8551068" y="3876674"/>
              <a:ext cx="433388" cy="54768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8543924" y="2800350"/>
              <a:ext cx="433388"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8121378" y="2039034"/>
              <a:ext cx="841897" cy="646331"/>
            </a:xfrm>
            <a:prstGeom prst="rect">
              <a:avLst/>
            </a:prstGeom>
            <a:noFill/>
          </p:spPr>
          <p:txBody>
            <a:bodyPr wrap="none" rtlCol="0">
              <a:spAutoFit/>
            </a:bodyPr>
            <a:lstStyle/>
            <a:p>
              <a:r>
                <a:rPr lang="en-US" dirty="0" smtClean="0"/>
                <a:t>Pump, </a:t>
              </a:r>
            </a:p>
            <a:p>
              <a:r>
                <a:rPr lang="en-US" dirty="0" smtClean="0"/>
                <a:t>water</a:t>
              </a:r>
              <a:endParaRPr lang="en-US" dirty="0"/>
            </a:p>
          </p:txBody>
        </p:sp>
        <p:sp>
          <p:nvSpPr>
            <p:cNvPr id="37" name="TextBox 36"/>
            <p:cNvSpPr txBox="1"/>
            <p:nvPr/>
          </p:nvSpPr>
          <p:spPr>
            <a:xfrm>
              <a:off x="8305800" y="4648200"/>
              <a:ext cx="841897" cy="646331"/>
            </a:xfrm>
            <a:prstGeom prst="rect">
              <a:avLst/>
            </a:prstGeom>
            <a:noFill/>
          </p:spPr>
          <p:txBody>
            <a:bodyPr wrap="none" rtlCol="0">
              <a:spAutoFit/>
            </a:bodyPr>
            <a:lstStyle/>
            <a:p>
              <a:r>
                <a:rPr lang="en-US" dirty="0" smtClean="0"/>
                <a:t>Pump, </a:t>
              </a:r>
            </a:p>
            <a:p>
              <a:r>
                <a:rPr lang="en-US" dirty="0" smtClean="0"/>
                <a:t>syrup</a:t>
              </a:r>
              <a:endParaRPr lang="en-US" dirty="0"/>
            </a:p>
          </p:txBody>
        </p:sp>
        <p:sp>
          <p:nvSpPr>
            <p:cNvPr id="40" name="TextBox 39"/>
            <p:cNvSpPr txBox="1"/>
            <p:nvPr/>
          </p:nvSpPr>
          <p:spPr>
            <a:xfrm>
              <a:off x="5953217" y="3059668"/>
              <a:ext cx="1533433" cy="369332"/>
            </a:xfrm>
            <a:prstGeom prst="rect">
              <a:avLst/>
            </a:prstGeom>
            <a:noFill/>
          </p:spPr>
          <p:txBody>
            <a:bodyPr wrap="none" rtlCol="0">
              <a:spAutoFit/>
            </a:bodyPr>
            <a:lstStyle/>
            <a:p>
              <a:r>
                <a:rPr lang="en-US" dirty="0" smtClean="0"/>
                <a:t>Q2, 30% syrup</a:t>
              </a:r>
              <a:endParaRPr lang="en-US" dirty="0"/>
            </a:p>
          </p:txBody>
        </p:sp>
        <p:cxnSp>
          <p:nvCxnSpPr>
            <p:cNvPr id="43" name="Straight Connector 42"/>
            <p:cNvCxnSpPr/>
            <p:nvPr/>
          </p:nvCxnSpPr>
          <p:spPr>
            <a:xfrm>
              <a:off x="5410200" y="3722920"/>
              <a:ext cx="0" cy="1839679"/>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5638800" y="4150517"/>
              <a:ext cx="0" cy="11416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5638800" y="4863762"/>
              <a:ext cx="465192" cy="369332"/>
            </a:xfrm>
            <a:prstGeom prst="rect">
              <a:avLst/>
            </a:prstGeom>
            <a:noFill/>
          </p:spPr>
          <p:txBody>
            <a:bodyPr wrap="none" rtlCol="0">
              <a:spAutoFit/>
            </a:bodyPr>
            <a:lstStyle/>
            <a:p>
              <a:r>
                <a:rPr lang="en-US" dirty="0" smtClean="0"/>
                <a:t>QB</a:t>
              </a:r>
              <a:endParaRPr lang="en-US" dirty="0"/>
            </a:p>
          </p:txBody>
        </p:sp>
        <p:sp>
          <p:nvSpPr>
            <p:cNvPr id="51" name="TextBox 50"/>
            <p:cNvSpPr txBox="1"/>
            <p:nvPr/>
          </p:nvSpPr>
          <p:spPr>
            <a:xfrm>
              <a:off x="5179276" y="5486400"/>
              <a:ext cx="535724" cy="369332"/>
            </a:xfrm>
            <a:prstGeom prst="rect">
              <a:avLst/>
            </a:prstGeom>
            <a:noFill/>
          </p:spPr>
          <p:txBody>
            <a:bodyPr wrap="none" rtlCol="0">
              <a:spAutoFit/>
            </a:bodyPr>
            <a:lstStyle/>
            <a:p>
              <a:r>
                <a:rPr lang="en-US" dirty="0" smtClean="0"/>
                <a:t>P=0</a:t>
              </a:r>
              <a:endParaRPr lang="en-US" dirty="0"/>
            </a:p>
          </p:txBody>
        </p:sp>
      </p:grpSp>
      <p:cxnSp>
        <p:nvCxnSpPr>
          <p:cNvPr id="55" name="Straight Arrow Connector 54"/>
          <p:cNvCxnSpPr/>
          <p:nvPr/>
        </p:nvCxnSpPr>
        <p:spPr>
          <a:xfrm>
            <a:off x="4154062" y="3519487"/>
            <a:ext cx="1025214"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3019425" y="1840468"/>
            <a:ext cx="2913298" cy="369332"/>
          </a:xfrm>
          <a:prstGeom prst="rect">
            <a:avLst/>
          </a:prstGeom>
          <a:noFill/>
        </p:spPr>
        <p:txBody>
          <a:bodyPr wrap="none" rtlCol="0">
            <a:spAutoFit/>
          </a:bodyPr>
          <a:lstStyle/>
          <a:p>
            <a:r>
              <a:rPr lang="en-US" b="1" dirty="0" smtClean="0"/>
              <a:t>Gravity points into the page.</a:t>
            </a:r>
            <a:endParaRPr lang="en-US" b="1" dirty="0"/>
          </a:p>
        </p:txBody>
      </p:sp>
      <p:sp>
        <p:nvSpPr>
          <p:cNvPr id="3" name="Rectangle 2"/>
          <p:cNvSpPr/>
          <p:nvPr/>
        </p:nvSpPr>
        <p:spPr>
          <a:xfrm>
            <a:off x="4476074" y="3086100"/>
            <a:ext cx="463588" cy="369332"/>
          </a:xfrm>
          <a:prstGeom prst="rect">
            <a:avLst/>
          </a:prstGeom>
        </p:spPr>
        <p:txBody>
          <a:bodyPr wrap="none">
            <a:spAutoFit/>
          </a:bodyPr>
          <a:lstStyle/>
          <a:p>
            <a:r>
              <a:rPr lang="en-US" dirty="0" smtClean="0"/>
              <a:t>QC</a:t>
            </a:r>
            <a:endParaRPr lang="en-US" dirty="0"/>
          </a:p>
        </p:txBody>
      </p:sp>
      <p:cxnSp>
        <p:nvCxnSpPr>
          <p:cNvPr id="44" name="Straight Connector 43"/>
          <p:cNvCxnSpPr/>
          <p:nvPr/>
        </p:nvCxnSpPr>
        <p:spPr>
          <a:xfrm>
            <a:off x="4131412" y="3733800"/>
            <a:ext cx="3564788" cy="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19205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428749"/>
            <a:ext cx="6573679" cy="4930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r>
              <a:rPr lang="en-US" dirty="0" err="1" smtClean="0"/>
              <a:t>Bistability</a:t>
            </a:r>
            <a:r>
              <a:rPr lang="en-US" dirty="0" smtClean="0"/>
              <a:t> exists </a:t>
            </a:r>
            <a:br>
              <a:rPr lang="en-US" dirty="0" smtClean="0"/>
            </a:br>
            <a:r>
              <a:rPr lang="en-US" sz="3100" dirty="0" smtClean="0"/>
              <a:t>Identical fluids on the inlets</a:t>
            </a:r>
            <a:endParaRPr lang="en-US" sz="3100" dirty="0"/>
          </a:p>
        </p:txBody>
      </p:sp>
      <p:sp>
        <p:nvSpPr>
          <p:cNvPr id="7" name="TextBox 6"/>
          <p:cNvSpPr txBox="1"/>
          <p:nvPr/>
        </p:nvSpPr>
        <p:spPr>
          <a:xfrm>
            <a:off x="5943600" y="6359009"/>
            <a:ext cx="2998065" cy="400110"/>
          </a:xfrm>
          <a:prstGeom prst="rect">
            <a:avLst/>
          </a:prstGeom>
          <a:noFill/>
        </p:spPr>
        <p:txBody>
          <a:bodyPr wrap="none" rtlCol="0">
            <a:spAutoFit/>
          </a:bodyPr>
          <a:lstStyle/>
          <a:p>
            <a:r>
              <a:rPr lang="en-US" sz="2000" dirty="0" smtClean="0">
                <a:solidFill>
                  <a:srgbClr val="C00000"/>
                </a:solidFill>
              </a:rPr>
              <a:t>Preliminary measurements</a:t>
            </a:r>
            <a:endParaRPr lang="en-US" sz="2000" dirty="0">
              <a:solidFill>
                <a:srgbClr val="C00000"/>
              </a:solidFill>
            </a:endParaRPr>
          </a:p>
        </p:txBody>
      </p:sp>
      <p:cxnSp>
        <p:nvCxnSpPr>
          <p:cNvPr id="9" name="Straight Arrow Connector 8"/>
          <p:cNvCxnSpPr/>
          <p:nvPr/>
        </p:nvCxnSpPr>
        <p:spPr>
          <a:xfrm flipH="1">
            <a:off x="5105400" y="2502932"/>
            <a:ext cx="762000" cy="3021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638800" y="2133600"/>
            <a:ext cx="1262974" cy="369332"/>
          </a:xfrm>
          <a:prstGeom prst="rect">
            <a:avLst/>
          </a:prstGeom>
          <a:noFill/>
        </p:spPr>
        <p:txBody>
          <a:bodyPr wrap="none" rtlCol="0">
            <a:spAutoFit/>
          </a:bodyPr>
          <a:lstStyle/>
          <a:p>
            <a:r>
              <a:rPr lang="en-US" dirty="0" smtClean="0"/>
              <a:t>Experiment</a:t>
            </a:r>
            <a:endParaRPr lang="en-US" dirty="0"/>
          </a:p>
        </p:txBody>
      </p:sp>
      <p:sp>
        <p:nvSpPr>
          <p:cNvPr id="13" name="TextBox 12"/>
          <p:cNvSpPr txBox="1"/>
          <p:nvPr/>
        </p:nvSpPr>
        <p:spPr>
          <a:xfrm>
            <a:off x="2743200" y="1981200"/>
            <a:ext cx="1141851" cy="369332"/>
          </a:xfrm>
          <a:prstGeom prst="rect">
            <a:avLst/>
          </a:prstGeom>
          <a:noFill/>
        </p:spPr>
        <p:txBody>
          <a:bodyPr wrap="none" rtlCol="0">
            <a:spAutoFit/>
          </a:bodyPr>
          <a:lstStyle/>
          <a:p>
            <a:r>
              <a:rPr lang="en-US" dirty="0"/>
              <a:t>P</a:t>
            </a:r>
            <a:r>
              <a:rPr lang="en-US" dirty="0" smtClean="0"/>
              <a:t>rediction</a:t>
            </a:r>
            <a:endParaRPr lang="en-US" dirty="0"/>
          </a:p>
        </p:txBody>
      </p:sp>
      <p:cxnSp>
        <p:nvCxnSpPr>
          <p:cNvPr id="12" name="Straight Arrow Connector 11"/>
          <p:cNvCxnSpPr/>
          <p:nvPr/>
        </p:nvCxnSpPr>
        <p:spPr>
          <a:xfrm>
            <a:off x="3048000" y="2350532"/>
            <a:ext cx="0" cy="7736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flipV="1">
            <a:off x="2422634" y="2849780"/>
            <a:ext cx="5004232" cy="1690688"/>
          </a:xfrm>
          <a:prstGeom prst="line">
            <a:avLst/>
          </a:prstGeom>
          <a:ln/>
        </p:spPr>
        <p:style>
          <a:lnRef idx="1">
            <a:schemeClr val="dk1"/>
          </a:lnRef>
          <a:fillRef idx="0">
            <a:schemeClr val="dk1"/>
          </a:fillRef>
          <a:effectRef idx="0">
            <a:schemeClr val="dk1"/>
          </a:effectRef>
          <a:fontRef idx="minor">
            <a:schemeClr val="tx1"/>
          </a:fontRef>
        </p:style>
      </p:cxnSp>
      <p:sp>
        <p:nvSpPr>
          <p:cNvPr id="18" name="TextBox 17"/>
          <p:cNvSpPr txBox="1"/>
          <p:nvPr/>
        </p:nvSpPr>
        <p:spPr>
          <a:xfrm>
            <a:off x="7548475" y="2983468"/>
            <a:ext cx="1138325" cy="369332"/>
          </a:xfrm>
          <a:prstGeom prst="rect">
            <a:avLst/>
          </a:prstGeom>
          <a:noFill/>
        </p:spPr>
        <p:txBody>
          <a:bodyPr wrap="none" rtlCol="0">
            <a:spAutoFit/>
          </a:bodyPr>
          <a:lstStyle/>
          <a:p>
            <a:r>
              <a:rPr lang="en-US" dirty="0" smtClean="0"/>
              <a:t>Just water</a:t>
            </a:r>
            <a:endParaRPr lang="en-US" dirty="0"/>
          </a:p>
        </p:txBody>
      </p:sp>
      <p:cxnSp>
        <p:nvCxnSpPr>
          <p:cNvPr id="20" name="Straight Arrow Connector 19"/>
          <p:cNvCxnSpPr>
            <a:stCxn id="18" idx="1"/>
          </p:cNvCxnSpPr>
          <p:nvPr/>
        </p:nvCxnSpPr>
        <p:spPr>
          <a:xfrm flipH="1" flipV="1">
            <a:off x="7101020" y="2983468"/>
            <a:ext cx="447455" cy="1846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69521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Additional tube – additional DOF</a:t>
            </a:r>
            <a:br>
              <a:rPr lang="en-US" dirty="0" smtClean="0"/>
            </a:br>
            <a:r>
              <a:rPr lang="en-US" sz="3100" dirty="0" smtClean="0"/>
              <a:t>Identical fluids on the inlets</a:t>
            </a:r>
            <a:endParaRPr lang="en-US" sz="3100" dirty="0"/>
          </a:p>
        </p:txBody>
      </p:sp>
      <p:sp>
        <p:nvSpPr>
          <p:cNvPr id="38" name="TextBox 37"/>
          <p:cNvSpPr txBox="1"/>
          <p:nvPr/>
        </p:nvSpPr>
        <p:spPr>
          <a:xfrm>
            <a:off x="176745" y="4651593"/>
            <a:ext cx="841897" cy="646331"/>
          </a:xfrm>
          <a:prstGeom prst="rect">
            <a:avLst/>
          </a:prstGeom>
          <a:noFill/>
        </p:spPr>
        <p:txBody>
          <a:bodyPr wrap="none" rtlCol="0">
            <a:spAutoFit/>
          </a:bodyPr>
          <a:lstStyle/>
          <a:p>
            <a:r>
              <a:rPr lang="en-US" dirty="0" smtClean="0"/>
              <a:t>Pump, </a:t>
            </a:r>
          </a:p>
          <a:p>
            <a:r>
              <a:rPr lang="en-US" dirty="0" smtClean="0"/>
              <a:t>syrup</a:t>
            </a:r>
            <a:endParaRPr lang="en-US" dirty="0"/>
          </a:p>
        </p:txBody>
      </p:sp>
      <p:grpSp>
        <p:nvGrpSpPr>
          <p:cNvPr id="53" name="Group 52"/>
          <p:cNvGrpSpPr/>
          <p:nvPr/>
        </p:nvGrpSpPr>
        <p:grpSpPr>
          <a:xfrm>
            <a:off x="228600" y="2039034"/>
            <a:ext cx="8919097" cy="3892898"/>
            <a:chOff x="228600" y="2039034"/>
            <a:chExt cx="8919097" cy="3892898"/>
          </a:xfrm>
        </p:grpSpPr>
        <p:cxnSp>
          <p:nvCxnSpPr>
            <p:cNvPr id="5" name="Straight Connector 4"/>
            <p:cNvCxnSpPr/>
            <p:nvPr/>
          </p:nvCxnSpPr>
          <p:spPr>
            <a:xfrm>
              <a:off x="1614488" y="3733800"/>
              <a:ext cx="6096000" cy="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14388" y="3124200"/>
              <a:ext cx="862012"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14388" y="4343400"/>
              <a:ext cx="862012"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696200" y="3124200"/>
              <a:ext cx="862012"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696200" y="4343400"/>
              <a:ext cx="862012"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866776" y="2971800"/>
              <a:ext cx="80962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840582" y="4572000"/>
              <a:ext cx="80962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7543800" y="2971800"/>
              <a:ext cx="838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7720012" y="4572000"/>
              <a:ext cx="838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6629400" y="3505200"/>
              <a:ext cx="838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1828800" y="3519487"/>
              <a:ext cx="1143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81000" y="2819400"/>
              <a:ext cx="433388"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381000" y="3879056"/>
              <a:ext cx="433388" cy="54768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p:cNvCxnSpPr/>
            <p:nvPr/>
          </p:nvCxnSpPr>
          <p:spPr>
            <a:xfrm>
              <a:off x="1643064" y="3124200"/>
              <a:ext cx="0" cy="6096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650206" y="3733800"/>
              <a:ext cx="0" cy="6096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705727" y="3124200"/>
              <a:ext cx="0" cy="6096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7696200" y="3733800"/>
              <a:ext cx="0" cy="6096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8551068" y="3876674"/>
              <a:ext cx="433388" cy="54768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8543924" y="2800350"/>
              <a:ext cx="433388"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28600" y="2209800"/>
              <a:ext cx="841897" cy="646331"/>
            </a:xfrm>
            <a:prstGeom prst="rect">
              <a:avLst/>
            </a:prstGeom>
            <a:noFill/>
          </p:spPr>
          <p:txBody>
            <a:bodyPr wrap="none" rtlCol="0">
              <a:spAutoFit/>
            </a:bodyPr>
            <a:lstStyle/>
            <a:p>
              <a:r>
                <a:rPr lang="en-US" dirty="0" smtClean="0"/>
                <a:t>Pump, </a:t>
              </a:r>
            </a:p>
            <a:p>
              <a:r>
                <a:rPr lang="en-US" dirty="0" smtClean="0"/>
                <a:t>water</a:t>
              </a:r>
              <a:endParaRPr lang="en-US" dirty="0"/>
            </a:p>
          </p:txBody>
        </p:sp>
        <p:sp>
          <p:nvSpPr>
            <p:cNvPr id="36" name="TextBox 35"/>
            <p:cNvSpPr txBox="1"/>
            <p:nvPr/>
          </p:nvSpPr>
          <p:spPr>
            <a:xfrm>
              <a:off x="8121378" y="2039034"/>
              <a:ext cx="841897" cy="646331"/>
            </a:xfrm>
            <a:prstGeom prst="rect">
              <a:avLst/>
            </a:prstGeom>
            <a:noFill/>
          </p:spPr>
          <p:txBody>
            <a:bodyPr wrap="none" rtlCol="0">
              <a:spAutoFit/>
            </a:bodyPr>
            <a:lstStyle/>
            <a:p>
              <a:r>
                <a:rPr lang="en-US" dirty="0" smtClean="0"/>
                <a:t>Pump, </a:t>
              </a:r>
            </a:p>
            <a:p>
              <a:r>
                <a:rPr lang="en-US" dirty="0" smtClean="0"/>
                <a:t>water</a:t>
              </a:r>
              <a:endParaRPr lang="en-US" dirty="0"/>
            </a:p>
          </p:txBody>
        </p:sp>
        <p:sp>
          <p:nvSpPr>
            <p:cNvPr id="37" name="TextBox 36"/>
            <p:cNvSpPr txBox="1"/>
            <p:nvPr/>
          </p:nvSpPr>
          <p:spPr>
            <a:xfrm>
              <a:off x="8305800" y="4648200"/>
              <a:ext cx="841897" cy="646331"/>
            </a:xfrm>
            <a:prstGeom prst="rect">
              <a:avLst/>
            </a:prstGeom>
            <a:noFill/>
          </p:spPr>
          <p:txBody>
            <a:bodyPr wrap="none" rtlCol="0">
              <a:spAutoFit/>
            </a:bodyPr>
            <a:lstStyle/>
            <a:p>
              <a:r>
                <a:rPr lang="en-US" dirty="0" smtClean="0"/>
                <a:t>Pump, </a:t>
              </a:r>
            </a:p>
            <a:p>
              <a:r>
                <a:rPr lang="en-US" dirty="0" smtClean="0"/>
                <a:t>syrup</a:t>
              </a:r>
              <a:endParaRPr lang="en-US" dirty="0"/>
            </a:p>
          </p:txBody>
        </p:sp>
        <p:sp>
          <p:nvSpPr>
            <p:cNvPr id="39" name="TextBox 38"/>
            <p:cNvSpPr txBox="1"/>
            <p:nvPr/>
          </p:nvSpPr>
          <p:spPr>
            <a:xfrm>
              <a:off x="1828800" y="3124200"/>
              <a:ext cx="457176" cy="369332"/>
            </a:xfrm>
            <a:prstGeom prst="rect">
              <a:avLst/>
            </a:prstGeom>
            <a:noFill/>
          </p:spPr>
          <p:txBody>
            <a:bodyPr wrap="none" rtlCol="0">
              <a:spAutoFit/>
            </a:bodyPr>
            <a:lstStyle/>
            <a:p>
              <a:r>
                <a:rPr lang="en-US" dirty="0" smtClean="0"/>
                <a:t>Q1</a:t>
              </a:r>
              <a:endParaRPr lang="en-US" dirty="0"/>
            </a:p>
          </p:txBody>
        </p:sp>
        <p:sp>
          <p:nvSpPr>
            <p:cNvPr id="40" name="TextBox 39"/>
            <p:cNvSpPr txBox="1"/>
            <p:nvPr/>
          </p:nvSpPr>
          <p:spPr>
            <a:xfrm>
              <a:off x="7086624" y="3135868"/>
              <a:ext cx="457176" cy="369332"/>
            </a:xfrm>
            <a:prstGeom prst="rect">
              <a:avLst/>
            </a:prstGeom>
            <a:noFill/>
          </p:spPr>
          <p:txBody>
            <a:bodyPr wrap="none" rtlCol="0">
              <a:spAutoFit/>
            </a:bodyPr>
            <a:lstStyle/>
            <a:p>
              <a:r>
                <a:rPr lang="en-US" dirty="0" smtClean="0"/>
                <a:t>Q2</a:t>
              </a:r>
              <a:endParaRPr lang="en-US" dirty="0"/>
            </a:p>
          </p:txBody>
        </p:sp>
        <p:cxnSp>
          <p:nvCxnSpPr>
            <p:cNvPr id="42" name="Straight Connector 41"/>
            <p:cNvCxnSpPr>
              <a:endCxn id="49" idx="0"/>
            </p:cNvCxnSpPr>
            <p:nvPr/>
          </p:nvCxnSpPr>
          <p:spPr>
            <a:xfrm>
              <a:off x="3886200" y="3733800"/>
              <a:ext cx="0" cy="182880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5410200" y="3722920"/>
              <a:ext cx="0" cy="1839679"/>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5638800" y="4863762"/>
              <a:ext cx="482824" cy="369332"/>
            </a:xfrm>
            <a:prstGeom prst="rect">
              <a:avLst/>
            </a:prstGeom>
            <a:noFill/>
          </p:spPr>
          <p:txBody>
            <a:bodyPr wrap="none" rtlCol="0">
              <a:spAutoFit/>
            </a:bodyPr>
            <a:lstStyle/>
            <a:p>
              <a:r>
                <a:rPr lang="en-US" dirty="0" smtClean="0"/>
                <a:t>QD</a:t>
              </a:r>
              <a:endParaRPr lang="en-US" dirty="0"/>
            </a:p>
          </p:txBody>
        </p:sp>
        <p:sp>
          <p:nvSpPr>
            <p:cNvPr id="49" name="TextBox 48"/>
            <p:cNvSpPr txBox="1"/>
            <p:nvPr/>
          </p:nvSpPr>
          <p:spPr>
            <a:xfrm>
              <a:off x="3618338" y="5562600"/>
              <a:ext cx="535724" cy="369332"/>
            </a:xfrm>
            <a:prstGeom prst="rect">
              <a:avLst/>
            </a:prstGeom>
            <a:noFill/>
          </p:spPr>
          <p:txBody>
            <a:bodyPr wrap="none" rtlCol="0">
              <a:spAutoFit/>
            </a:bodyPr>
            <a:lstStyle/>
            <a:p>
              <a:r>
                <a:rPr lang="en-US" dirty="0" smtClean="0"/>
                <a:t>P=0</a:t>
              </a:r>
              <a:endParaRPr lang="en-US" dirty="0"/>
            </a:p>
          </p:txBody>
        </p:sp>
        <p:sp>
          <p:nvSpPr>
            <p:cNvPr id="51" name="TextBox 50"/>
            <p:cNvSpPr txBox="1"/>
            <p:nvPr/>
          </p:nvSpPr>
          <p:spPr>
            <a:xfrm>
              <a:off x="5179276" y="5486400"/>
              <a:ext cx="535724" cy="369332"/>
            </a:xfrm>
            <a:prstGeom prst="rect">
              <a:avLst/>
            </a:prstGeom>
            <a:noFill/>
          </p:spPr>
          <p:txBody>
            <a:bodyPr wrap="none" rtlCol="0">
              <a:spAutoFit/>
            </a:bodyPr>
            <a:lstStyle/>
            <a:p>
              <a:r>
                <a:rPr lang="en-US" dirty="0" smtClean="0"/>
                <a:t>P=0</a:t>
              </a:r>
              <a:endParaRPr lang="en-US" dirty="0"/>
            </a:p>
          </p:txBody>
        </p:sp>
      </p:grpSp>
      <p:cxnSp>
        <p:nvCxnSpPr>
          <p:cNvPr id="55" name="Straight Arrow Connector 54"/>
          <p:cNvCxnSpPr/>
          <p:nvPr/>
        </p:nvCxnSpPr>
        <p:spPr>
          <a:xfrm>
            <a:off x="4154062" y="3519487"/>
            <a:ext cx="1025214"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3019425" y="1840468"/>
            <a:ext cx="2913298" cy="369332"/>
          </a:xfrm>
          <a:prstGeom prst="rect">
            <a:avLst/>
          </a:prstGeom>
          <a:noFill/>
        </p:spPr>
        <p:txBody>
          <a:bodyPr wrap="none" rtlCol="0">
            <a:spAutoFit/>
          </a:bodyPr>
          <a:lstStyle/>
          <a:p>
            <a:r>
              <a:rPr lang="en-US" b="1" dirty="0" smtClean="0"/>
              <a:t>Gravity points into the page.</a:t>
            </a:r>
            <a:endParaRPr lang="en-US" b="1" dirty="0"/>
          </a:p>
        </p:txBody>
      </p:sp>
      <p:cxnSp>
        <p:nvCxnSpPr>
          <p:cNvPr id="41" name="Straight Arrow Connector 40"/>
          <p:cNvCxnSpPr/>
          <p:nvPr/>
        </p:nvCxnSpPr>
        <p:spPr>
          <a:xfrm>
            <a:off x="3689774" y="3834883"/>
            <a:ext cx="0" cy="5414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5662612" y="3886483"/>
            <a:ext cx="0" cy="4922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3168944" y="4009393"/>
            <a:ext cx="473206" cy="369332"/>
          </a:xfrm>
          <a:prstGeom prst="rect">
            <a:avLst/>
          </a:prstGeom>
          <a:noFill/>
        </p:spPr>
        <p:txBody>
          <a:bodyPr wrap="none" rtlCol="0">
            <a:spAutoFit/>
          </a:bodyPr>
          <a:lstStyle/>
          <a:p>
            <a:r>
              <a:rPr lang="en-US" dirty="0" smtClean="0"/>
              <a:t>QA</a:t>
            </a:r>
            <a:endParaRPr lang="en-US" dirty="0"/>
          </a:p>
        </p:txBody>
      </p:sp>
      <p:sp>
        <p:nvSpPr>
          <p:cNvPr id="52" name="TextBox 51"/>
          <p:cNvSpPr txBox="1"/>
          <p:nvPr/>
        </p:nvSpPr>
        <p:spPr>
          <a:xfrm>
            <a:off x="5744433" y="4102499"/>
            <a:ext cx="465192" cy="369332"/>
          </a:xfrm>
          <a:prstGeom prst="rect">
            <a:avLst/>
          </a:prstGeom>
          <a:noFill/>
        </p:spPr>
        <p:txBody>
          <a:bodyPr wrap="none" rtlCol="0">
            <a:spAutoFit/>
          </a:bodyPr>
          <a:lstStyle/>
          <a:p>
            <a:r>
              <a:rPr lang="en-US" dirty="0" smtClean="0"/>
              <a:t>QB</a:t>
            </a:r>
            <a:endParaRPr lang="en-US" dirty="0"/>
          </a:p>
        </p:txBody>
      </p:sp>
      <p:cxnSp>
        <p:nvCxnSpPr>
          <p:cNvPr id="54" name="Straight Arrow Connector 53"/>
          <p:cNvCxnSpPr/>
          <p:nvPr/>
        </p:nvCxnSpPr>
        <p:spPr>
          <a:xfrm>
            <a:off x="5662612" y="4705053"/>
            <a:ext cx="0" cy="5414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3731473" y="4705053"/>
            <a:ext cx="0" cy="5414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3172543" y="4738681"/>
            <a:ext cx="452368" cy="369332"/>
          </a:xfrm>
          <a:prstGeom prst="rect">
            <a:avLst/>
          </a:prstGeom>
          <a:noFill/>
        </p:spPr>
        <p:txBody>
          <a:bodyPr wrap="none" rtlCol="0">
            <a:spAutoFit/>
          </a:bodyPr>
          <a:lstStyle/>
          <a:p>
            <a:r>
              <a:rPr lang="en-US" dirty="0" smtClean="0"/>
              <a:t>QE</a:t>
            </a:r>
            <a:endParaRPr lang="en-US" dirty="0"/>
          </a:p>
        </p:txBody>
      </p:sp>
      <p:sp>
        <p:nvSpPr>
          <p:cNvPr id="60" name="TextBox 59"/>
          <p:cNvSpPr txBox="1"/>
          <p:nvPr/>
        </p:nvSpPr>
        <p:spPr>
          <a:xfrm>
            <a:off x="4411597" y="3124200"/>
            <a:ext cx="463588" cy="369332"/>
          </a:xfrm>
          <a:prstGeom prst="rect">
            <a:avLst/>
          </a:prstGeom>
          <a:noFill/>
        </p:spPr>
        <p:txBody>
          <a:bodyPr wrap="none" rtlCol="0">
            <a:spAutoFit/>
          </a:bodyPr>
          <a:lstStyle/>
          <a:p>
            <a:r>
              <a:rPr lang="en-US" dirty="0" smtClean="0"/>
              <a:t>QC</a:t>
            </a:r>
            <a:endParaRPr lang="en-US" dirty="0"/>
          </a:p>
        </p:txBody>
      </p:sp>
      <p:sp>
        <p:nvSpPr>
          <p:cNvPr id="61" name="TextBox 60"/>
          <p:cNvSpPr txBox="1"/>
          <p:nvPr/>
        </p:nvSpPr>
        <p:spPr>
          <a:xfrm>
            <a:off x="4449697" y="4278868"/>
            <a:ext cx="445956" cy="369332"/>
          </a:xfrm>
          <a:prstGeom prst="rect">
            <a:avLst/>
          </a:prstGeom>
          <a:noFill/>
        </p:spPr>
        <p:txBody>
          <a:bodyPr wrap="none" rtlCol="0">
            <a:spAutoFit/>
          </a:bodyPr>
          <a:lstStyle/>
          <a:p>
            <a:r>
              <a:rPr lang="en-US" dirty="0" smtClean="0"/>
              <a:t>QF</a:t>
            </a:r>
            <a:endParaRPr lang="en-US" dirty="0"/>
          </a:p>
        </p:txBody>
      </p:sp>
      <p:cxnSp>
        <p:nvCxnSpPr>
          <p:cNvPr id="62" name="Straight Connector 61"/>
          <p:cNvCxnSpPr/>
          <p:nvPr/>
        </p:nvCxnSpPr>
        <p:spPr>
          <a:xfrm>
            <a:off x="3886200" y="4724399"/>
            <a:ext cx="1524000" cy="1"/>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4130784" y="4571999"/>
            <a:ext cx="1025214"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06615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3, 5, 7, or 9 Equilibrium states</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219200"/>
            <a:ext cx="6225737" cy="4669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662539" y="6359009"/>
            <a:ext cx="2252861" cy="400110"/>
          </a:xfrm>
          <a:prstGeom prst="rect">
            <a:avLst/>
          </a:prstGeom>
          <a:noFill/>
        </p:spPr>
        <p:txBody>
          <a:bodyPr wrap="none" rtlCol="0">
            <a:spAutoFit/>
          </a:bodyPr>
          <a:lstStyle/>
          <a:p>
            <a:r>
              <a:rPr lang="en-US" sz="2000" dirty="0" smtClean="0">
                <a:solidFill>
                  <a:srgbClr val="C00000"/>
                </a:solidFill>
              </a:rPr>
              <a:t>Preliminary analysis</a:t>
            </a:r>
            <a:endParaRPr lang="en-US" sz="2000" dirty="0">
              <a:solidFill>
                <a:srgbClr val="C00000"/>
              </a:solidFill>
            </a:endParaRPr>
          </a:p>
        </p:txBody>
      </p:sp>
    </p:spTree>
    <p:extLst>
      <p:ext uri="{BB962C8B-B14F-4D97-AF65-F5344CB8AC3E}">
        <p14:creationId xmlns:p14="http://schemas.microsoft.com/office/powerpoint/2010/main" val="1012003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Autofit/>
          </a:bodyPr>
          <a:lstStyle/>
          <a:p>
            <a:r>
              <a:rPr lang="en-US" sz="1800" dirty="0" smtClean="0"/>
              <a:t>2-fluid miscible laminar flow of Newtonian fluids in networks is non-trivial.  </a:t>
            </a:r>
          </a:p>
          <a:p>
            <a:pPr lvl="1"/>
            <a:r>
              <a:rPr lang="en-US" sz="1800" dirty="0" smtClean="0"/>
              <a:t>A good system for studying network flows since it is easily controlled and modeled.</a:t>
            </a:r>
          </a:p>
          <a:p>
            <a:r>
              <a:rPr lang="en-US" sz="1800" dirty="0" smtClean="0"/>
              <a:t>We have measured phase separation for miscible laminar flow for the first time. </a:t>
            </a:r>
          </a:p>
          <a:p>
            <a:pPr lvl="1"/>
            <a:r>
              <a:rPr lang="en-US" sz="1800" dirty="0" smtClean="0"/>
              <a:t>Large literature on air-liquid system and turbulent-immiscible fluids due to industrial relevance. </a:t>
            </a:r>
          </a:p>
          <a:p>
            <a:r>
              <a:rPr lang="en-US" sz="1800" dirty="0" smtClean="0"/>
              <a:t>System supports multiple equilibrium in simple networks. </a:t>
            </a:r>
          </a:p>
          <a:p>
            <a:pPr lvl="1"/>
            <a:r>
              <a:rPr lang="en-US" sz="1800" dirty="0" smtClean="0"/>
              <a:t>Ramifications for microfluidics. </a:t>
            </a:r>
          </a:p>
          <a:p>
            <a:pPr lvl="1"/>
            <a:r>
              <a:rPr lang="en-US" sz="1800" dirty="0" smtClean="0"/>
              <a:t>Increased complexity as network becomes more connected. </a:t>
            </a:r>
          </a:p>
          <a:p>
            <a:r>
              <a:rPr lang="en-US" sz="1800" dirty="0" smtClean="0"/>
              <a:t>Core annular viscous flow might be better model for </a:t>
            </a:r>
            <a:r>
              <a:rPr lang="en-US" sz="1800" dirty="0" err="1" smtClean="0"/>
              <a:t>microvascular</a:t>
            </a:r>
            <a:r>
              <a:rPr lang="en-US" sz="1800" dirty="0" smtClean="0"/>
              <a:t> networks. </a:t>
            </a:r>
          </a:p>
          <a:p>
            <a:pPr lvl="1"/>
            <a:r>
              <a:rPr lang="en-US" sz="1800" dirty="0" smtClean="0"/>
              <a:t>Previous work on blood flow in general considers blood as two phases of different viscosity. </a:t>
            </a:r>
          </a:p>
          <a:p>
            <a:pPr lvl="1"/>
            <a:r>
              <a:rPr lang="en-US" sz="1800" dirty="0" smtClean="0"/>
              <a:t>Our preliminary </a:t>
            </a:r>
            <a:r>
              <a:rPr lang="en-US" sz="1800" dirty="0" err="1" smtClean="0"/>
              <a:t>Comsol</a:t>
            </a:r>
            <a:r>
              <a:rPr lang="en-US" sz="1800" dirty="0" smtClean="0"/>
              <a:t> simulations show plasma skimming like that measured in blood. </a:t>
            </a:r>
          </a:p>
          <a:p>
            <a:r>
              <a:rPr lang="en-US" sz="1800" dirty="0" smtClean="0"/>
              <a:t>Future work - the hunt for dynamics. </a:t>
            </a:r>
            <a:endParaRPr lang="en-US" sz="1800" dirty="0"/>
          </a:p>
        </p:txBody>
      </p:sp>
    </p:spTree>
    <p:extLst>
      <p:ext uri="{BB962C8B-B14F-4D97-AF65-F5344CB8AC3E}">
        <p14:creationId xmlns:p14="http://schemas.microsoft.com/office/powerpoint/2010/main" val="17169435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85750"/>
            <a:ext cx="8229600" cy="1143000"/>
          </a:xfrm>
        </p:spPr>
        <p:txBody>
          <a:bodyPr>
            <a:normAutofit/>
          </a:bodyPr>
          <a:lstStyle/>
          <a:p>
            <a:r>
              <a:rPr lang="en-US" sz="3600" dirty="0" smtClean="0"/>
              <a:t>Heterogeneity in </a:t>
            </a:r>
            <a:r>
              <a:rPr lang="en-US" sz="3600" dirty="0" err="1" smtClean="0"/>
              <a:t>microvascular</a:t>
            </a:r>
            <a:r>
              <a:rPr lang="en-US" sz="3600" dirty="0" smtClean="0"/>
              <a:t> networks </a:t>
            </a:r>
            <a:r>
              <a:rPr lang="en-US" dirty="0" smtClean="0"/>
              <a:t/>
            </a:r>
            <a:br>
              <a:rPr lang="en-US" dirty="0" smtClean="0"/>
            </a:br>
            <a:r>
              <a:rPr lang="en-US" sz="2200" dirty="0" smtClean="0"/>
              <a:t>Biology or property of networks?</a:t>
            </a:r>
            <a:endParaRPr lang="en-US" sz="2200" dirty="0"/>
          </a:p>
        </p:txBody>
      </p:sp>
      <p:pic>
        <p:nvPicPr>
          <p:cNvPr id="4" name="e_fig2_debacker_et_al_sepsis.avi">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533400" y="1371600"/>
            <a:ext cx="5613400" cy="4210050"/>
          </a:xfrm>
          <a:prstGeom prst="rect">
            <a:avLst/>
          </a:prstGeom>
        </p:spPr>
      </p:pic>
      <p:sp>
        <p:nvSpPr>
          <p:cNvPr id="5" name="Rectangle 4"/>
          <p:cNvSpPr/>
          <p:nvPr/>
        </p:nvSpPr>
        <p:spPr>
          <a:xfrm>
            <a:off x="76200" y="6019800"/>
            <a:ext cx="8915400" cy="646331"/>
          </a:xfrm>
          <a:prstGeom prst="rect">
            <a:avLst/>
          </a:prstGeom>
        </p:spPr>
        <p:txBody>
          <a:bodyPr wrap="square">
            <a:spAutoFit/>
          </a:bodyPr>
          <a:lstStyle/>
          <a:p>
            <a:r>
              <a:rPr lang="en-US" dirty="0" smtClean="0"/>
              <a:t>De Backer et al. “</a:t>
            </a:r>
            <a:r>
              <a:rPr lang="en-US" b="1" dirty="0" err="1" smtClean="0"/>
              <a:t>Microvascular</a:t>
            </a:r>
            <a:r>
              <a:rPr lang="en-US" b="1" dirty="0" smtClean="0"/>
              <a:t> </a:t>
            </a:r>
            <a:r>
              <a:rPr lang="en-US" b="1" dirty="0"/>
              <a:t>Blood Flow Is Altered in Patients with </a:t>
            </a:r>
            <a:r>
              <a:rPr lang="en-US" b="1" dirty="0" smtClean="0"/>
              <a:t>Sepsis”  </a:t>
            </a:r>
          </a:p>
          <a:p>
            <a:r>
              <a:rPr lang="en-US" i="1" dirty="0" smtClean="0"/>
              <a:t>Am. J. </a:t>
            </a:r>
            <a:r>
              <a:rPr lang="en-US" i="1" dirty="0"/>
              <a:t>of </a:t>
            </a:r>
            <a:r>
              <a:rPr lang="en-US" i="1" dirty="0" err="1" smtClean="0"/>
              <a:t>Respi</a:t>
            </a:r>
            <a:r>
              <a:rPr lang="en-US" i="1" dirty="0" smtClean="0"/>
              <a:t>. </a:t>
            </a:r>
            <a:r>
              <a:rPr lang="en-US" i="1" dirty="0"/>
              <a:t>and Critical Care </a:t>
            </a:r>
            <a:r>
              <a:rPr lang="en-US" i="1" dirty="0" smtClean="0"/>
              <a:t>Med.</a:t>
            </a:r>
            <a:r>
              <a:rPr lang="en-US" dirty="0" smtClean="0"/>
              <a:t> </a:t>
            </a:r>
            <a:r>
              <a:rPr lang="en-US" dirty="0"/>
              <a:t>(2002)</a:t>
            </a:r>
          </a:p>
        </p:txBody>
      </p:sp>
      <p:sp>
        <p:nvSpPr>
          <p:cNvPr id="6" name="TextBox 5"/>
          <p:cNvSpPr txBox="1"/>
          <p:nvPr/>
        </p:nvSpPr>
        <p:spPr>
          <a:xfrm>
            <a:off x="6248400" y="2209800"/>
            <a:ext cx="2895600" cy="2985433"/>
          </a:xfrm>
          <a:prstGeom prst="rect">
            <a:avLst/>
          </a:prstGeom>
          <a:noFill/>
        </p:spPr>
        <p:txBody>
          <a:bodyPr wrap="square" rtlCol="0">
            <a:spAutoFit/>
          </a:bodyPr>
          <a:lstStyle/>
          <a:p>
            <a:r>
              <a:rPr lang="en-US" sz="1700" dirty="0" smtClean="0"/>
              <a:t>“In </a:t>
            </a:r>
            <a:r>
              <a:rPr lang="en-US" sz="1700" dirty="0"/>
              <a:t>single capillaries the flow may become retarded or accelerated from no visible </a:t>
            </a:r>
            <a:r>
              <a:rPr lang="en-US" sz="1700" dirty="0" smtClean="0"/>
              <a:t>cause; in </a:t>
            </a:r>
            <a:r>
              <a:rPr lang="en-US" sz="1700" dirty="0"/>
              <a:t>capillary anastomoses </a:t>
            </a:r>
            <a:r>
              <a:rPr lang="en-US" sz="1700" dirty="0" smtClean="0"/>
              <a:t>(loops) the </a:t>
            </a:r>
            <a:r>
              <a:rPr lang="en-US" sz="1700" dirty="0"/>
              <a:t>direction of flow may change from time to time</a:t>
            </a:r>
            <a:r>
              <a:rPr lang="en-US" sz="1700" dirty="0" smtClean="0"/>
              <a:t>. “ </a:t>
            </a:r>
          </a:p>
          <a:p>
            <a:endParaRPr lang="en-US" sz="1700" dirty="0" smtClean="0"/>
          </a:p>
          <a:p>
            <a:r>
              <a:rPr lang="en-US" sz="1700" dirty="0" smtClean="0"/>
              <a:t>August Krogh 1922</a:t>
            </a:r>
          </a:p>
          <a:p>
            <a:r>
              <a:rPr lang="en-US" sz="1700" dirty="0" smtClean="0"/>
              <a:t>Nobel Prize in Physiology, 1920</a:t>
            </a:r>
          </a:p>
          <a:p>
            <a:endParaRPr lang="en-US" dirty="0"/>
          </a:p>
        </p:txBody>
      </p:sp>
    </p:spTree>
    <p:extLst>
      <p:ext uri="{BB962C8B-B14F-4D97-AF65-F5344CB8AC3E}">
        <p14:creationId xmlns:p14="http://schemas.microsoft.com/office/powerpoint/2010/main" val="271260779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9448800" cy="1143000"/>
          </a:xfrm>
        </p:spPr>
        <p:txBody>
          <a:bodyPr>
            <a:normAutofit fontScale="90000"/>
          </a:bodyPr>
          <a:lstStyle/>
          <a:p>
            <a:r>
              <a:rPr lang="en-US" dirty="0" smtClean="0"/>
              <a:t>First ingredient for network heterogeneity</a:t>
            </a:r>
            <a:br>
              <a:rPr lang="en-US" dirty="0" smtClean="0"/>
            </a:br>
            <a:r>
              <a:rPr lang="en-US" sz="3600" dirty="0" smtClean="0"/>
              <a:t>non-linear viscosity </a:t>
            </a:r>
            <a:endParaRPr lang="en-US" sz="3600" dirty="0"/>
          </a:p>
        </p:txBody>
      </p:sp>
      <p:sp>
        <p:nvSpPr>
          <p:cNvPr id="5" name="TextBox 4"/>
          <p:cNvSpPr txBox="1"/>
          <p:nvPr/>
        </p:nvSpPr>
        <p:spPr>
          <a:xfrm>
            <a:off x="38100" y="5943600"/>
            <a:ext cx="6648487" cy="646331"/>
          </a:xfrm>
          <a:prstGeom prst="rect">
            <a:avLst/>
          </a:prstGeom>
          <a:noFill/>
        </p:spPr>
        <p:txBody>
          <a:bodyPr wrap="none" rtlCol="0">
            <a:spAutoFit/>
          </a:bodyPr>
          <a:lstStyle/>
          <a:p>
            <a:r>
              <a:rPr lang="en-US" dirty="0" smtClean="0"/>
              <a:t>Geddes et al “</a:t>
            </a:r>
            <a:r>
              <a:rPr lang="en-US" b="1" dirty="0" smtClean="0"/>
              <a:t>The onset of oscillations in </a:t>
            </a:r>
            <a:r>
              <a:rPr lang="en-US" b="1" dirty="0" err="1" smtClean="0"/>
              <a:t>microvascular</a:t>
            </a:r>
            <a:r>
              <a:rPr lang="en-US" b="1" dirty="0" smtClean="0"/>
              <a:t> blood flow</a:t>
            </a:r>
            <a:r>
              <a:rPr lang="en-US" dirty="0" smtClean="0"/>
              <a:t>” </a:t>
            </a:r>
          </a:p>
          <a:p>
            <a:r>
              <a:rPr lang="en-US" dirty="0" smtClean="0"/>
              <a:t>SIAM</a:t>
            </a:r>
            <a:r>
              <a:rPr lang="en-US" dirty="0"/>
              <a:t> </a:t>
            </a:r>
            <a:r>
              <a:rPr lang="en-US" dirty="0" smtClean="0"/>
              <a:t>J Applied Dynamical Systems (2007).</a:t>
            </a:r>
            <a:endParaRPr lang="en-US" dirty="0"/>
          </a:p>
        </p:txBody>
      </p:sp>
      <p:grpSp>
        <p:nvGrpSpPr>
          <p:cNvPr id="11" name="Group 10"/>
          <p:cNvGrpSpPr/>
          <p:nvPr/>
        </p:nvGrpSpPr>
        <p:grpSpPr>
          <a:xfrm>
            <a:off x="1955716" y="1723698"/>
            <a:ext cx="5054684" cy="3991302"/>
            <a:chOff x="2057400" y="1799898"/>
            <a:chExt cx="5054684" cy="3991302"/>
          </a:xfrm>
        </p:grpSpPr>
        <p:grpSp>
          <p:nvGrpSpPr>
            <p:cNvPr id="9" name="Group 8"/>
            <p:cNvGrpSpPr/>
            <p:nvPr/>
          </p:nvGrpSpPr>
          <p:grpSpPr>
            <a:xfrm>
              <a:off x="2057400" y="1799898"/>
              <a:ext cx="5054684" cy="3838902"/>
              <a:chOff x="2057400" y="1799898"/>
              <a:chExt cx="5054684" cy="3838902"/>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7390"/>
              <a:stretch/>
            </p:blipFill>
            <p:spPr bwMode="auto">
              <a:xfrm>
                <a:off x="2057400" y="1970690"/>
                <a:ext cx="5054684" cy="3668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3362343" y="1799898"/>
                <a:ext cx="2886057" cy="2180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3429000" y="5421868"/>
              <a:ext cx="2444900" cy="369332"/>
            </a:xfrm>
            <a:prstGeom prst="rect">
              <a:avLst/>
            </a:prstGeom>
            <a:solidFill>
              <a:schemeClr val="bg1"/>
            </a:solidFill>
          </p:spPr>
          <p:txBody>
            <a:bodyPr wrap="none" rtlCol="0">
              <a:spAutoFit/>
            </a:bodyPr>
            <a:lstStyle/>
            <a:p>
              <a:r>
                <a:rPr lang="en-US" dirty="0" smtClean="0"/>
                <a:t>Volume fraction of RBCs</a:t>
              </a:r>
              <a:endParaRPr lang="en-US" dirty="0"/>
            </a:p>
          </p:txBody>
        </p:sp>
      </p:grpSp>
    </p:spTree>
    <p:extLst>
      <p:ext uri="{BB962C8B-B14F-4D97-AF65-F5344CB8AC3E}">
        <p14:creationId xmlns:p14="http://schemas.microsoft.com/office/powerpoint/2010/main" val="31127958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873" y="1524000"/>
            <a:ext cx="5131597" cy="3900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2077951"/>
            <a:ext cx="3222621" cy="2570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8100" y="5943600"/>
            <a:ext cx="6648487" cy="646331"/>
          </a:xfrm>
          <a:prstGeom prst="rect">
            <a:avLst/>
          </a:prstGeom>
          <a:noFill/>
        </p:spPr>
        <p:txBody>
          <a:bodyPr wrap="none" rtlCol="0">
            <a:spAutoFit/>
          </a:bodyPr>
          <a:lstStyle/>
          <a:p>
            <a:r>
              <a:rPr lang="en-US" dirty="0" smtClean="0"/>
              <a:t>Geddes et al “</a:t>
            </a:r>
            <a:r>
              <a:rPr lang="en-US" b="1" dirty="0" smtClean="0"/>
              <a:t>The onset of oscillations in </a:t>
            </a:r>
            <a:r>
              <a:rPr lang="en-US" b="1" dirty="0" err="1" smtClean="0"/>
              <a:t>microvascular</a:t>
            </a:r>
            <a:r>
              <a:rPr lang="en-US" b="1" dirty="0" smtClean="0"/>
              <a:t> blood flow</a:t>
            </a:r>
            <a:r>
              <a:rPr lang="en-US" dirty="0" smtClean="0"/>
              <a:t>” </a:t>
            </a:r>
          </a:p>
          <a:p>
            <a:r>
              <a:rPr lang="en-US" dirty="0" smtClean="0"/>
              <a:t>SIAM</a:t>
            </a:r>
            <a:r>
              <a:rPr lang="en-US" dirty="0"/>
              <a:t> </a:t>
            </a:r>
            <a:r>
              <a:rPr lang="en-US" dirty="0" smtClean="0"/>
              <a:t>J Applied Dynamical Systems (2007).</a:t>
            </a:r>
            <a:endParaRPr lang="en-US" dirty="0"/>
          </a:p>
        </p:txBody>
      </p:sp>
      <p:sp>
        <p:nvSpPr>
          <p:cNvPr id="3" name="TextBox 2"/>
          <p:cNvSpPr txBox="1"/>
          <p:nvPr/>
        </p:nvSpPr>
        <p:spPr>
          <a:xfrm>
            <a:off x="5529164" y="5064798"/>
            <a:ext cx="1872885" cy="369332"/>
          </a:xfrm>
          <a:prstGeom prst="rect">
            <a:avLst/>
          </a:prstGeom>
          <a:solidFill>
            <a:schemeClr val="bg1"/>
          </a:solidFill>
        </p:spPr>
        <p:txBody>
          <a:bodyPr wrap="none" rtlCol="0">
            <a:spAutoFit/>
          </a:bodyPr>
          <a:lstStyle/>
          <a:p>
            <a:r>
              <a:rPr lang="en-US" dirty="0" smtClean="0"/>
              <a:t>Flow ratio (Q</a:t>
            </a:r>
            <a:r>
              <a:rPr lang="en-US" baseline="-25000" dirty="0" smtClean="0"/>
              <a:t>A</a:t>
            </a:r>
            <a:r>
              <a:rPr lang="en-US" dirty="0" smtClean="0"/>
              <a:t>/Q</a:t>
            </a:r>
            <a:r>
              <a:rPr lang="en-US" baseline="-25000" dirty="0" smtClean="0"/>
              <a:t>F</a:t>
            </a:r>
            <a:r>
              <a:rPr lang="en-US" dirty="0" smtClean="0"/>
              <a:t>)</a:t>
            </a:r>
            <a:endParaRPr lang="en-US" dirty="0"/>
          </a:p>
        </p:txBody>
      </p:sp>
      <p:sp>
        <p:nvSpPr>
          <p:cNvPr id="11" name="Title 1"/>
          <p:cNvSpPr txBox="1">
            <a:spLocks/>
          </p:cNvSpPr>
          <p:nvPr/>
        </p:nvSpPr>
        <p:spPr>
          <a:xfrm>
            <a:off x="-160021" y="76200"/>
            <a:ext cx="9448800" cy="1143000"/>
          </a:xfrm>
          <a:prstGeom prst="rect">
            <a:avLst/>
          </a:prstGeom>
        </p:spPr>
        <p:txBody>
          <a:bodyPr vert="horz" lIns="91440" tIns="45720" rIns="91440" bIns="45720" rtlCol="0" anchor="ctr">
            <a:normAutofit fontScale="8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Second ingredient for network heterogeneity</a:t>
            </a:r>
            <a:br>
              <a:rPr lang="en-US" dirty="0" smtClean="0"/>
            </a:br>
            <a:r>
              <a:rPr lang="en-US" sz="3600" dirty="0" smtClean="0"/>
              <a:t>“plasma skimming”</a:t>
            </a:r>
            <a:endParaRPr lang="en-US" sz="3600" dirty="0"/>
          </a:p>
        </p:txBody>
      </p:sp>
      <p:sp>
        <p:nvSpPr>
          <p:cNvPr id="7" name="TextBox 6"/>
          <p:cNvSpPr txBox="1"/>
          <p:nvPr/>
        </p:nvSpPr>
        <p:spPr>
          <a:xfrm rot="-5400000">
            <a:off x="2889444" y="3289577"/>
            <a:ext cx="2444900" cy="369332"/>
          </a:xfrm>
          <a:prstGeom prst="rect">
            <a:avLst/>
          </a:prstGeom>
          <a:solidFill>
            <a:schemeClr val="bg1"/>
          </a:solidFill>
        </p:spPr>
        <p:txBody>
          <a:bodyPr wrap="none" rtlCol="0">
            <a:spAutoFit/>
          </a:bodyPr>
          <a:lstStyle/>
          <a:p>
            <a:r>
              <a:rPr lang="en-US" dirty="0" smtClean="0"/>
              <a:t>Volume fraction of RBCs</a:t>
            </a:r>
            <a:endParaRPr lang="en-US" dirty="0"/>
          </a:p>
        </p:txBody>
      </p:sp>
      <p:sp>
        <p:nvSpPr>
          <p:cNvPr id="9" name="Rectangle 8"/>
          <p:cNvSpPr/>
          <p:nvPr/>
        </p:nvSpPr>
        <p:spPr>
          <a:xfrm>
            <a:off x="5334000" y="1524000"/>
            <a:ext cx="25908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465606" y="3363075"/>
            <a:ext cx="1154394" cy="904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016284" y="3630471"/>
            <a:ext cx="317716" cy="369332"/>
          </a:xfrm>
          <a:prstGeom prst="rect">
            <a:avLst/>
          </a:prstGeom>
          <a:noFill/>
        </p:spPr>
        <p:txBody>
          <a:bodyPr wrap="none" rtlCol="0">
            <a:spAutoFit/>
          </a:bodyPr>
          <a:lstStyle/>
          <a:p>
            <a:r>
              <a:rPr lang="en-US" dirty="0" smtClean="0"/>
              <a:t>A</a:t>
            </a:r>
            <a:endParaRPr lang="en-US" dirty="0"/>
          </a:p>
        </p:txBody>
      </p:sp>
      <p:sp>
        <p:nvSpPr>
          <p:cNvPr id="17" name="TextBox 16"/>
          <p:cNvSpPr txBox="1"/>
          <p:nvPr/>
        </p:nvSpPr>
        <p:spPr>
          <a:xfrm>
            <a:off x="7780416" y="3474243"/>
            <a:ext cx="309700" cy="369332"/>
          </a:xfrm>
          <a:prstGeom prst="rect">
            <a:avLst/>
          </a:prstGeom>
          <a:noFill/>
        </p:spPr>
        <p:txBody>
          <a:bodyPr wrap="none" rtlCol="0">
            <a:spAutoFit/>
          </a:bodyPr>
          <a:lstStyle/>
          <a:p>
            <a:r>
              <a:rPr lang="en-US" dirty="0"/>
              <a:t>B</a:t>
            </a:r>
          </a:p>
        </p:txBody>
      </p:sp>
      <p:sp>
        <p:nvSpPr>
          <p:cNvPr id="14" name="TextBox 13"/>
          <p:cNvSpPr txBox="1"/>
          <p:nvPr/>
        </p:nvSpPr>
        <p:spPr>
          <a:xfrm>
            <a:off x="409903" y="3398655"/>
            <a:ext cx="865109" cy="369332"/>
          </a:xfrm>
          <a:prstGeom prst="rect">
            <a:avLst/>
          </a:prstGeom>
          <a:noFill/>
        </p:spPr>
        <p:txBody>
          <a:bodyPr wrap="none" rtlCol="0">
            <a:spAutoFit/>
          </a:bodyPr>
          <a:lstStyle/>
          <a:p>
            <a:r>
              <a:rPr lang="en-US" b="1" dirty="0" smtClean="0">
                <a:solidFill>
                  <a:srgbClr val="FF0000"/>
                </a:solidFill>
              </a:rPr>
              <a:t>BLOOD</a:t>
            </a:r>
            <a:endParaRPr lang="en-US" b="1" dirty="0">
              <a:solidFill>
                <a:srgbClr val="FF0000"/>
              </a:solidFill>
            </a:endParaRPr>
          </a:p>
        </p:txBody>
      </p:sp>
    </p:spTree>
    <p:extLst>
      <p:ext uri="{BB962C8B-B14F-4D97-AF65-F5344CB8AC3E}">
        <p14:creationId xmlns:p14="http://schemas.microsoft.com/office/powerpoint/2010/main" val="28122203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These effects are general</a:t>
            </a:r>
            <a:endParaRPr lang="en-US" dirty="0"/>
          </a:p>
        </p:txBody>
      </p:sp>
      <p:sp>
        <p:nvSpPr>
          <p:cNvPr id="3" name="Content Placeholder 2"/>
          <p:cNvSpPr>
            <a:spLocks noGrp="1"/>
          </p:cNvSpPr>
          <p:nvPr>
            <p:ph idx="1"/>
          </p:nvPr>
        </p:nvSpPr>
        <p:spPr>
          <a:xfrm>
            <a:off x="457200" y="1600200"/>
            <a:ext cx="8991600" cy="4525963"/>
          </a:xfrm>
        </p:spPr>
        <p:txBody>
          <a:bodyPr>
            <a:normAutofit fontScale="92500" lnSpcReduction="10000"/>
          </a:bodyPr>
          <a:lstStyle/>
          <a:p>
            <a:r>
              <a:rPr lang="en-US" dirty="0" smtClean="0"/>
              <a:t>Non-linear viscosity</a:t>
            </a:r>
          </a:p>
          <a:p>
            <a:pPr lvl="1"/>
            <a:r>
              <a:rPr lang="en-US" dirty="0" smtClean="0"/>
              <a:t>2 mixed Newtonian fluids  (i.e. water and glycerol)</a:t>
            </a:r>
          </a:p>
          <a:p>
            <a:pPr lvl="1"/>
            <a:r>
              <a:rPr lang="en-US" dirty="0" smtClean="0"/>
              <a:t>2 phase Newtonian fluids (i.e. liquid-vapor)</a:t>
            </a:r>
          </a:p>
          <a:p>
            <a:pPr lvl="1"/>
            <a:r>
              <a:rPr lang="en-US" dirty="0" smtClean="0"/>
              <a:t>Non-Newtonian fluids</a:t>
            </a:r>
          </a:p>
          <a:p>
            <a:pPr lvl="1"/>
            <a:r>
              <a:rPr lang="en-US" dirty="0" smtClean="0"/>
              <a:t>Magma (i.e. viscosity dependent on water content)</a:t>
            </a:r>
          </a:p>
          <a:p>
            <a:r>
              <a:rPr lang="en-US" dirty="0" smtClean="0"/>
              <a:t>“Plasma skimming” or phase separation</a:t>
            </a:r>
          </a:p>
          <a:p>
            <a:pPr lvl="1"/>
            <a:r>
              <a:rPr lang="en-US" dirty="0" smtClean="0"/>
              <a:t>Gas-liquid flows in process industry (50 yrs. of work)</a:t>
            </a:r>
          </a:p>
          <a:p>
            <a:pPr lvl="1"/>
            <a:r>
              <a:rPr lang="en-US" dirty="0" smtClean="0"/>
              <a:t>Liquid-liquid miscible fluids (oil industry)</a:t>
            </a:r>
          </a:p>
          <a:p>
            <a:pPr lvl="1"/>
            <a:r>
              <a:rPr lang="en-US" dirty="0" smtClean="0"/>
              <a:t>Liquid-vapor flows (refrigeration systems)</a:t>
            </a:r>
          </a:p>
          <a:p>
            <a:pPr lvl="1"/>
            <a:r>
              <a:rPr lang="en-US" dirty="0" smtClean="0"/>
              <a:t>Drops and bubbles in microfluidics</a:t>
            </a:r>
          </a:p>
          <a:p>
            <a:pPr lvl="1"/>
            <a:endParaRPr lang="en-US" dirty="0"/>
          </a:p>
          <a:p>
            <a:pPr lvl="1"/>
            <a:endParaRPr lang="en-US" dirty="0" smtClean="0"/>
          </a:p>
        </p:txBody>
      </p:sp>
    </p:spTree>
    <p:extLst>
      <p:ext uri="{BB962C8B-B14F-4D97-AF65-F5344CB8AC3E}">
        <p14:creationId xmlns:p14="http://schemas.microsoft.com/office/powerpoint/2010/main" val="30511193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system – water and syrup</a:t>
            </a:r>
            <a:endParaRPr lang="en-US" dirty="0"/>
          </a:p>
        </p:txBody>
      </p:sp>
      <p:sp>
        <p:nvSpPr>
          <p:cNvPr id="3" name="Content Placeholder 2"/>
          <p:cNvSpPr>
            <a:spLocks noGrp="1"/>
          </p:cNvSpPr>
          <p:nvPr>
            <p:ph idx="1"/>
          </p:nvPr>
        </p:nvSpPr>
        <p:spPr/>
        <p:txBody>
          <a:bodyPr/>
          <a:lstStyle/>
          <a:p>
            <a:r>
              <a:rPr lang="en-US" dirty="0" smtClean="0"/>
              <a:t>Stratified (density difference)</a:t>
            </a:r>
          </a:p>
          <a:p>
            <a:r>
              <a:rPr lang="en-US" dirty="0" smtClean="0"/>
              <a:t>Laminar</a:t>
            </a:r>
          </a:p>
          <a:p>
            <a:r>
              <a:rPr lang="en-US" dirty="0" smtClean="0"/>
              <a:t>Both are Newtonian</a:t>
            </a:r>
          </a:p>
          <a:p>
            <a:r>
              <a:rPr lang="en-US" dirty="0" smtClean="0"/>
              <a:t>Different viscosity</a:t>
            </a:r>
          </a:p>
        </p:txBody>
      </p:sp>
      <p:grpSp>
        <p:nvGrpSpPr>
          <p:cNvPr id="5" name="Group 4"/>
          <p:cNvGrpSpPr/>
          <p:nvPr/>
        </p:nvGrpSpPr>
        <p:grpSpPr>
          <a:xfrm>
            <a:off x="4612241" y="2606159"/>
            <a:ext cx="4455559" cy="3171824"/>
            <a:chOff x="28575" y="2207061"/>
            <a:chExt cx="4455559" cy="3171824"/>
          </a:xfrm>
        </p:grpSpPr>
        <p:pic>
          <p:nvPicPr>
            <p:cNvPr id="6" name="Picture 2" descr="C:\Users\bstorey\Desktop\tub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909" y="2207061"/>
              <a:ext cx="3837225" cy="2877918"/>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flipV="1">
              <a:off x="190500" y="4237553"/>
              <a:ext cx="838200" cy="3810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8575" y="4007405"/>
              <a:ext cx="629403" cy="369332"/>
            </a:xfrm>
            <a:prstGeom prst="rect">
              <a:avLst/>
            </a:prstGeom>
            <a:noFill/>
          </p:spPr>
          <p:txBody>
            <a:bodyPr wrap="none" rtlCol="0">
              <a:spAutoFit/>
            </a:bodyPr>
            <a:lstStyle/>
            <a:p>
              <a:r>
                <a:rPr lang="en-US" dirty="0" smtClean="0"/>
                <a:t>Flow</a:t>
              </a:r>
              <a:endParaRPr lang="en-US" dirty="0"/>
            </a:p>
          </p:txBody>
        </p:sp>
        <p:cxnSp>
          <p:nvCxnSpPr>
            <p:cNvPr id="9" name="Straight Arrow Connector 8"/>
            <p:cNvCxnSpPr/>
            <p:nvPr/>
          </p:nvCxnSpPr>
          <p:spPr>
            <a:xfrm>
              <a:off x="2749271" y="4332506"/>
              <a:ext cx="0" cy="75247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310131" y="5009553"/>
              <a:ext cx="814069" cy="369332"/>
            </a:xfrm>
            <a:prstGeom prst="rect">
              <a:avLst/>
            </a:prstGeom>
            <a:noFill/>
          </p:spPr>
          <p:txBody>
            <a:bodyPr wrap="none" rtlCol="0">
              <a:spAutoFit/>
            </a:bodyPr>
            <a:lstStyle/>
            <a:p>
              <a:r>
                <a:rPr lang="en-US" dirty="0" smtClean="0"/>
                <a:t>gravity</a:t>
              </a:r>
              <a:endParaRPr lang="en-US" dirty="0"/>
            </a:p>
          </p:txBody>
        </p:sp>
        <p:sp>
          <p:nvSpPr>
            <p:cNvPr id="12" name="TextBox 11"/>
            <p:cNvSpPr txBox="1"/>
            <p:nvPr/>
          </p:nvSpPr>
          <p:spPr>
            <a:xfrm>
              <a:off x="190500" y="2477869"/>
              <a:ext cx="2698367" cy="646331"/>
            </a:xfrm>
            <a:prstGeom prst="rect">
              <a:avLst/>
            </a:prstGeom>
            <a:noFill/>
          </p:spPr>
          <p:txBody>
            <a:bodyPr wrap="none" rtlCol="0">
              <a:spAutoFit/>
            </a:bodyPr>
            <a:lstStyle/>
            <a:p>
              <a:r>
                <a:rPr lang="en-US" dirty="0" smtClean="0"/>
                <a:t>Blue is water</a:t>
              </a:r>
            </a:p>
            <a:p>
              <a:r>
                <a:rPr lang="en-US" dirty="0" smtClean="0"/>
                <a:t>Red is viscous, heavy syrup</a:t>
              </a:r>
              <a:endParaRPr lang="en-US" dirty="0"/>
            </a:p>
          </p:txBody>
        </p:sp>
      </p:grpSp>
    </p:spTree>
    <p:extLst>
      <p:ext uri="{BB962C8B-B14F-4D97-AF65-F5344CB8AC3E}">
        <p14:creationId xmlns:p14="http://schemas.microsoft.com/office/powerpoint/2010/main" val="36827105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91" y="0"/>
            <a:ext cx="8229600" cy="1143000"/>
          </a:xfrm>
        </p:spPr>
        <p:txBody>
          <a:bodyPr>
            <a:normAutofit fontScale="90000"/>
          </a:bodyPr>
          <a:lstStyle/>
          <a:p>
            <a:r>
              <a:rPr lang="en-US" dirty="0" smtClean="0"/>
              <a:t>Miscible stratified laminar flow</a:t>
            </a:r>
            <a:br>
              <a:rPr lang="en-US" dirty="0" smtClean="0"/>
            </a:br>
            <a:r>
              <a:rPr lang="en-US" sz="3100" dirty="0" smtClean="0"/>
              <a:t>non-linear viscosity</a:t>
            </a:r>
            <a:endParaRPr lang="en-US" sz="3100" dirty="0"/>
          </a:p>
        </p:txBody>
      </p:sp>
      <p:grpSp>
        <p:nvGrpSpPr>
          <p:cNvPr id="17" name="Group 16"/>
          <p:cNvGrpSpPr/>
          <p:nvPr/>
        </p:nvGrpSpPr>
        <p:grpSpPr>
          <a:xfrm>
            <a:off x="2057400" y="1707932"/>
            <a:ext cx="4925775" cy="4235668"/>
            <a:chOff x="4446825" y="1295400"/>
            <a:chExt cx="4925775" cy="4235668"/>
          </a:xfrm>
        </p:grpSpPr>
        <p:sp>
          <p:nvSpPr>
            <p:cNvPr id="6" name="TextBox 5"/>
            <p:cNvSpPr txBox="1"/>
            <p:nvPr/>
          </p:nvSpPr>
          <p:spPr>
            <a:xfrm>
              <a:off x="5896851" y="3124200"/>
              <a:ext cx="1189749" cy="646331"/>
            </a:xfrm>
            <a:prstGeom prst="rect">
              <a:avLst/>
            </a:prstGeom>
            <a:noFill/>
          </p:spPr>
          <p:txBody>
            <a:bodyPr wrap="none" rtlCol="0">
              <a:spAutoFit/>
            </a:bodyPr>
            <a:lstStyle/>
            <a:p>
              <a:r>
                <a:rPr lang="en-US" dirty="0" smtClean="0"/>
                <a:t>Stratified, </a:t>
              </a:r>
            </a:p>
            <a:p>
              <a:r>
                <a:rPr lang="en-US" dirty="0" smtClean="0"/>
                <a:t>immiscible</a:t>
              </a:r>
              <a:endParaRPr lang="en-US" dirty="0"/>
            </a:p>
          </p:txBody>
        </p:sp>
        <p:sp>
          <p:nvSpPr>
            <p:cNvPr id="8" name="TextBox 7"/>
            <p:cNvSpPr txBox="1"/>
            <p:nvPr/>
          </p:nvSpPr>
          <p:spPr>
            <a:xfrm>
              <a:off x="7215231" y="4187309"/>
              <a:ext cx="1242969" cy="369332"/>
            </a:xfrm>
            <a:prstGeom prst="rect">
              <a:avLst/>
            </a:prstGeom>
            <a:noFill/>
          </p:spPr>
          <p:txBody>
            <a:bodyPr wrap="none" rtlCol="0">
              <a:spAutoFit/>
            </a:bodyPr>
            <a:lstStyle/>
            <a:p>
              <a:r>
                <a:rPr lang="en-US" dirty="0" smtClean="0"/>
                <a:t>Fully mixed</a:t>
              </a:r>
              <a:endParaRPr lang="en-US" dirty="0"/>
            </a:p>
          </p:txBody>
        </p:sp>
        <p:sp>
          <p:nvSpPr>
            <p:cNvPr id="10" name="TextBox 9"/>
            <p:cNvSpPr txBox="1"/>
            <p:nvPr/>
          </p:nvSpPr>
          <p:spPr>
            <a:xfrm>
              <a:off x="5857969" y="4343400"/>
              <a:ext cx="1152431" cy="646331"/>
            </a:xfrm>
            <a:prstGeom prst="rect">
              <a:avLst/>
            </a:prstGeom>
            <a:noFill/>
          </p:spPr>
          <p:txBody>
            <a:bodyPr wrap="none" rtlCol="0">
              <a:spAutoFit/>
            </a:bodyPr>
            <a:lstStyle/>
            <a:p>
              <a:r>
                <a:rPr lang="en-US" dirty="0" smtClean="0"/>
                <a:t>Stratified, </a:t>
              </a:r>
            </a:p>
            <a:p>
              <a:r>
                <a:rPr lang="en-US" dirty="0" smtClean="0"/>
                <a:t>miscible</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6825" y="1676400"/>
              <a:ext cx="4925775" cy="3694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rot="-5400000">
              <a:off x="3612034" y="3116869"/>
              <a:ext cx="2136867" cy="369332"/>
            </a:xfrm>
            <a:prstGeom prst="rect">
              <a:avLst/>
            </a:prstGeom>
            <a:solidFill>
              <a:schemeClr val="bg1"/>
            </a:solidFill>
          </p:spPr>
          <p:txBody>
            <a:bodyPr wrap="none" rtlCol="0">
              <a:spAutoFit/>
            </a:bodyPr>
            <a:lstStyle/>
            <a:p>
              <a:r>
                <a:rPr lang="en-US" dirty="0" smtClean="0"/>
                <a:t>Effective   resistance </a:t>
              </a:r>
              <a:endParaRPr lang="en-US" dirty="0"/>
            </a:p>
          </p:txBody>
        </p:sp>
        <p:sp>
          <p:nvSpPr>
            <p:cNvPr id="4" name="TextBox 3"/>
            <p:cNvSpPr txBox="1"/>
            <p:nvPr/>
          </p:nvSpPr>
          <p:spPr>
            <a:xfrm>
              <a:off x="5715000" y="5161736"/>
              <a:ext cx="3124200" cy="369332"/>
            </a:xfrm>
            <a:prstGeom prst="rect">
              <a:avLst/>
            </a:prstGeom>
            <a:solidFill>
              <a:schemeClr val="bg1"/>
            </a:solidFill>
          </p:spPr>
          <p:txBody>
            <a:bodyPr wrap="square" rtlCol="0">
              <a:spAutoFit/>
            </a:bodyPr>
            <a:lstStyle/>
            <a:p>
              <a:r>
                <a:rPr lang="en-US" dirty="0" smtClean="0"/>
                <a:t>Volume fraction of syrup</a:t>
              </a:r>
              <a:endParaRPr lang="en-US" dirty="0"/>
            </a:p>
          </p:txBody>
        </p:sp>
        <mc:AlternateContent xmlns:mc="http://schemas.openxmlformats.org/markup-compatibility/2006" xmlns:a14="http://schemas.microsoft.com/office/drawing/2010/main">
          <mc:Choice Requires="a14">
            <p:sp>
              <p:nvSpPr>
                <p:cNvPr id="9" name="TextBox 8"/>
                <p:cNvSpPr txBox="1"/>
                <p:nvPr/>
              </p:nvSpPr>
              <p:spPr>
                <a:xfrm>
                  <a:off x="6089045" y="1295400"/>
                  <a:ext cx="1073755" cy="6114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a:rPr>
                            </m:ctrlPr>
                          </m:fPr>
                          <m:num>
                            <m:sSub>
                              <m:sSubPr>
                                <m:ctrlPr>
                                  <a:rPr lang="en-US" b="0" i="1" smtClean="0">
                                    <a:latin typeface="Cambria Math"/>
                                  </a:rPr>
                                </m:ctrlPr>
                              </m:sSubPr>
                              <m:e>
                                <m:r>
                                  <a:rPr lang="en-US" b="0" i="1" smtClean="0">
                                    <a:latin typeface="Cambria Math"/>
                                  </a:rPr>
                                  <m:t>𝜇</m:t>
                                </m:r>
                              </m:e>
                              <m:sub>
                                <m:r>
                                  <a:rPr lang="en-US" b="0" i="1" smtClean="0">
                                    <a:latin typeface="Cambria Math"/>
                                  </a:rPr>
                                  <m:t>𝑠</m:t>
                                </m:r>
                              </m:sub>
                            </m:sSub>
                          </m:num>
                          <m:den>
                            <m:sSub>
                              <m:sSubPr>
                                <m:ctrlPr>
                                  <a:rPr lang="en-US" b="0" i="1" smtClean="0">
                                    <a:latin typeface="Cambria Math"/>
                                  </a:rPr>
                                </m:ctrlPr>
                              </m:sSubPr>
                              <m:e>
                                <m:r>
                                  <a:rPr lang="en-US" b="0" i="1" smtClean="0">
                                    <a:latin typeface="Cambria Math"/>
                                  </a:rPr>
                                  <m:t>𝜇</m:t>
                                </m:r>
                              </m:e>
                              <m:sub>
                                <m:r>
                                  <a:rPr lang="en-US" b="0" i="1" smtClean="0">
                                    <a:latin typeface="Cambria Math"/>
                                  </a:rPr>
                                  <m:t>𝑤</m:t>
                                </m:r>
                              </m:sub>
                            </m:sSub>
                          </m:den>
                        </m:f>
                        <m:r>
                          <a:rPr lang="en-US" b="0" i="1" smtClean="0">
                            <a:latin typeface="Cambria Math"/>
                          </a:rPr>
                          <m:t>=17</m:t>
                        </m:r>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6089045" y="1295400"/>
                  <a:ext cx="1073755" cy="611449"/>
                </a:xfrm>
                <a:prstGeom prst="rect">
                  <a:avLst/>
                </a:prstGeom>
                <a:blipFill rotWithShape="1">
                  <a:blip r:embed="rId4"/>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13500834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209800"/>
            <a:ext cx="5022851" cy="3767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1112" y="1071562"/>
            <a:ext cx="7620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flipV="1">
            <a:off x="7010400" y="1752600"/>
            <a:ext cx="1219200" cy="457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28600" y="4462462"/>
            <a:ext cx="1219200" cy="457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6353176" y="4926805"/>
            <a:ext cx="996949" cy="71913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725448" y="4724400"/>
            <a:ext cx="837152" cy="369332"/>
          </a:xfrm>
          <a:prstGeom prst="rect">
            <a:avLst/>
          </a:prstGeom>
          <a:noFill/>
        </p:spPr>
        <p:txBody>
          <a:bodyPr wrap="none" rtlCol="0">
            <a:spAutoFit/>
          </a:bodyPr>
          <a:lstStyle/>
          <a:p>
            <a:r>
              <a:rPr lang="en-US" dirty="0" smtClean="0"/>
              <a:t>Branch</a:t>
            </a:r>
            <a:endParaRPr lang="en-US" dirty="0"/>
          </a:p>
        </p:txBody>
      </p:sp>
      <p:sp>
        <p:nvSpPr>
          <p:cNvPr id="13" name="TextBox 12"/>
          <p:cNvSpPr txBox="1"/>
          <p:nvPr/>
        </p:nvSpPr>
        <p:spPr>
          <a:xfrm>
            <a:off x="6163723" y="2819400"/>
            <a:ext cx="553357" cy="369332"/>
          </a:xfrm>
          <a:prstGeom prst="rect">
            <a:avLst/>
          </a:prstGeom>
          <a:noFill/>
        </p:spPr>
        <p:txBody>
          <a:bodyPr wrap="none" rtlCol="0">
            <a:spAutoFit/>
          </a:bodyPr>
          <a:lstStyle/>
          <a:p>
            <a:r>
              <a:rPr lang="en-US" dirty="0" smtClean="0"/>
              <a:t>Run</a:t>
            </a:r>
            <a:endParaRPr lang="en-US" dirty="0"/>
          </a:p>
        </p:txBody>
      </p:sp>
      <p:sp>
        <p:nvSpPr>
          <p:cNvPr id="14" name="TextBox 13"/>
          <p:cNvSpPr txBox="1"/>
          <p:nvPr/>
        </p:nvSpPr>
        <p:spPr>
          <a:xfrm>
            <a:off x="1283067" y="4722257"/>
            <a:ext cx="608243" cy="369332"/>
          </a:xfrm>
          <a:prstGeom prst="rect">
            <a:avLst/>
          </a:prstGeom>
          <a:noFill/>
        </p:spPr>
        <p:txBody>
          <a:bodyPr wrap="none" rtlCol="0">
            <a:spAutoFit/>
          </a:bodyPr>
          <a:lstStyle/>
          <a:p>
            <a:r>
              <a:rPr lang="en-US" dirty="0" smtClean="0"/>
              <a:t>Inlet</a:t>
            </a:r>
            <a:endParaRPr lang="en-US" dirty="0"/>
          </a:p>
        </p:txBody>
      </p:sp>
      <p:sp>
        <p:nvSpPr>
          <p:cNvPr id="11" name="Title 1"/>
          <p:cNvSpPr txBox="1">
            <a:spLocks/>
          </p:cNvSpPr>
          <p:nvPr/>
        </p:nvSpPr>
        <p:spPr>
          <a:xfrm>
            <a:off x="402021" y="152400"/>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Does this system have phase separation?</a:t>
            </a:r>
            <a:endParaRPr lang="en-US" dirty="0"/>
          </a:p>
        </p:txBody>
      </p:sp>
    </p:spTree>
    <p:extLst>
      <p:ext uri="{BB962C8B-B14F-4D97-AF65-F5344CB8AC3E}">
        <p14:creationId xmlns:p14="http://schemas.microsoft.com/office/powerpoint/2010/main" val="24145499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Experimental setup</a:t>
            </a:r>
            <a:endParaRPr lang="en-US" dirty="0"/>
          </a:p>
        </p:txBody>
      </p:sp>
      <p:sp>
        <p:nvSpPr>
          <p:cNvPr id="3" name="Content Placeholder 2"/>
          <p:cNvSpPr>
            <a:spLocks noGrp="1"/>
          </p:cNvSpPr>
          <p:nvPr>
            <p:ph idx="4294967295"/>
          </p:nvPr>
        </p:nvSpPr>
        <p:spPr>
          <a:xfrm>
            <a:off x="914400" y="4805363"/>
            <a:ext cx="8229600" cy="1824037"/>
          </a:xfrm>
        </p:spPr>
        <p:txBody>
          <a:bodyPr/>
          <a:lstStyle/>
          <a:p>
            <a:r>
              <a:rPr lang="en-US" sz="2000" dirty="0" smtClean="0"/>
              <a:t>Hold inlet flows. Vary outlet flow.  </a:t>
            </a:r>
          </a:p>
          <a:p>
            <a:r>
              <a:rPr lang="en-US" sz="2000" dirty="0" smtClean="0"/>
              <a:t>Measure contents of open outlet.</a:t>
            </a:r>
          </a:p>
          <a:p>
            <a:r>
              <a:rPr lang="en-US" sz="2000" dirty="0" smtClean="0"/>
              <a:t>Switch outlet pump to branch and repeat.</a:t>
            </a:r>
          </a:p>
          <a:p>
            <a:r>
              <a:rPr lang="en-US" sz="2000" dirty="0" smtClean="0"/>
              <a:t>Compare to 3D simulation </a:t>
            </a:r>
            <a:r>
              <a:rPr lang="en-US" sz="2000" dirty="0"/>
              <a:t>(</a:t>
            </a:r>
            <a:r>
              <a:rPr lang="en-US" sz="2000" dirty="0" err="1" smtClean="0"/>
              <a:t>Comsol</a:t>
            </a:r>
            <a:r>
              <a:rPr lang="en-US" sz="2000" dirty="0" smtClean="0"/>
              <a:t>)</a:t>
            </a:r>
          </a:p>
          <a:p>
            <a:endParaRPr lang="en-US" dirty="0"/>
          </a:p>
        </p:txBody>
      </p:sp>
      <p:grpSp>
        <p:nvGrpSpPr>
          <p:cNvPr id="43" name="Group 42"/>
          <p:cNvGrpSpPr/>
          <p:nvPr/>
        </p:nvGrpSpPr>
        <p:grpSpPr>
          <a:xfrm>
            <a:off x="838200" y="1066800"/>
            <a:ext cx="7010400" cy="3722132"/>
            <a:chOff x="228600" y="2209800"/>
            <a:chExt cx="7010400" cy="3722132"/>
          </a:xfrm>
        </p:grpSpPr>
        <p:sp>
          <p:nvSpPr>
            <p:cNvPr id="25" name="TextBox 24"/>
            <p:cNvSpPr txBox="1"/>
            <p:nvPr/>
          </p:nvSpPr>
          <p:spPr>
            <a:xfrm>
              <a:off x="228600" y="2209800"/>
              <a:ext cx="841897" cy="646331"/>
            </a:xfrm>
            <a:prstGeom prst="rect">
              <a:avLst/>
            </a:prstGeom>
            <a:noFill/>
          </p:spPr>
          <p:txBody>
            <a:bodyPr wrap="none" rtlCol="0">
              <a:spAutoFit/>
            </a:bodyPr>
            <a:lstStyle/>
            <a:p>
              <a:r>
                <a:rPr lang="en-US" dirty="0" smtClean="0"/>
                <a:t>Pump, </a:t>
              </a:r>
            </a:p>
            <a:p>
              <a:r>
                <a:rPr lang="en-US" dirty="0" smtClean="0"/>
                <a:t>water</a:t>
              </a:r>
              <a:endParaRPr lang="en-US" dirty="0"/>
            </a:p>
          </p:txBody>
        </p:sp>
        <p:grpSp>
          <p:nvGrpSpPr>
            <p:cNvPr id="41" name="Group 40"/>
            <p:cNvGrpSpPr/>
            <p:nvPr/>
          </p:nvGrpSpPr>
          <p:grpSpPr>
            <a:xfrm>
              <a:off x="531076" y="2819400"/>
              <a:ext cx="6707924" cy="3112532"/>
              <a:chOff x="381000" y="2819400"/>
              <a:chExt cx="6707924" cy="3112532"/>
            </a:xfrm>
          </p:grpSpPr>
          <p:cxnSp>
            <p:nvCxnSpPr>
              <p:cNvPr id="6" name="Straight Connector 5"/>
              <p:cNvCxnSpPr/>
              <p:nvPr/>
            </p:nvCxnSpPr>
            <p:spPr>
              <a:xfrm>
                <a:off x="1676400" y="3733800"/>
                <a:ext cx="5412524" cy="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814388" y="3124200"/>
                <a:ext cx="862012"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14388" y="4343400"/>
                <a:ext cx="862012"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866776" y="2971800"/>
                <a:ext cx="80962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840582" y="4572000"/>
                <a:ext cx="80962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5257800" y="3549134"/>
                <a:ext cx="1033463" cy="47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1828800" y="3519487"/>
                <a:ext cx="1143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81000" y="2819400"/>
                <a:ext cx="433388"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81000" y="3879056"/>
                <a:ext cx="433388" cy="54768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643064" y="3124200"/>
                <a:ext cx="0" cy="6096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650206" y="3733800"/>
                <a:ext cx="0" cy="6096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828800" y="3124200"/>
                <a:ext cx="514885" cy="369332"/>
              </a:xfrm>
              <a:prstGeom prst="rect">
                <a:avLst/>
              </a:prstGeom>
              <a:noFill/>
            </p:spPr>
            <p:txBody>
              <a:bodyPr wrap="none" rtlCol="0">
                <a:spAutoFit/>
              </a:bodyPr>
              <a:lstStyle/>
              <a:p>
                <a:r>
                  <a:rPr lang="en-US" dirty="0" smtClean="0"/>
                  <a:t>Qin</a:t>
                </a:r>
                <a:endParaRPr lang="en-US" dirty="0"/>
              </a:p>
            </p:txBody>
          </p:sp>
          <p:cxnSp>
            <p:nvCxnSpPr>
              <p:cNvPr id="30" name="Straight Connector 29"/>
              <p:cNvCxnSpPr>
                <a:endCxn id="36" idx="0"/>
              </p:cNvCxnSpPr>
              <p:nvPr/>
            </p:nvCxnSpPr>
            <p:spPr>
              <a:xfrm>
                <a:off x="3886200" y="3733800"/>
                <a:ext cx="0" cy="182880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3581400" y="4152899"/>
                <a:ext cx="0" cy="11416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4038600" y="4774346"/>
                <a:ext cx="837152" cy="369332"/>
              </a:xfrm>
              <a:prstGeom prst="rect">
                <a:avLst/>
              </a:prstGeom>
              <a:noFill/>
            </p:spPr>
            <p:txBody>
              <a:bodyPr wrap="none" rtlCol="0">
                <a:spAutoFit/>
              </a:bodyPr>
              <a:lstStyle/>
              <a:p>
                <a:r>
                  <a:rPr lang="en-US" dirty="0" smtClean="0"/>
                  <a:t>Branch</a:t>
                </a:r>
                <a:endParaRPr lang="en-US" dirty="0"/>
              </a:p>
            </p:txBody>
          </p:sp>
          <p:sp>
            <p:nvSpPr>
              <p:cNvPr id="36" name="TextBox 35"/>
              <p:cNvSpPr txBox="1"/>
              <p:nvPr/>
            </p:nvSpPr>
            <p:spPr>
              <a:xfrm>
                <a:off x="3618338" y="5562600"/>
                <a:ext cx="535724" cy="369332"/>
              </a:xfrm>
              <a:prstGeom prst="rect">
                <a:avLst/>
              </a:prstGeom>
              <a:noFill/>
            </p:spPr>
            <p:txBody>
              <a:bodyPr wrap="none" rtlCol="0">
                <a:spAutoFit/>
              </a:bodyPr>
              <a:lstStyle/>
              <a:p>
                <a:r>
                  <a:rPr lang="en-US" dirty="0" smtClean="0"/>
                  <a:t>P=0</a:t>
                </a:r>
                <a:endParaRPr lang="en-US" dirty="0"/>
              </a:p>
            </p:txBody>
          </p:sp>
          <p:sp>
            <p:nvSpPr>
              <p:cNvPr id="40" name="TextBox 39"/>
              <p:cNvSpPr txBox="1"/>
              <p:nvPr/>
            </p:nvSpPr>
            <p:spPr>
              <a:xfrm>
                <a:off x="5318664" y="3184564"/>
                <a:ext cx="553357" cy="369332"/>
              </a:xfrm>
              <a:prstGeom prst="rect">
                <a:avLst/>
              </a:prstGeom>
              <a:noFill/>
            </p:spPr>
            <p:txBody>
              <a:bodyPr wrap="none" rtlCol="0">
                <a:spAutoFit/>
              </a:bodyPr>
              <a:lstStyle/>
              <a:p>
                <a:r>
                  <a:rPr lang="en-US" dirty="0" smtClean="0"/>
                  <a:t>Run</a:t>
                </a:r>
                <a:endParaRPr lang="en-US" dirty="0"/>
              </a:p>
            </p:txBody>
          </p:sp>
        </p:grpSp>
        <p:sp>
          <p:nvSpPr>
            <p:cNvPr id="42" name="TextBox 41"/>
            <p:cNvSpPr txBox="1"/>
            <p:nvPr/>
          </p:nvSpPr>
          <p:spPr>
            <a:xfrm>
              <a:off x="228600" y="4635846"/>
              <a:ext cx="841897" cy="646331"/>
            </a:xfrm>
            <a:prstGeom prst="rect">
              <a:avLst/>
            </a:prstGeom>
            <a:noFill/>
          </p:spPr>
          <p:txBody>
            <a:bodyPr wrap="none" rtlCol="0">
              <a:spAutoFit/>
            </a:bodyPr>
            <a:lstStyle/>
            <a:p>
              <a:r>
                <a:rPr lang="en-US" dirty="0" smtClean="0"/>
                <a:t>Pump, </a:t>
              </a:r>
            </a:p>
            <a:p>
              <a:r>
                <a:rPr lang="en-US" dirty="0" smtClean="0"/>
                <a:t>Syrup</a:t>
              </a:r>
              <a:endParaRPr lang="en-US" dirty="0"/>
            </a:p>
          </p:txBody>
        </p:sp>
      </p:grpSp>
      <p:sp>
        <p:nvSpPr>
          <p:cNvPr id="44" name="Rectangle 43"/>
          <p:cNvSpPr/>
          <p:nvPr/>
        </p:nvSpPr>
        <p:spPr>
          <a:xfrm>
            <a:off x="7772400" y="2226230"/>
            <a:ext cx="433388" cy="533400"/>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7381875" y="2846515"/>
            <a:ext cx="841897" cy="646331"/>
          </a:xfrm>
          <a:prstGeom prst="rect">
            <a:avLst/>
          </a:prstGeom>
          <a:noFill/>
        </p:spPr>
        <p:txBody>
          <a:bodyPr wrap="none" rtlCol="0">
            <a:spAutoFit/>
          </a:bodyPr>
          <a:lstStyle/>
          <a:p>
            <a:r>
              <a:rPr lang="en-US" dirty="0" smtClean="0"/>
              <a:t>Pump, </a:t>
            </a:r>
          </a:p>
          <a:p>
            <a:r>
              <a:rPr lang="en-US" dirty="0" smtClean="0"/>
              <a:t>outlet</a:t>
            </a:r>
            <a:endParaRPr lang="en-US" dirty="0"/>
          </a:p>
        </p:txBody>
      </p:sp>
      <p:sp>
        <p:nvSpPr>
          <p:cNvPr id="47" name="TextBox 46"/>
          <p:cNvSpPr txBox="1"/>
          <p:nvPr/>
        </p:nvSpPr>
        <p:spPr>
          <a:xfrm>
            <a:off x="5952317" y="3954511"/>
            <a:ext cx="2913298" cy="369332"/>
          </a:xfrm>
          <a:prstGeom prst="rect">
            <a:avLst/>
          </a:prstGeom>
          <a:noFill/>
        </p:spPr>
        <p:txBody>
          <a:bodyPr wrap="none" rtlCol="0">
            <a:spAutoFit/>
          </a:bodyPr>
          <a:lstStyle/>
          <a:p>
            <a:r>
              <a:rPr lang="en-US" b="1" dirty="0" smtClean="0"/>
              <a:t>Gravity points into the page.</a:t>
            </a:r>
            <a:endParaRPr lang="en-US" b="1" dirty="0"/>
          </a:p>
        </p:txBody>
      </p:sp>
    </p:spTree>
    <p:extLst>
      <p:ext uri="{BB962C8B-B14F-4D97-AF65-F5344CB8AC3E}">
        <p14:creationId xmlns:p14="http://schemas.microsoft.com/office/powerpoint/2010/main" val="13906921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3128</TotalTime>
  <Words>813</Words>
  <Application>Microsoft Office PowerPoint</Application>
  <PresentationFormat>On-screen Show (4:3)</PresentationFormat>
  <Paragraphs>179</Paragraphs>
  <Slides>19</Slides>
  <Notes>5</Notes>
  <HiddenSlides>0</HiddenSlides>
  <MMClips>1</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Distribution of two miscible fluids at a T-junction: Consequences for network flow </vt:lpstr>
      <vt:lpstr>Heterogeneity in microvascular networks  Biology or property of networks?</vt:lpstr>
      <vt:lpstr>First ingredient for network heterogeneity non-linear viscosity </vt:lpstr>
      <vt:lpstr>PowerPoint Presentation</vt:lpstr>
      <vt:lpstr>These effects are general</vt:lpstr>
      <vt:lpstr>Our system – water and syrup</vt:lpstr>
      <vt:lpstr>Miscible stratified laminar flow non-linear viscosity</vt:lpstr>
      <vt:lpstr>PowerPoint Presentation</vt:lpstr>
      <vt:lpstr>Experimental setup</vt:lpstr>
      <vt:lpstr>Typical data   Normalized volume fraction vs. flow in branch 15:1 viscosity ratio; 0.5 inlet volume fraction</vt:lpstr>
      <vt:lpstr>Function of total inlet flow</vt:lpstr>
      <vt:lpstr>Separation at equal flow ratios Influence of other parameters</vt:lpstr>
      <vt:lpstr>Phase separation at Qbranch/Qtot=0.5</vt:lpstr>
      <vt:lpstr>Consequence for networks </vt:lpstr>
      <vt:lpstr>Consequence for networks Identical fluids on the inlets</vt:lpstr>
      <vt:lpstr>Bistability exists  Identical fluids on the inlets</vt:lpstr>
      <vt:lpstr>Additional tube – additional DOF Identical fluids on the inlets</vt:lpstr>
      <vt:lpstr>1, 3, 5, 7, or 9 Equilibrium states</vt:lpstr>
      <vt:lpstr>Conclusions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Distribution of two miscible fluids at a T-junction: Consequences for network flow</dc:title>
  <dc:creator>Brian Storey</dc:creator>
  <cp:lastModifiedBy>Brian Storey</cp:lastModifiedBy>
  <cp:revision>73</cp:revision>
  <dcterms:created xsi:type="dcterms:W3CDTF">2006-08-16T00:00:00Z</dcterms:created>
  <dcterms:modified xsi:type="dcterms:W3CDTF">2011-11-19T02:31:45Z</dcterms:modified>
</cp:coreProperties>
</file>