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27"/>
  </p:notesMasterIdLst>
  <p:handoutMasterIdLst>
    <p:handoutMasterId r:id="rId28"/>
  </p:handoutMasterIdLst>
  <p:sldIdLst>
    <p:sldId id="256" r:id="rId2"/>
    <p:sldId id="530" r:id="rId3"/>
    <p:sldId id="484" r:id="rId4"/>
    <p:sldId id="535" r:id="rId5"/>
    <p:sldId id="531" r:id="rId6"/>
    <p:sldId id="537" r:id="rId7"/>
    <p:sldId id="538" r:id="rId8"/>
    <p:sldId id="539" r:id="rId9"/>
    <p:sldId id="540" r:id="rId10"/>
    <p:sldId id="488" r:id="rId11"/>
    <p:sldId id="514" r:id="rId12"/>
    <p:sldId id="486" r:id="rId13"/>
    <p:sldId id="487" r:id="rId14"/>
    <p:sldId id="491" r:id="rId15"/>
    <p:sldId id="492" r:id="rId16"/>
    <p:sldId id="511" r:id="rId17"/>
    <p:sldId id="524" r:id="rId18"/>
    <p:sldId id="525" r:id="rId19"/>
    <p:sldId id="527" r:id="rId20"/>
    <p:sldId id="529" r:id="rId21"/>
    <p:sldId id="508" r:id="rId22"/>
    <p:sldId id="541" r:id="rId23"/>
    <p:sldId id="522" r:id="rId24"/>
    <p:sldId id="523" r:id="rId25"/>
    <p:sldId id="517" r:id="rId2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99"/>
    <a:srgbClr val="008000"/>
    <a:srgbClr val="339933"/>
    <a:srgbClr val="FF6600"/>
    <a:srgbClr val="FFFFCC"/>
    <a:srgbClr val="FFCC00"/>
    <a:srgbClr val="CCCCFF"/>
    <a:srgbClr val="FF9999"/>
    <a:srgbClr val="000000"/>
    <a:srgbClr val="86A4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15407" autoAdjust="0"/>
    <p:restoredTop sz="99667" autoAdjust="0"/>
  </p:normalViewPr>
  <p:slideViewPr>
    <p:cSldViewPr showGuides="1">
      <p:cViewPr>
        <p:scale>
          <a:sx n="66" d="100"/>
          <a:sy n="66" d="100"/>
        </p:scale>
        <p:origin x="-1800" y="-294"/>
      </p:cViewPr>
      <p:guideLst>
        <p:guide orient="horz"/>
        <p:guide pos="451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notesViewPr>
    <p:cSldViewPr showGuides="1">
      <p:cViewPr varScale="1">
        <p:scale>
          <a:sx n="82" d="100"/>
          <a:sy n="82" d="100"/>
        </p:scale>
        <p:origin x="-1632" y="-102"/>
      </p:cViewPr>
      <p:guideLst>
        <p:guide orient="horz" pos="2933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6" Type="http://schemas.openxmlformats.org/officeDocument/2006/relationships/image" Target="../media/image26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1.wmf"/><Relationship Id="rId7" Type="http://schemas.openxmlformats.org/officeDocument/2006/relationships/image" Target="../media/image38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1.wmf"/><Relationship Id="rId7" Type="http://schemas.openxmlformats.org/officeDocument/2006/relationships/image" Target="../media/image38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42.wmf"/><Relationship Id="rId4" Type="http://schemas.openxmlformats.org/officeDocument/2006/relationships/image" Target="../media/image32.wmf"/><Relationship Id="rId9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39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6" tIns="45854" rIns="91706" bIns="45854" numCol="1" anchor="t" anchorCtr="0" compatLnSpc="1">
            <a:prstTxWarp prst="textNoShape">
              <a:avLst/>
            </a:prstTxWarp>
          </a:bodyPr>
          <a:lstStyle>
            <a:lvl1pPr defTabSz="91678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121" y="0"/>
            <a:ext cx="304239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6" tIns="45854" rIns="91706" bIns="45854" numCol="1" anchor="t" anchorCtr="0" compatLnSpc="1">
            <a:prstTxWarp prst="textNoShape">
              <a:avLst/>
            </a:prstTxWarp>
          </a:bodyPr>
          <a:lstStyle>
            <a:lvl1pPr algn="r" defTabSz="91678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327"/>
            <a:ext cx="304239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6" tIns="45854" rIns="91706" bIns="45854" numCol="1" anchor="b" anchorCtr="0" compatLnSpc="1">
            <a:prstTxWarp prst="textNoShape">
              <a:avLst/>
            </a:prstTxWarp>
          </a:bodyPr>
          <a:lstStyle>
            <a:lvl1pPr defTabSz="91678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121" y="8843327"/>
            <a:ext cx="304239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6" tIns="45854" rIns="91706" bIns="45854" numCol="1" anchor="b" anchorCtr="0" compatLnSpc="1">
            <a:prstTxWarp prst="textNoShape">
              <a:avLst/>
            </a:prstTxWarp>
          </a:bodyPr>
          <a:lstStyle>
            <a:lvl1pPr algn="r" defTabSz="916785">
              <a:defRPr sz="1200"/>
            </a:lvl1pPr>
          </a:lstStyle>
          <a:p>
            <a:pPr>
              <a:defRPr/>
            </a:pPr>
            <a:fld id="{543A28AF-430F-4AB7-8F74-309E7C29F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39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2" tIns="46651" rIns="93302" bIns="46651" numCol="1" anchor="t" anchorCtr="0" compatLnSpc="1">
            <a:prstTxWarp prst="textNoShape">
              <a:avLst/>
            </a:prstTxWarp>
          </a:bodyPr>
          <a:lstStyle>
            <a:lvl1pPr defTabSz="932402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121" y="0"/>
            <a:ext cx="304239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2" tIns="46651" rIns="93302" bIns="46651" numCol="1" anchor="t" anchorCtr="0" compatLnSpc="1">
            <a:prstTxWarp prst="textNoShape">
              <a:avLst/>
            </a:prstTxWarp>
          </a:bodyPr>
          <a:lstStyle>
            <a:lvl1pPr algn="r" defTabSz="932402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7" y="4422459"/>
            <a:ext cx="5617208" cy="41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2" tIns="46651" rIns="93302" bIns="46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327"/>
            <a:ext cx="304239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2" tIns="46651" rIns="93302" bIns="46651" numCol="1" anchor="b" anchorCtr="0" compatLnSpc="1">
            <a:prstTxWarp prst="textNoShape">
              <a:avLst/>
            </a:prstTxWarp>
          </a:bodyPr>
          <a:lstStyle>
            <a:lvl1pPr defTabSz="932402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121" y="8843327"/>
            <a:ext cx="304239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2" tIns="46651" rIns="93302" bIns="46651" numCol="1" anchor="b" anchorCtr="0" compatLnSpc="1">
            <a:prstTxWarp prst="textNoShape">
              <a:avLst/>
            </a:prstTxWarp>
          </a:bodyPr>
          <a:lstStyle>
            <a:lvl1pPr algn="r" defTabSz="932402">
              <a:defRPr sz="1200"/>
            </a:lvl1pPr>
          </a:lstStyle>
          <a:p>
            <a:pPr>
              <a:defRPr/>
            </a:pPr>
            <a:fld id="{CF1AAD4A-9DA8-4236-B203-F1000C60C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61"/>
            <a:fld id="{CED978B0-5448-4799-B4F2-BACC83ECB4E7}" type="slidenum">
              <a:rPr lang="en-US" smtClean="0"/>
              <a:pPr defTabSz="931661"/>
              <a:t>1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Proof of structure based on convexity of g and Karush result – 1959 – a theorem in convex programming – naval research logistics quarterly</a:t>
            </a:r>
          </a:p>
          <a:p>
            <a:endParaRPr lang="en-US" dirty="0" smtClean="0"/>
          </a:p>
          <a:p>
            <a:r>
              <a:rPr lang="en-US" dirty="0" smtClean="0"/>
              <a:t>Monotonicity statements follow from submodularity arguments</a:t>
            </a:r>
          </a:p>
          <a:p>
            <a:endParaRPr lang="en-US" dirty="0" smtClean="0"/>
          </a:p>
          <a:p>
            <a:r>
              <a:rPr lang="en-US" dirty="0" smtClean="0"/>
              <a:t>Natural question to ask, can we find explicit form for critical numbers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61"/>
            <a:fld id="{24BEA0C7-32FA-4AAB-B301-4DF95C7B35E7}" type="slidenum">
              <a:rPr lang="en-US" smtClean="0"/>
              <a:pPr defTabSz="931661"/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61"/>
            <a:fld id="{B9AE37F8-1EEB-4CD2-8F25-359D4CCAA821}" type="slidenum">
              <a:rPr lang="en-US" smtClean="0"/>
              <a:pPr defTabSz="931661"/>
              <a:t>20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61"/>
            <a:fld id="{5BC1FDE7-103C-47D3-B05C-A11884AC62A9}" type="slidenum">
              <a:rPr lang="en-US" smtClean="0"/>
              <a:pPr defTabSz="931661"/>
              <a:t>21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61"/>
            <a:fld id="{5BC1FDE7-103C-47D3-B05C-A11884AC62A9}" type="slidenum">
              <a:rPr lang="en-US" smtClean="0"/>
              <a:pPr defTabSz="931661"/>
              <a:t>22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With a few more technical assumptions, we can explicitly identify critical numbers</a:t>
            </a:r>
          </a:p>
          <a:p>
            <a:endParaRPr lang="en-US" dirty="0" smtClean="0"/>
          </a:p>
          <a:p>
            <a:r>
              <a:rPr lang="en-US" dirty="0" smtClean="0"/>
              <a:t>Here still, all costs are positive and C_K \leq \frac{P}{d} – ie., can transmit one slots worth of packets in worst channel condition</a:t>
            </a:r>
          </a:p>
          <a:p>
            <a:endParaRPr lang="en-US" dirty="0" smtClean="0"/>
          </a:p>
          <a:p>
            <a:r>
              <a:rPr lang="en-US" dirty="0" smtClean="0"/>
              <a:t>L represents number of slots worth of packets one can transmit under current channel condition</a:t>
            </a:r>
          </a:p>
          <a:p>
            <a:endParaRPr lang="en-US" dirty="0" smtClean="0"/>
          </a:p>
          <a:p>
            <a:r>
              <a:rPr lang="en-US" dirty="0" smtClean="0"/>
              <a:t>Threshold parameters – n element {1,2,…,N}; j is an integer</a:t>
            </a:r>
          </a:p>
          <a:p>
            <a:endParaRPr lang="en-US" dirty="0" smtClean="0"/>
          </a:p>
          <a:p>
            <a:r>
              <a:rPr lang="en-US" dirty="0" smtClean="0"/>
              <a:t>C_1 – best channel condition (lower cost) leads to highest critical number – want to transmit more under good channel conditions; opposite argument for c_3</a:t>
            </a:r>
          </a:p>
          <a:p>
            <a:endParaRPr lang="en-US" dirty="0" smtClean="0"/>
          </a:p>
          <a:p>
            <a:r>
              <a:rPr lang="en-US" dirty="0" smtClean="0"/>
              <a:t>\gama_n,1 = \infty implies c \leq \gamma_n,1 implies b_n(c) \geq d for all c</a:t>
            </a:r>
          </a:p>
          <a:p>
            <a:r>
              <a:rPr lang="en-US" dirty="0" smtClean="0"/>
              <a:t>\gamma_n,n+1 = 0 &lt; c implies b_n(c) \leq nd</a:t>
            </a:r>
          </a:p>
          <a:p>
            <a:r>
              <a:rPr lang="en-US" dirty="0" smtClean="0"/>
              <a:t>This process sheds insight into structural properties of problem, and results in computationally simpler (tractable) solution</a:t>
            </a:r>
          </a:p>
          <a:p>
            <a:r>
              <a:rPr lang="en-US" dirty="0" smtClean="0"/>
              <a:t>Intuition: these conditions cause system to always have enough packets to cover integer number of slots</a:t>
            </a:r>
          </a:p>
          <a:p>
            <a:endParaRPr lang="en-US" dirty="0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3979120" y="8843328"/>
            <a:ext cx="3042390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04" tIns="46652" rIns="93304" bIns="46652" anchor="b"/>
          <a:lstStyle/>
          <a:p>
            <a:pPr algn="r" defTabSz="931670"/>
            <a:fld id="{3E213ECD-F287-4A33-9531-C3FC5B00C735}" type="slidenum">
              <a:rPr lang="en-US" sz="1200"/>
              <a:pPr algn="r" defTabSz="931670"/>
              <a:t>23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70"/>
            <a:fld id="{EE5DF7D0-EAAC-4A10-90BF-7626D37CBD0B}" type="slidenum">
              <a:rPr lang="en-US" smtClean="0"/>
              <a:pPr defTabSz="931670"/>
              <a:t>24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61"/>
            <a:fld id="{B9AE37F8-1EEB-4CD2-8F25-359D4CCAA821}" type="slidenum">
              <a:rPr lang="en-US" smtClean="0"/>
              <a:pPr defTabSz="931661"/>
              <a:t>2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Remind that there are M users, single transmitter, and available data rate for transmission to each user varies across time and from user to user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61"/>
            <a:fld id="{7C9B2C20-9597-4B83-AF2B-0B88DBC4FD48}" type="slidenum">
              <a:rPr lang="en-US" smtClean="0"/>
              <a:pPr defTabSz="931661"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61"/>
            <a:fld id="{5BC1FDE7-103C-47D3-B05C-A11884AC62A9}" type="slidenum">
              <a:rPr lang="en-US" smtClean="0"/>
              <a:pPr defTabSz="931661"/>
              <a:t>9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You can imagine you are running a manufacturing plant, and you know how much of each basic commodity (copper, aluminum, etc.) you use each month. The prices change for each product every month, and you have a limited budget in any given month. You must make purchasing decisions.</a:t>
            </a:r>
          </a:p>
          <a:p>
            <a:endParaRPr lang="en-US" dirty="0" smtClean="0"/>
          </a:p>
          <a:p>
            <a:r>
              <a:rPr lang="en-US" dirty="0" smtClean="0"/>
              <a:t>Literature started in mid 1960s, and is still an active research area</a:t>
            </a:r>
          </a:p>
          <a:p>
            <a:endParaRPr lang="en-US" dirty="0" smtClean="0"/>
          </a:p>
          <a:p>
            <a:r>
              <a:rPr lang="en-US" dirty="0" smtClean="0"/>
              <a:t>This is a sample – there are others</a:t>
            </a:r>
          </a:p>
          <a:p>
            <a:endParaRPr lang="en-US" dirty="0" smtClean="0"/>
          </a:p>
          <a:p>
            <a:r>
              <a:rPr lang="en-US" dirty="0" smtClean="0"/>
              <a:t>Of the first category, Kingsman only one to consider a resource constraint, and his resource constraint, but it is on maximum number of items that may be ordered in each slot, which is constant over time</a:t>
            </a:r>
          </a:p>
          <a:p>
            <a:endParaRPr lang="en-US" dirty="0" smtClean="0"/>
          </a:p>
          <a:p>
            <a:r>
              <a:rPr lang="en-US" dirty="0" smtClean="0"/>
              <a:t>We leverage some of the proof techniques presented in these papers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61"/>
            <a:fld id="{FB11A160-9A83-4BD4-840E-85D5B2FC4775}" type="slidenum">
              <a:rPr lang="en-US" smtClean="0"/>
              <a:pPr defTabSz="931661"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You can imagine you are running a manufacturing plant, and you know how much of each basic commodity (copper, aluminum, etc.) you use each month. The prices change for each product every month, and you have a limited budget in any given month. You must make purchasing decisions.</a:t>
            </a:r>
          </a:p>
          <a:p>
            <a:endParaRPr lang="en-US" dirty="0" smtClean="0"/>
          </a:p>
          <a:p>
            <a:r>
              <a:rPr lang="en-US" dirty="0" smtClean="0"/>
              <a:t>Literature started in mid 1960s, and is still an active research area</a:t>
            </a:r>
          </a:p>
          <a:p>
            <a:endParaRPr lang="en-US" dirty="0" smtClean="0"/>
          </a:p>
          <a:p>
            <a:r>
              <a:rPr lang="en-US" dirty="0" smtClean="0"/>
              <a:t>This is a sample – there are others</a:t>
            </a:r>
          </a:p>
          <a:p>
            <a:endParaRPr lang="en-US" dirty="0" smtClean="0"/>
          </a:p>
          <a:p>
            <a:r>
              <a:rPr lang="en-US" dirty="0" smtClean="0"/>
              <a:t>Of the first category, Kingsman only one to consider a resource constraint, and his resource constraint, but it is on maximum number of items that may be ordered in each slot, which is constant over time</a:t>
            </a:r>
          </a:p>
          <a:p>
            <a:endParaRPr lang="en-US" dirty="0" smtClean="0"/>
          </a:p>
          <a:p>
            <a:r>
              <a:rPr lang="en-US" dirty="0" smtClean="0"/>
              <a:t>We leverage some of the proof techniques presented in these papers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61"/>
            <a:fld id="{FB11A160-9A83-4BD4-840E-85D5B2FC4775}" type="slidenum">
              <a:rPr lang="en-US" smtClean="0"/>
              <a:pPr defTabSz="931661"/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61"/>
            <a:fld id="{C9F6B8B1-E604-42C1-B342-37437B15FB37}" type="slidenum">
              <a:rPr lang="en-US" smtClean="0"/>
              <a:pPr defTabSz="931661"/>
              <a:t>12</a:t>
            </a:fld>
            <a:endParaRPr lang="en-US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06" tIns="45854" rIns="91706" bIns="45854"/>
          <a:lstStyle/>
          <a:p>
            <a:pPr eaLnBrk="1" hangingPunct="1"/>
            <a:r>
              <a:rPr lang="en-US" dirty="0" smtClean="0"/>
              <a:t>Mention that we formulate problem for multiple user case, even though most of our results to date are for single user problem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Linear power rate typically assumed in low SNR regimes; would usually assume convex power-rate curve in high SNR regimes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Recall that the c_max constants must satisfy sum over m, d^m times c-max^m less equal to power constraint P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It will become apparent in a few slides why we have written action space as amount at end rather than transmitted quantity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61"/>
            <a:fld id="{CC76E8B1-708D-496A-9315-CAD9348D5F2D}" type="slidenum">
              <a:rPr lang="en-US" smtClean="0"/>
              <a:pPr defTabSz="931661"/>
              <a:t>13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06" tIns="45854" rIns="91706" bIns="45854"/>
          <a:lstStyle/>
          <a:p>
            <a:pPr eaLnBrk="1" hangingPunct="1"/>
            <a:r>
              <a:rPr lang="en-US" dirty="0" smtClean="0"/>
              <a:t>In both problems, the minimization is over the space of all randomized and deterministic history-dependent control laws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Pull out term that depends on x</a:t>
            </a:r>
          </a:p>
          <a:p>
            <a:r>
              <a:rPr lang="en-US" dirty="0" smtClean="0"/>
              <a:t>G convex in y with lim as y goes to infinity equals to infinity, so it has a finite minimizer</a:t>
            </a:r>
          </a:p>
          <a:p>
            <a:endParaRPr lang="en-US" dirty="0" smtClean="0"/>
          </a:p>
          <a:p>
            <a:r>
              <a:rPr lang="en-US" dirty="0" smtClean="0"/>
              <a:t>Base-stock policy – order up to critical number, i.e., y_n^* is constant (independent of x)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61"/>
            <a:fld id="{CA0D8AFA-07D8-4CCE-8729-3582F4C28EFB}" type="slidenum">
              <a:rPr lang="en-US" smtClean="0"/>
              <a:pPr defTabSz="931661"/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7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6" name="Rectangle 1028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7" name="Group 1029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1030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1031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1032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1033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34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035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036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037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038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039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40979" name="Rectangle 1043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80" name="Rectangle 104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971800" y="4267200"/>
            <a:ext cx="6019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040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Rectangle 1041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 dirty="0" smtClean="0"/>
              <a:t>ABC</a:t>
            </a:r>
            <a:endParaRPr lang="en-US" dirty="0"/>
          </a:p>
        </p:txBody>
      </p:sp>
      <p:sp>
        <p:nvSpPr>
          <p:cNvPr id="20" name="Rectangle 1042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E445101-7848-45F7-A016-696800057B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55600"/>
            <a:ext cx="2057400" cy="5770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5600"/>
            <a:ext cx="6019800" cy="5770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"/>
          <p:cNvGrpSpPr>
            <a:grpSpLocks/>
          </p:cNvGrpSpPr>
          <p:nvPr/>
        </p:nvGrpSpPr>
        <p:grpSpPr bwMode="auto">
          <a:xfrm>
            <a:off x="0" y="0"/>
            <a:ext cx="9144000" cy="493713"/>
            <a:chOff x="0" y="0"/>
            <a:chExt cx="5760" cy="344"/>
          </a:xfrm>
        </p:grpSpPr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921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55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54" name="Rectangle 18"/>
          <p:cNvSpPr>
            <a:spLocks noChangeArrowheads="1"/>
          </p:cNvSpPr>
          <p:nvPr userDrawn="1"/>
        </p:nvSpPr>
        <p:spPr bwMode="auto">
          <a:xfrm>
            <a:off x="457200" y="914400"/>
            <a:ext cx="8534400" cy="46038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18" Type="http://schemas.openxmlformats.org/officeDocument/2006/relationships/oleObject" Target="../embeddings/oleObject19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1.bin"/><Relationship Id="rId19" Type="http://schemas.openxmlformats.org/officeDocument/2006/relationships/oleObject" Target="../embeddings/oleObject20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37.jpe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5" Type="http://schemas.openxmlformats.org/officeDocument/2006/relationships/image" Target="../media/image40.jpeg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40.jpeg"/><Relationship Id="rId3" Type="http://schemas.openxmlformats.org/officeDocument/2006/relationships/image" Target="../media/image43.emf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5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5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oleObject" Target="../embeddings/oleObject66.bin"/><Relationship Id="rId18" Type="http://schemas.openxmlformats.org/officeDocument/2006/relationships/oleObject" Target="../embeddings/oleObject71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69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Relationship Id="rId14" Type="http://schemas.openxmlformats.org/officeDocument/2006/relationships/oleObject" Target="../embeddings/oleObject6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56.png"/><Relationship Id="rId4" Type="http://schemas.openxmlformats.org/officeDocument/2006/relationships/oleObject" Target="../embeddings/oleObject7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58674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Inventory Control of Multiple Items Under Stochastic Prices and Budget Constraints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419600"/>
            <a:ext cx="6019800" cy="17526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000" dirty="0" smtClean="0"/>
              <a:t>David Shuman, Mingyan Liu, and Owen Wu</a:t>
            </a:r>
          </a:p>
          <a:p>
            <a:pPr eaLnBrk="1" hangingPunct="1">
              <a:spcBef>
                <a:spcPct val="40000"/>
              </a:spcBef>
            </a:pPr>
            <a:r>
              <a:rPr lang="en-US" sz="2000" dirty="0" smtClean="0"/>
              <a:t>University of Michigan</a:t>
            </a:r>
          </a:p>
          <a:p>
            <a:pPr eaLnBrk="1" hangingPunct="1">
              <a:spcBef>
                <a:spcPct val="40000"/>
              </a:spcBef>
            </a:pPr>
            <a:r>
              <a:rPr lang="en-US" sz="2000" dirty="0" smtClean="0"/>
              <a:t>INFORMS Annual Meeting</a:t>
            </a:r>
          </a:p>
          <a:p>
            <a:pPr eaLnBrk="1" hangingPunct="1">
              <a:spcBef>
                <a:spcPct val="40000"/>
              </a:spcBef>
            </a:pPr>
            <a:r>
              <a:rPr lang="en-US" sz="2000" dirty="0" smtClean="0"/>
              <a:t>October 14,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Relation to Inventory Theory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3657600"/>
            <a:ext cx="8229600" cy="216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ct val="1800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/>
              <a:t>In inventory language, our problem is a multi-period, multi-item, discrete time inventory model with random ordering prices, deterministic demand, and a budget constraint</a:t>
            </a:r>
          </a:p>
          <a:p>
            <a:pPr lvl="1">
              <a:spcBef>
                <a:spcPts val="1200"/>
              </a:spcBef>
              <a:buFont typeface="Arial" charset="0"/>
              <a:buChar char="–"/>
              <a:tabLst>
                <a:tab pos="628650" algn="l"/>
                <a:tab pos="633413" algn="l"/>
                <a:tab pos="2743200" algn="l"/>
                <a:tab pos="3370263" algn="l"/>
              </a:tabLst>
            </a:pPr>
            <a:r>
              <a:rPr lang="en-US" sz="1400" dirty="0"/>
              <a:t> Items / goods </a:t>
            </a:r>
            <a:r>
              <a:rPr lang="en-US" sz="1400" dirty="0" smtClean="0"/>
              <a:t>	→ 	Data streams for each of the mobile receivers</a:t>
            </a:r>
          </a:p>
          <a:p>
            <a:pPr lvl="1">
              <a:spcBef>
                <a:spcPct val="40000"/>
              </a:spcBef>
              <a:buFont typeface="Arial" charset="0"/>
              <a:buChar char="–"/>
              <a:tabLst>
                <a:tab pos="628650" algn="l"/>
                <a:tab pos="633413" algn="l"/>
                <a:tab pos="2743200" algn="l"/>
                <a:tab pos="3370263" algn="l"/>
              </a:tabLst>
            </a:pPr>
            <a:r>
              <a:rPr lang="en-US" sz="1400" dirty="0" smtClean="0"/>
              <a:t> Inventories	→ 	Receiver buffers</a:t>
            </a:r>
            <a:endParaRPr lang="en-US" sz="1400" dirty="0"/>
          </a:p>
          <a:p>
            <a:pPr lvl="1">
              <a:spcBef>
                <a:spcPct val="40000"/>
              </a:spcBef>
              <a:buFont typeface="Arial" charset="0"/>
              <a:buChar char="–"/>
              <a:tabLst>
                <a:tab pos="628650" algn="l"/>
                <a:tab pos="633413" algn="l"/>
                <a:tab pos="2743200" algn="l"/>
                <a:tab pos="3370263" algn="l"/>
              </a:tabLst>
            </a:pPr>
            <a:r>
              <a:rPr lang="en-US" sz="1400" dirty="0"/>
              <a:t> Random ordering prices </a:t>
            </a:r>
            <a:r>
              <a:rPr lang="en-US" sz="1400" dirty="0" smtClean="0"/>
              <a:t>	→	Random </a:t>
            </a:r>
            <a:r>
              <a:rPr lang="en-US" sz="1400" dirty="0"/>
              <a:t>channel conditions </a:t>
            </a:r>
          </a:p>
          <a:p>
            <a:pPr lvl="1">
              <a:spcBef>
                <a:spcPct val="40000"/>
              </a:spcBef>
              <a:buFont typeface="Arial" charset="0"/>
              <a:buChar char="–"/>
              <a:tabLst>
                <a:tab pos="628650" algn="l"/>
                <a:tab pos="633413" algn="l"/>
                <a:tab pos="2743200" algn="l"/>
                <a:tab pos="3370263" algn="l"/>
              </a:tabLst>
            </a:pPr>
            <a:r>
              <a:rPr lang="en-US" sz="1400" dirty="0"/>
              <a:t> Deterministic demand </a:t>
            </a:r>
            <a:r>
              <a:rPr lang="en-US" sz="1400" dirty="0" smtClean="0"/>
              <a:t>	→ 	Users</a:t>
            </a:r>
            <a:r>
              <a:rPr lang="en-US" sz="1400" dirty="0"/>
              <a:t>’ packet requirements for playout</a:t>
            </a:r>
          </a:p>
          <a:p>
            <a:pPr lvl="1">
              <a:spcBef>
                <a:spcPct val="40000"/>
              </a:spcBef>
              <a:buFont typeface="Arial" charset="0"/>
              <a:buChar char="–"/>
              <a:tabLst>
                <a:tab pos="628650" algn="l"/>
                <a:tab pos="633413" algn="l"/>
                <a:tab pos="2743200" algn="l"/>
                <a:tab pos="3370263" algn="l"/>
              </a:tabLst>
            </a:pPr>
            <a:r>
              <a:rPr lang="en-US" sz="1400" dirty="0"/>
              <a:t> Budget constraint </a:t>
            </a:r>
            <a:r>
              <a:rPr lang="en-US" sz="1400" dirty="0" smtClean="0"/>
              <a:t>	→ 	Transmitter’s </a:t>
            </a:r>
            <a:r>
              <a:rPr lang="en-US" sz="1400" dirty="0"/>
              <a:t>power </a:t>
            </a:r>
            <a:r>
              <a:rPr lang="en-US" sz="1400" dirty="0" smtClean="0"/>
              <a:t>constraint</a:t>
            </a:r>
            <a:endParaRPr lang="en-U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3778" y="1019175"/>
            <a:ext cx="4976622" cy="210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Related Work in Inventory Theory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7924800" cy="460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29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Single </a:t>
            </a:r>
            <a:r>
              <a:rPr lang="en-US" sz="1600" dirty="0"/>
              <a:t>item inventory models with random ordering </a:t>
            </a:r>
            <a:r>
              <a:rPr lang="en-US" sz="1600" dirty="0" smtClean="0"/>
              <a:t>prices (commodity purchasing) </a:t>
            </a:r>
            <a:endParaRPr lang="en-US" sz="1200" dirty="0" smtClean="0"/>
          </a:p>
          <a:p>
            <a:pPr lvl="1">
              <a:spcBef>
                <a:spcPct val="6500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B. G. Kingsman (1969); B. Kalymon (1971); V. Magirou (1982); K. Golabi (1982, 1985)</a:t>
            </a:r>
          </a:p>
          <a:p>
            <a:pPr lvl="1">
              <a:spcBef>
                <a:spcPct val="65000"/>
              </a:spcBef>
              <a:buFont typeface="Arial" charset="0"/>
              <a:buChar char="–"/>
              <a:tabLst>
                <a:tab pos="627063" algn="l"/>
                <a:tab pos="633413" algn="l"/>
              </a:tabLst>
            </a:pPr>
            <a:r>
              <a:rPr lang="sv-SE" sz="1400" dirty="0" smtClean="0"/>
              <a:t> Kingsman is only one to consider a capacity constraint, and his constraint is on the number 	of items that can be ordered, regardless of the random realization of the ordering price</a:t>
            </a:r>
          </a:p>
          <a:p>
            <a:pPr marL="169863" indent="-169863">
              <a:spcBef>
                <a:spcPts val="42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Capacitated single and multiple item inventory models with stochastic demands and deterministic ordering prices</a:t>
            </a:r>
            <a:endParaRPr lang="en-US" sz="1200" dirty="0" smtClean="0"/>
          </a:p>
          <a:p>
            <a:pPr lvl="1">
              <a:spcBef>
                <a:spcPct val="6500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Single: A. Federgruen and P. Zipkin (1986); S. Tayur (1992)</a:t>
            </a:r>
          </a:p>
          <a:p>
            <a:pPr lvl="1">
              <a:spcBef>
                <a:spcPct val="6500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Multipe: R. Evans (1967); G. A. DeCroix and A. Arreola-Risa (1998); C. Shaoxiang (2004); </a:t>
            </a:r>
          </a:p>
          <a:p>
            <a:pPr lvl="1">
              <a:spcBef>
                <a:spcPts val="0"/>
              </a:spcBef>
              <a:tabLst>
                <a:tab pos="628650" algn="l"/>
                <a:tab pos="633413" algn="l"/>
              </a:tabLst>
            </a:pPr>
            <a:r>
              <a:rPr lang="sv-SE" sz="1400" dirty="0" smtClean="0"/>
              <a:t>	G. Janakiraman, M. Nagarajan, S. Veeraraghavan (working paper, 2009)</a:t>
            </a:r>
          </a:p>
          <a:p>
            <a:pPr marL="169863" lvl="0" indent="-169863">
              <a:spcBef>
                <a:spcPts val="42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To our knowledge, no prior work on multiple items with stochastic pricing and budget constraints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1">
              <a:spcBef>
                <a:spcPct val="6500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endParaRPr lang="sv-SE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Finite and Infinite Horizon Problem Formulation</a:t>
            </a:r>
            <a:br>
              <a:rPr lang="en-US" sz="1800" dirty="0" smtClean="0"/>
            </a:br>
            <a:r>
              <a:rPr lang="en-US" sz="1800" dirty="0" smtClean="0"/>
              <a:t>Cost Structure, Information State, and Action Space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09600" y="4648200"/>
            <a:ext cx="8534400" cy="1143000"/>
            <a:chOff x="609600" y="4800600"/>
            <a:chExt cx="8534400" cy="1143000"/>
          </a:xfrm>
        </p:grpSpPr>
        <p:sp>
          <p:nvSpPr>
            <p:cNvPr id="1039" name="AutoShape 10"/>
            <p:cNvSpPr>
              <a:spLocks noChangeArrowheads="1"/>
            </p:cNvSpPr>
            <p:nvPr/>
          </p:nvSpPr>
          <p:spPr bwMode="auto">
            <a:xfrm>
              <a:off x="609600" y="4876800"/>
              <a:ext cx="1403274" cy="762000"/>
            </a:xfrm>
            <a:prstGeom prst="bevel">
              <a:avLst>
                <a:gd name="adj" fmla="val 8796"/>
              </a:avLst>
            </a:prstGeom>
            <a:gradFill rotWithShape="0">
              <a:gsLst>
                <a:gs pos="0">
                  <a:srgbClr val="5C5C9D"/>
                </a:gs>
                <a:gs pos="100000">
                  <a:srgbClr val="000066"/>
                </a:gs>
              </a:gsLst>
              <a:path path="rect">
                <a:fillToRect l="50000" t="50000" r="50000" b="50000"/>
              </a:path>
            </a:gradFill>
            <a:ln w="12700">
              <a:noFill/>
              <a:miter lim="800000"/>
              <a:headEnd/>
              <a:tailEnd/>
            </a:ln>
          </p:spPr>
          <p:txBody>
            <a:bodyPr lIns="54000" rIns="54000" bIns="54000" anchor="ctr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 dirty="0">
                  <a:solidFill>
                    <a:schemeClr val="bg1"/>
                  </a:solidFill>
                </a:rPr>
                <a:t>Action Space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pic>
          <p:nvPicPr>
            <p:cNvPr id="1040" name="Picture 37" descr="action_space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95632" y="5389543"/>
              <a:ext cx="4256685" cy="55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1" name="Text Box 5"/>
            <p:cNvSpPr txBox="1">
              <a:spLocks noChangeArrowheads="1"/>
            </p:cNvSpPr>
            <p:nvPr/>
          </p:nvSpPr>
          <p:spPr bwMode="auto">
            <a:xfrm>
              <a:off x="2273644" y="4800600"/>
              <a:ext cx="6870356" cy="1046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indent="169863">
                <a:spcBef>
                  <a:spcPts val="1200"/>
                </a:spcBef>
                <a:buFontTx/>
                <a:buChar char="•"/>
                <a:tabLst>
                  <a:tab pos="177800" algn="l"/>
                </a:tabLst>
              </a:pPr>
              <a:r>
                <a:rPr lang="en-US" sz="1400" dirty="0"/>
                <a:t>Defined in terms of </a:t>
              </a:r>
              <a:r>
                <a:rPr lang="en-US" sz="1400" b="1" i="1" dirty="0" smtClean="0"/>
                <a:t>Y</a:t>
              </a:r>
              <a:r>
                <a:rPr lang="en-US" sz="1400" i="1" baseline="-25000" dirty="0" smtClean="0"/>
                <a:t>n</a:t>
              </a:r>
              <a:r>
                <a:rPr lang="en-US" sz="1400" dirty="0" smtClean="0"/>
                <a:t>, inventories (receiver queue lengths) </a:t>
              </a:r>
              <a:r>
                <a:rPr lang="en-US" sz="1400" b="1" i="1" dirty="0" smtClean="0"/>
                <a:t>after</a:t>
              </a:r>
              <a:r>
                <a:rPr lang="en-US" sz="1400" dirty="0"/>
                <a:t> </a:t>
              </a:r>
              <a:r>
                <a:rPr lang="en-US" sz="1400" dirty="0" smtClean="0"/>
                <a:t>ordering</a:t>
              </a:r>
              <a:endParaRPr lang="en-US" sz="1400" dirty="0"/>
            </a:p>
            <a:p>
              <a:pPr indent="169863">
                <a:spcBef>
                  <a:spcPts val="1200"/>
                </a:spcBef>
                <a:buFontTx/>
                <a:buChar char="•"/>
              </a:pPr>
              <a:r>
                <a:rPr lang="en-US" sz="1400" dirty="0"/>
                <a:t>Must satisfy </a:t>
              </a:r>
              <a:r>
                <a:rPr lang="en-US" sz="1400" dirty="0" smtClean="0"/>
                <a:t>strict underflow </a:t>
              </a:r>
              <a:r>
                <a:rPr lang="en-US" sz="1400" dirty="0"/>
                <a:t>constraints and </a:t>
              </a:r>
              <a:r>
                <a:rPr lang="en-US" sz="1400" dirty="0" smtClean="0"/>
                <a:t>budget (power) </a:t>
              </a:r>
              <a:r>
                <a:rPr lang="en-US" sz="1400" dirty="0"/>
                <a:t>constraint</a:t>
              </a:r>
            </a:p>
            <a:p>
              <a:pPr indent="169863">
                <a:spcBef>
                  <a:spcPts val="1200"/>
                </a:spcBef>
                <a:buFontTx/>
                <a:buChar char="•"/>
              </a:pPr>
              <a:r>
                <a:rPr lang="en-US" sz="1400" dirty="0"/>
                <a:t> </a:t>
              </a:r>
              <a:endParaRPr lang="en-US" sz="1400" dirty="0" smtClean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09600" y="3304225"/>
            <a:ext cx="8305800" cy="776288"/>
            <a:chOff x="609600" y="3505199"/>
            <a:chExt cx="8305800" cy="776288"/>
          </a:xfrm>
        </p:grpSpPr>
        <p:sp>
          <p:nvSpPr>
            <p:cNvPr id="1037" name="Text Box 10"/>
            <p:cNvSpPr txBox="1">
              <a:spLocks noChangeArrowheads="1"/>
            </p:cNvSpPr>
            <p:nvPr/>
          </p:nvSpPr>
          <p:spPr bwMode="auto">
            <a:xfrm>
              <a:off x="2273734" y="3528582"/>
              <a:ext cx="6641666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69863" indent="-169863">
                <a:spcBef>
                  <a:spcPct val="50000"/>
                </a:spcBef>
                <a:buFontTx/>
                <a:buChar char="•"/>
              </a:pPr>
              <a:r>
                <a:rPr lang="en-US" sz="1400" dirty="0"/>
                <a:t>                                  = vector of </a:t>
              </a:r>
              <a:r>
                <a:rPr lang="en-US" sz="1400" dirty="0" smtClean="0"/>
                <a:t>inventories (receiver queue lengths) </a:t>
              </a:r>
              <a:r>
                <a:rPr lang="en-US" sz="1400" dirty="0"/>
                <a:t>at time </a:t>
              </a:r>
              <a:r>
                <a:rPr lang="en-US" sz="1400" i="1" dirty="0"/>
                <a:t>n</a:t>
              </a:r>
            </a:p>
            <a:p>
              <a:pPr marL="169863" indent="-169863">
                <a:spcBef>
                  <a:spcPts val="1200"/>
                </a:spcBef>
                <a:buFontTx/>
                <a:buChar char="•"/>
              </a:pPr>
              <a:r>
                <a:rPr lang="en-US" sz="1400" dirty="0"/>
                <a:t>                                  = vector of </a:t>
              </a:r>
              <a:r>
                <a:rPr lang="en-US" sz="1400" dirty="0" smtClean="0"/>
                <a:t>prices (channel conditions) </a:t>
              </a:r>
              <a:r>
                <a:rPr lang="en-US" sz="1400" dirty="0"/>
                <a:t>for slot </a:t>
              </a:r>
              <a:r>
                <a:rPr lang="en-US" sz="1400" i="1" dirty="0"/>
                <a:t>n</a:t>
              </a:r>
            </a:p>
          </p:txBody>
        </p:sp>
        <p:graphicFrame>
          <p:nvGraphicFramePr>
            <p:cNvPr id="1029" name="Object 19"/>
            <p:cNvGraphicFramePr>
              <a:graphicFrameLocks noChangeAspect="1"/>
            </p:cNvGraphicFramePr>
            <p:nvPr/>
          </p:nvGraphicFramePr>
          <p:xfrm>
            <a:off x="2514600" y="3505199"/>
            <a:ext cx="1689100" cy="317330"/>
          </p:xfrm>
          <a:graphic>
            <a:graphicData uri="http://schemas.openxmlformats.org/presentationml/2006/ole">
              <p:oleObj spid="_x0000_s332805" name="Equation" r:id="rId5" imgW="1688760" imgH="317160" progId="Equation.3">
                <p:embed/>
              </p:oleObj>
            </a:graphicData>
          </a:graphic>
        </p:graphicFrame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2514600" y="3873302"/>
            <a:ext cx="1574800" cy="317330"/>
          </p:xfrm>
          <a:graphic>
            <a:graphicData uri="http://schemas.openxmlformats.org/presentationml/2006/ole">
              <p:oleObj spid="_x0000_s332806" name="Equation" r:id="rId6" imgW="1574640" imgH="317160" progId="Equation.3">
                <p:embed/>
              </p:oleObj>
            </a:graphicData>
          </a:graphic>
        </p:graphicFrame>
        <p:sp>
          <p:nvSpPr>
            <p:cNvPr id="1038" name="AutoShape 10"/>
            <p:cNvSpPr>
              <a:spLocks noChangeArrowheads="1"/>
            </p:cNvSpPr>
            <p:nvPr/>
          </p:nvSpPr>
          <p:spPr bwMode="auto">
            <a:xfrm>
              <a:off x="609600" y="3519895"/>
              <a:ext cx="1403350" cy="761592"/>
            </a:xfrm>
            <a:prstGeom prst="bevel">
              <a:avLst>
                <a:gd name="adj" fmla="val 8796"/>
              </a:avLst>
            </a:prstGeom>
            <a:gradFill rotWithShape="0">
              <a:gsLst>
                <a:gs pos="0">
                  <a:srgbClr val="5C5C9D"/>
                </a:gs>
                <a:gs pos="100000">
                  <a:srgbClr val="000066"/>
                </a:gs>
              </a:gsLst>
              <a:path path="rect">
                <a:fillToRect l="50000" t="50000" r="50000" b="50000"/>
              </a:path>
            </a:gradFill>
            <a:ln w="12700">
              <a:noFill/>
              <a:miter lim="800000"/>
              <a:headEnd/>
              <a:tailEnd/>
            </a:ln>
          </p:spPr>
          <p:txBody>
            <a:bodyPr lIns="54000" rIns="54000" bIns="54000" anchor="ctr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 dirty="0">
                  <a:solidFill>
                    <a:schemeClr val="bg1"/>
                  </a:solidFill>
                </a:rPr>
                <a:t>Information State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9600" y="1219200"/>
            <a:ext cx="8077200" cy="1517338"/>
            <a:chOff x="609600" y="1219200"/>
            <a:chExt cx="8077200" cy="1517338"/>
          </a:xfrm>
        </p:grpSpPr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2273300" y="1219200"/>
              <a:ext cx="6413500" cy="151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69863" indent="-169863">
                <a:spcBef>
                  <a:spcPct val="50000"/>
                </a:spcBef>
                <a:buFontTx/>
                <a:buChar char="•"/>
              </a:pPr>
              <a:r>
                <a:rPr lang="en-US" sz="1400" dirty="0" smtClean="0"/>
                <a:t>Linear ordering costs</a:t>
              </a:r>
              <a:endParaRPr lang="en-US" sz="1200" dirty="0"/>
            </a:p>
            <a:p>
              <a:pPr lvl="1" indent="-171450">
                <a:spcBef>
                  <a:spcPct val="40000"/>
                </a:spcBef>
                <a:buFont typeface="Arial" charset="0"/>
                <a:buChar char="–"/>
              </a:pPr>
              <a:r>
                <a:rPr lang="en-US" sz="1200" dirty="0"/>
                <a:t>       is a random variable describing power consumption per unit of data transmitted to user </a:t>
              </a:r>
              <a:r>
                <a:rPr lang="en-US" sz="1200" i="1" dirty="0"/>
                <a:t>m</a:t>
              </a:r>
              <a:r>
                <a:rPr lang="en-US" sz="1200" dirty="0"/>
                <a:t> at time </a:t>
              </a:r>
              <a:r>
                <a:rPr lang="en-US" sz="1200" i="1" dirty="0" smtClean="0"/>
                <a:t>n</a:t>
              </a:r>
              <a:endParaRPr lang="en-US" sz="1200" i="1" dirty="0"/>
            </a:p>
            <a:p>
              <a:pPr marL="169863" indent="-169863">
                <a:spcBef>
                  <a:spcPct val="50000"/>
                </a:spcBef>
                <a:buFontTx/>
                <a:buChar char="•"/>
              </a:pPr>
              <a:r>
                <a:rPr lang="en-US" sz="1400" dirty="0" smtClean="0"/>
                <a:t>Linear holding costs</a:t>
              </a:r>
            </a:p>
            <a:p>
              <a:pPr lvl="1" indent="-171450">
                <a:spcBef>
                  <a:spcPct val="40000"/>
                </a:spcBef>
                <a:buFont typeface="Arial" charset="0"/>
                <a:buChar char="–"/>
              </a:pPr>
              <a:r>
                <a:rPr lang="en-US" sz="1200" dirty="0" smtClean="0"/>
                <a:t>Per packet per slot holding cost </a:t>
              </a:r>
              <a:r>
                <a:rPr lang="en-US" sz="1200" i="1" dirty="0" smtClean="0"/>
                <a:t>h</a:t>
              </a:r>
              <a:r>
                <a:rPr lang="en-US" sz="1200" i="1" baseline="30000" dirty="0" smtClean="0"/>
                <a:t>m</a:t>
              </a:r>
              <a:r>
                <a:rPr lang="en-US" sz="1200" dirty="0" smtClean="0"/>
                <a:t> assessed on all packets remaining in user </a:t>
              </a:r>
              <a:r>
                <a:rPr lang="en-US" sz="1200" i="1" dirty="0" smtClean="0"/>
                <a:t>m</a:t>
              </a:r>
              <a:r>
                <a:rPr lang="en-US" sz="1200" dirty="0" smtClean="0"/>
                <a:t>’s receiver buffer after playout consumption</a:t>
              </a:r>
            </a:p>
          </p:txBody>
        </p:sp>
        <p:graphicFrame>
          <p:nvGraphicFramePr>
            <p:cNvPr id="1026" name="Object 13"/>
            <p:cNvGraphicFramePr>
              <a:graphicFrameLocks noChangeAspect="1"/>
            </p:cNvGraphicFramePr>
            <p:nvPr/>
          </p:nvGraphicFramePr>
          <p:xfrm>
            <a:off x="2819400" y="1473056"/>
            <a:ext cx="266700" cy="279544"/>
          </p:xfrm>
          <a:graphic>
            <a:graphicData uri="http://schemas.openxmlformats.org/presentationml/2006/ole">
              <p:oleObj spid="_x0000_s332802" name="Equation" r:id="rId7" imgW="266400" imgH="279360" progId="Equation.3">
                <p:embed/>
              </p:oleObj>
            </a:graphicData>
          </a:graphic>
        </p:graphicFrame>
        <p:sp>
          <p:nvSpPr>
            <p:cNvPr id="1036" name="AutoShape 10"/>
            <p:cNvSpPr>
              <a:spLocks noChangeArrowheads="1"/>
            </p:cNvSpPr>
            <p:nvPr/>
          </p:nvSpPr>
          <p:spPr bwMode="auto">
            <a:xfrm>
              <a:off x="609600" y="1295400"/>
              <a:ext cx="1403350" cy="762000"/>
            </a:xfrm>
            <a:prstGeom prst="bevel">
              <a:avLst>
                <a:gd name="adj" fmla="val 8796"/>
              </a:avLst>
            </a:prstGeom>
            <a:gradFill rotWithShape="0">
              <a:gsLst>
                <a:gs pos="0">
                  <a:srgbClr val="5C5C9D"/>
                </a:gs>
                <a:gs pos="100000">
                  <a:srgbClr val="000066"/>
                </a:gs>
              </a:gsLst>
              <a:path path="rect">
                <a:fillToRect l="50000" t="50000" r="50000" b="50000"/>
              </a:path>
            </a:gradFill>
            <a:ln w="12700">
              <a:noFill/>
              <a:miter lim="800000"/>
              <a:headEnd/>
              <a:tailEnd/>
            </a:ln>
          </p:spPr>
          <p:txBody>
            <a:bodyPr lIns="54000" rIns="54000" bIns="54000" anchor="ctr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 dirty="0">
                  <a:solidFill>
                    <a:schemeClr val="bg1"/>
                  </a:solidFill>
                </a:rPr>
                <a:t>Cost Structure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Finite and Infinite Horizon Problem Formulation</a:t>
            </a:r>
            <a:br>
              <a:rPr lang="en-US" sz="1800" dirty="0" smtClean="0"/>
            </a:br>
            <a:r>
              <a:rPr lang="en-US" sz="1800" dirty="0" smtClean="0"/>
              <a:t>System Dynamics, Optimization Criteria, and Optimization Problems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612775" y="2667000"/>
            <a:ext cx="8001000" cy="1752600"/>
            <a:chOff x="533400" y="3581400"/>
            <a:chExt cx="8001000" cy="1752600"/>
          </a:xfrm>
        </p:grpSpPr>
        <p:sp>
          <p:nvSpPr>
            <p:cNvPr id="18446" name="Text Box 18"/>
            <p:cNvSpPr txBox="1">
              <a:spLocks noChangeArrowheads="1"/>
            </p:cNvSpPr>
            <p:nvPr/>
          </p:nvSpPr>
          <p:spPr bwMode="auto">
            <a:xfrm>
              <a:off x="2155825" y="4572000"/>
              <a:ext cx="63785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indent="169863">
                <a:spcBef>
                  <a:spcPct val="50000"/>
                </a:spcBef>
                <a:buFontTx/>
                <a:buChar char="•"/>
              </a:pPr>
              <a:r>
                <a:rPr lang="en-US" sz="1400" dirty="0"/>
                <a:t>Infinite horizon expected discounted cost criterion:</a:t>
              </a:r>
            </a:p>
          </p:txBody>
        </p:sp>
        <p:sp>
          <p:nvSpPr>
            <p:cNvPr id="18447" name="Text Box 5"/>
            <p:cNvSpPr txBox="1">
              <a:spLocks noChangeArrowheads="1"/>
            </p:cNvSpPr>
            <p:nvPr/>
          </p:nvSpPr>
          <p:spPr bwMode="auto">
            <a:xfrm>
              <a:off x="2155825" y="3581400"/>
              <a:ext cx="6378575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indent="169863">
                <a:spcBef>
                  <a:spcPct val="50000"/>
                </a:spcBef>
                <a:buFontTx/>
                <a:buChar char="•"/>
              </a:pPr>
              <a:r>
                <a:rPr lang="en-US" sz="1400" dirty="0"/>
                <a:t>Finite horizon expected discounted cost criterion:</a:t>
              </a:r>
            </a:p>
          </p:txBody>
        </p:sp>
        <p:sp>
          <p:nvSpPr>
            <p:cNvPr id="18448" name="AutoShape 10"/>
            <p:cNvSpPr>
              <a:spLocks noChangeArrowheads="1"/>
            </p:cNvSpPr>
            <p:nvPr/>
          </p:nvSpPr>
          <p:spPr bwMode="auto">
            <a:xfrm>
              <a:off x="533400" y="3662362"/>
              <a:ext cx="1403350" cy="762000"/>
            </a:xfrm>
            <a:prstGeom prst="bevel">
              <a:avLst>
                <a:gd name="adj" fmla="val 8796"/>
              </a:avLst>
            </a:prstGeom>
            <a:gradFill rotWithShape="0">
              <a:gsLst>
                <a:gs pos="0">
                  <a:srgbClr val="5C5C9D"/>
                </a:gs>
                <a:gs pos="100000">
                  <a:srgbClr val="000066"/>
                </a:gs>
              </a:gsLst>
              <a:path path="rect">
                <a:fillToRect l="50000" t="50000" r="50000" b="50000"/>
              </a:path>
            </a:gradFill>
            <a:ln w="12700">
              <a:noFill/>
              <a:miter lim="800000"/>
              <a:headEnd/>
              <a:tailEnd/>
            </a:ln>
          </p:spPr>
          <p:txBody>
            <a:bodyPr lIns="54000" rIns="54000" bIns="54000" anchor="ctr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 dirty="0">
                  <a:solidFill>
                    <a:schemeClr val="bg1"/>
                  </a:solidFill>
                </a:rPr>
                <a:t>Optimization Criteria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pic>
          <p:nvPicPr>
            <p:cNvPr id="18449" name="Picture 17" descr="opt_crit_2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90800" y="4916488"/>
              <a:ext cx="1239838" cy="417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0" name="Picture 12" descr="opt_crit_1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62200" y="3814762"/>
              <a:ext cx="5491200" cy="69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12775" y="1182689"/>
            <a:ext cx="8001000" cy="928492"/>
            <a:chOff x="533400" y="2514600"/>
            <a:chExt cx="8001000" cy="927858"/>
          </a:xfrm>
        </p:grpSpPr>
        <p:sp>
          <p:nvSpPr>
            <p:cNvPr id="18443" name="Text Box 5"/>
            <p:cNvSpPr txBox="1">
              <a:spLocks noChangeArrowheads="1"/>
            </p:cNvSpPr>
            <p:nvPr/>
          </p:nvSpPr>
          <p:spPr bwMode="auto">
            <a:xfrm>
              <a:off x="2155825" y="2550515"/>
              <a:ext cx="6378575" cy="891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indent="169863">
                <a:spcBef>
                  <a:spcPts val="1200"/>
                </a:spcBef>
                <a:buFontTx/>
                <a:buChar char="•"/>
              </a:pPr>
              <a:r>
                <a:rPr lang="en-US" sz="1400" b="1" i="1" dirty="0"/>
                <a:t> </a:t>
              </a:r>
            </a:p>
            <a:p>
              <a:pPr indent="169863">
                <a:spcBef>
                  <a:spcPts val="1200"/>
                </a:spcBef>
                <a:buFontTx/>
                <a:buChar char="•"/>
                <a:tabLst>
                  <a:tab pos="177800" algn="l"/>
                </a:tabLst>
              </a:pPr>
              <a:r>
                <a:rPr lang="en-US" sz="1400" dirty="0" smtClean="0"/>
                <a:t>Stochastic prices       independently and identically distributed across time, 	and independent across items</a:t>
              </a:r>
              <a:endParaRPr lang="en-US" sz="1400" i="1" baseline="-25000" dirty="0"/>
            </a:p>
          </p:txBody>
        </p:sp>
        <p:sp>
          <p:nvSpPr>
            <p:cNvPr id="18444" name="AutoShape 10"/>
            <p:cNvSpPr>
              <a:spLocks noChangeArrowheads="1"/>
            </p:cNvSpPr>
            <p:nvPr/>
          </p:nvSpPr>
          <p:spPr bwMode="auto">
            <a:xfrm>
              <a:off x="533400" y="2626715"/>
              <a:ext cx="1403350" cy="762000"/>
            </a:xfrm>
            <a:prstGeom prst="bevel">
              <a:avLst>
                <a:gd name="adj" fmla="val 8796"/>
              </a:avLst>
            </a:prstGeom>
            <a:gradFill rotWithShape="0">
              <a:gsLst>
                <a:gs pos="0">
                  <a:srgbClr val="5C5C9D"/>
                </a:gs>
                <a:gs pos="100000">
                  <a:srgbClr val="000066"/>
                </a:gs>
              </a:gsLst>
              <a:path path="rect">
                <a:fillToRect l="50000" t="50000" r="50000" b="50000"/>
              </a:path>
            </a:gradFill>
            <a:ln w="12700">
              <a:noFill/>
              <a:miter lim="800000"/>
              <a:headEnd/>
              <a:tailEnd/>
            </a:ln>
          </p:spPr>
          <p:txBody>
            <a:bodyPr lIns="54000" rIns="54000" bIns="54000" anchor="ctr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 dirty="0">
                  <a:solidFill>
                    <a:schemeClr val="bg1"/>
                  </a:solidFill>
                </a:rPr>
                <a:t>System Dynamics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pic>
          <p:nvPicPr>
            <p:cNvPr id="18445" name="Picture 18" descr="system_dynamics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22576" y="2514600"/>
              <a:ext cx="1376915" cy="416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Group 19"/>
          <p:cNvGrpSpPr/>
          <p:nvPr/>
        </p:nvGrpSpPr>
        <p:grpSpPr>
          <a:xfrm>
            <a:off x="609600" y="4800633"/>
            <a:ext cx="5334000" cy="1677122"/>
            <a:chOff x="609600" y="4800633"/>
            <a:chExt cx="5334000" cy="1677122"/>
          </a:xfrm>
        </p:grpSpPr>
        <p:sp>
          <p:nvSpPr>
            <p:cNvPr id="18438" name="AutoShape 10"/>
            <p:cNvSpPr>
              <a:spLocks noChangeArrowheads="1"/>
            </p:cNvSpPr>
            <p:nvPr/>
          </p:nvSpPr>
          <p:spPr bwMode="auto">
            <a:xfrm>
              <a:off x="609600" y="4800633"/>
              <a:ext cx="1403350" cy="762328"/>
            </a:xfrm>
            <a:prstGeom prst="bevel">
              <a:avLst>
                <a:gd name="adj" fmla="val 8796"/>
              </a:avLst>
            </a:prstGeom>
            <a:gradFill rotWithShape="0">
              <a:gsLst>
                <a:gs pos="0">
                  <a:srgbClr val="5C5C9D"/>
                </a:gs>
                <a:gs pos="100000">
                  <a:srgbClr val="000066"/>
                </a:gs>
              </a:gsLst>
              <a:path path="rect">
                <a:fillToRect l="50000" t="50000" r="50000" b="50000"/>
              </a:path>
            </a:gradFill>
            <a:ln w="12700">
              <a:noFill/>
              <a:miter lim="800000"/>
              <a:headEnd/>
              <a:tailEnd/>
            </a:ln>
          </p:spPr>
          <p:txBody>
            <a:bodyPr lIns="54000" rIns="54000" bIns="54000" anchor="ctr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 dirty="0">
                  <a:solidFill>
                    <a:schemeClr val="bg1"/>
                  </a:solidFill>
                </a:rPr>
                <a:t>Optimization Problems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438400" y="4800633"/>
              <a:ext cx="3505200" cy="1677122"/>
            </a:xfrm>
            <a:prstGeom prst="rect">
              <a:avLst/>
            </a:prstGeom>
            <a:noFill/>
            <a:ln cmpd="dbl">
              <a:solidFill>
                <a:srgbClr val="000000"/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pic>
          <p:nvPicPr>
            <p:cNvPr id="19" name="Picture 18" descr="opt_prob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67000" y="4876800"/>
              <a:ext cx="3086100" cy="1485900"/>
            </a:xfrm>
            <a:prstGeom prst="rect">
              <a:avLst/>
            </a:prstGeom>
          </p:spPr>
        </p:pic>
      </p:grpSp>
      <p:graphicFrame>
        <p:nvGraphicFramePr>
          <p:cNvPr id="360449" name="Object 13"/>
          <p:cNvGraphicFramePr>
            <a:graphicFrameLocks noChangeAspect="1"/>
          </p:cNvGraphicFramePr>
          <p:nvPr/>
        </p:nvGraphicFramePr>
        <p:xfrm>
          <a:off x="3902075" y="1600200"/>
          <a:ext cx="266700" cy="279400"/>
        </p:xfrm>
        <a:graphic>
          <a:graphicData uri="http://schemas.openxmlformats.org/presentationml/2006/ole">
            <p:oleObj spid="_x0000_s360449" name="Equation" r:id="rId8" imgW="2664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Single Item (User) Case</a:t>
            </a:r>
            <a:br>
              <a:rPr lang="en-US" sz="1800" dirty="0" smtClean="0"/>
            </a:br>
            <a:r>
              <a:rPr lang="en-US" sz="1800" dirty="0" smtClean="0"/>
              <a:t>Finite Horizon Problem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09600" y="4572000"/>
            <a:ext cx="73914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ts val="1200"/>
              </a:spcBef>
              <a:buFontTx/>
              <a:buChar char="•"/>
            </a:pPr>
            <a:r>
              <a:rPr lang="en-US" sz="1600" dirty="0" smtClean="0"/>
              <a:t>By induction, </a:t>
            </a:r>
            <a:r>
              <a:rPr lang="en-US" sz="1600" i="1" dirty="0" smtClean="0"/>
              <a:t>g</a:t>
            </a:r>
            <a:r>
              <a:rPr lang="en-US" sz="1600" i="1" baseline="-25000" dirty="0" smtClean="0"/>
              <a:t>n</a:t>
            </a:r>
            <a:r>
              <a:rPr lang="en-US" sz="1600" i="1" dirty="0" smtClean="0"/>
              <a:t>(•,c) </a:t>
            </a:r>
            <a:r>
              <a:rPr lang="en-US" sz="1600" dirty="0" smtClean="0"/>
              <a:t>convex for every </a:t>
            </a:r>
            <a:r>
              <a:rPr lang="en-US" sz="1600" i="1" dirty="0" smtClean="0"/>
              <a:t>n</a:t>
            </a:r>
            <a:r>
              <a:rPr lang="en-US" sz="1600" dirty="0" smtClean="0"/>
              <a:t> and </a:t>
            </a:r>
            <a:r>
              <a:rPr lang="en-US" sz="1600" i="1" dirty="0" smtClean="0"/>
              <a:t>c</a:t>
            </a:r>
            <a:r>
              <a:rPr lang="en-US" sz="1600" dirty="0" smtClean="0"/>
              <a:t>, with </a:t>
            </a:r>
            <a:r>
              <a:rPr lang="en-US" sz="1600" i="1" dirty="0" smtClean="0"/>
              <a:t>lim</a:t>
            </a:r>
            <a:r>
              <a:rPr lang="en-US" sz="1600" i="1" baseline="-25000" dirty="0" smtClean="0"/>
              <a:t>y→∞ </a:t>
            </a:r>
            <a:r>
              <a:rPr lang="en-US" sz="1600" i="1" dirty="0" smtClean="0"/>
              <a:t>g</a:t>
            </a:r>
            <a:r>
              <a:rPr lang="en-US" sz="1600" i="1" baseline="-25000" dirty="0" smtClean="0"/>
              <a:t>n</a:t>
            </a:r>
            <a:r>
              <a:rPr lang="en-US" sz="1600" i="1" dirty="0" smtClean="0"/>
              <a:t>(y,c) = ∞</a:t>
            </a:r>
          </a:p>
          <a:p>
            <a:pPr marL="169863" indent="-169863">
              <a:spcBef>
                <a:spcPts val="1800"/>
              </a:spcBef>
              <a:buFontTx/>
              <a:buChar char="•"/>
            </a:pPr>
            <a:r>
              <a:rPr lang="en-US" sz="1600" dirty="0" smtClean="0"/>
              <a:t>If </a:t>
            </a:r>
            <a:r>
              <a:rPr lang="en-US" sz="1600" dirty="0"/>
              <a:t>action space were </a:t>
            </a:r>
            <a:r>
              <a:rPr lang="en-US" sz="1600" dirty="0" smtClean="0"/>
              <a:t>independent of </a:t>
            </a:r>
            <a:r>
              <a:rPr lang="en-US" sz="1600" i="1" dirty="0"/>
              <a:t>x</a:t>
            </a:r>
            <a:r>
              <a:rPr lang="en-US" sz="1600" dirty="0"/>
              <a:t>, we would have a </a:t>
            </a:r>
            <a:r>
              <a:rPr lang="en-US" sz="1600" i="1" dirty="0"/>
              <a:t>base-stock policy</a:t>
            </a:r>
          </a:p>
          <a:p>
            <a:pPr marL="169863" indent="-169863">
              <a:spcBef>
                <a:spcPts val="1800"/>
              </a:spcBef>
              <a:buFontTx/>
              <a:buChar char="•"/>
            </a:pPr>
            <a:r>
              <a:rPr lang="en-US" sz="1600" dirty="0"/>
              <a:t>Instead, we get a </a:t>
            </a:r>
            <a:r>
              <a:rPr lang="en-US" sz="1600" i="1" dirty="0"/>
              <a:t>modified base-stock policy</a:t>
            </a:r>
            <a:endParaRPr lang="en-US" sz="1400" i="1" dirty="0"/>
          </a:p>
        </p:txBody>
      </p:sp>
      <p:sp>
        <p:nvSpPr>
          <p:cNvPr id="22533" name="Rectangle 678"/>
          <p:cNvSpPr>
            <a:spLocks noChangeArrowheads="1"/>
          </p:cNvSpPr>
          <p:nvPr/>
        </p:nvSpPr>
        <p:spPr bwMode="auto">
          <a:xfrm>
            <a:off x="609600" y="1600200"/>
            <a:ext cx="7696200" cy="27432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34" name="Text Box 2"/>
          <p:cNvSpPr txBox="1">
            <a:spLocks noChangeArrowheads="1"/>
          </p:cNvSpPr>
          <p:nvPr/>
        </p:nvSpPr>
        <p:spPr bwMode="auto">
          <a:xfrm>
            <a:off x="533400" y="1292225"/>
            <a:ext cx="6248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 dirty="0" smtClean="0"/>
              <a:t>Dynamic </a:t>
            </a:r>
            <a:r>
              <a:rPr lang="en-US" sz="1400" b="1" i="1" dirty="0"/>
              <a:t>Programming </a:t>
            </a:r>
            <a:r>
              <a:rPr lang="en-US" sz="1400" b="1" i="1" dirty="0" smtClean="0"/>
              <a:t>Equations</a:t>
            </a:r>
            <a:endParaRPr lang="en-US" sz="1400" b="1" i="1" dirty="0"/>
          </a:p>
        </p:txBody>
      </p:sp>
      <p:pic>
        <p:nvPicPr>
          <p:cNvPr id="8" name="Picture 7" descr="dp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" y="1660208"/>
            <a:ext cx="7406640" cy="2623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678"/>
          <p:cNvSpPr>
            <a:spLocks noChangeArrowheads="1"/>
          </p:cNvSpPr>
          <p:nvPr/>
        </p:nvSpPr>
        <p:spPr bwMode="auto">
          <a:xfrm>
            <a:off x="304800" y="1295400"/>
            <a:ext cx="8534400" cy="2590800"/>
          </a:xfrm>
          <a:prstGeom prst="rect">
            <a:avLst/>
          </a:prstGeom>
          <a:solidFill>
            <a:srgbClr val="FFFFE1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8534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1400" dirty="0"/>
              <a:t>For every </a:t>
            </a:r>
            <a:r>
              <a:rPr lang="en-US" sz="1400" i="1" dirty="0"/>
              <a:t>n </a:t>
            </a:r>
            <a:r>
              <a:rPr lang="en-US" sz="1400" i="1" dirty="0">
                <a:sym typeface="Symbol"/>
              </a:rPr>
              <a:t></a:t>
            </a:r>
            <a:r>
              <a:rPr lang="en-US" sz="1400" i="1" dirty="0"/>
              <a:t> {1,2,…,N} </a:t>
            </a:r>
            <a:r>
              <a:rPr lang="en-US" sz="1400" dirty="0"/>
              <a:t>and </a:t>
            </a:r>
            <a:r>
              <a:rPr lang="en-US" sz="1400" i="1" dirty="0"/>
              <a:t>c </a:t>
            </a:r>
            <a:r>
              <a:rPr lang="en-US" sz="1400" i="1" dirty="0">
                <a:sym typeface="Symbol"/>
              </a:rPr>
              <a:t></a:t>
            </a:r>
            <a:r>
              <a:rPr lang="en-US" sz="1400" i="1" dirty="0"/>
              <a:t> </a:t>
            </a:r>
            <a:r>
              <a:rPr lang="en-US" sz="1400" i="1" dirty="0">
                <a:latin typeface="Script MT Bold" pitchFamily="66" charset="0"/>
              </a:rPr>
              <a:t>C</a:t>
            </a:r>
            <a:r>
              <a:rPr lang="en-US" sz="1400" i="1" dirty="0"/>
              <a:t>,</a:t>
            </a:r>
            <a:r>
              <a:rPr lang="en-US" sz="1400" dirty="0"/>
              <a:t> there exists a </a:t>
            </a:r>
            <a:r>
              <a:rPr lang="en-US" sz="1400" i="1" dirty="0"/>
              <a:t>critical number,</a:t>
            </a:r>
            <a:r>
              <a:rPr lang="en-US" sz="1400" dirty="0"/>
              <a:t> </a:t>
            </a:r>
            <a:r>
              <a:rPr lang="en-US" sz="1400" i="1" dirty="0"/>
              <a:t>b</a:t>
            </a:r>
            <a:r>
              <a:rPr lang="en-US" sz="1400" i="1" baseline="-25000" dirty="0"/>
              <a:t>n</a:t>
            </a:r>
            <a:r>
              <a:rPr lang="en-US" sz="1400" i="1" dirty="0"/>
              <a:t>(c), </a:t>
            </a:r>
            <a:r>
              <a:rPr lang="en-US" sz="1400" dirty="0"/>
              <a:t>such that the optimal control strategy is given by                                 , where</a:t>
            </a:r>
            <a:r>
              <a:rPr lang="en-US" sz="1400" i="1" dirty="0"/>
              <a:t> </a:t>
            </a:r>
          </a:p>
          <a:p>
            <a:pPr marL="169863" indent="-169863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1400" i="1" dirty="0"/>
              <a:t>	</a:t>
            </a:r>
          </a:p>
          <a:p>
            <a:pPr marL="169863" indent="-169863">
              <a:lnSpc>
                <a:spcPct val="150000"/>
              </a:lnSpc>
              <a:spcBef>
                <a:spcPct val="50000"/>
              </a:spcBef>
              <a:defRPr/>
            </a:pPr>
            <a:endParaRPr lang="en-US" sz="1400" i="1" dirty="0"/>
          </a:p>
          <a:p>
            <a:pPr marL="169863" indent="-169863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1400" i="1" dirty="0"/>
              <a:t>	</a:t>
            </a:r>
          </a:p>
          <a:p>
            <a:pPr marL="169863" indent="-169863">
              <a:lnSpc>
                <a:spcPct val="150000"/>
              </a:lnSpc>
              <a:spcBef>
                <a:spcPts val="1800"/>
              </a:spcBef>
              <a:defRPr/>
            </a:pPr>
            <a:r>
              <a:rPr lang="en-US" sz="1400" dirty="0"/>
              <a:t>Furthermore, for a fixed </a:t>
            </a:r>
            <a:r>
              <a:rPr lang="en-US" sz="1400" i="1" dirty="0"/>
              <a:t>n</a:t>
            </a:r>
            <a:r>
              <a:rPr lang="en-US" sz="1400" dirty="0"/>
              <a:t>, </a:t>
            </a:r>
            <a:r>
              <a:rPr lang="en-US" sz="1400" i="1" dirty="0"/>
              <a:t>b</a:t>
            </a:r>
            <a:r>
              <a:rPr lang="en-US" sz="1400" i="1" baseline="-25000" dirty="0"/>
              <a:t>n</a:t>
            </a:r>
            <a:r>
              <a:rPr lang="en-US" sz="1400" i="1" dirty="0"/>
              <a:t>(c)</a:t>
            </a:r>
            <a:r>
              <a:rPr lang="en-US" sz="1400" dirty="0"/>
              <a:t> is nonincreasing in </a:t>
            </a:r>
            <a:r>
              <a:rPr lang="en-US" sz="1400" i="1" dirty="0"/>
              <a:t>c, </a:t>
            </a:r>
            <a:r>
              <a:rPr lang="en-US" sz="1400" dirty="0"/>
              <a:t>and for a fixed </a:t>
            </a:r>
            <a:r>
              <a:rPr lang="en-US" sz="1400" i="1" dirty="0"/>
              <a:t>c:                                                        .</a:t>
            </a:r>
            <a:r>
              <a:rPr lang="en-US" sz="1400" dirty="0"/>
              <a:t> </a:t>
            </a:r>
            <a:endParaRPr lang="en-US" sz="1400" i="1" dirty="0"/>
          </a:p>
        </p:txBody>
      </p:sp>
      <p:sp>
        <p:nvSpPr>
          <p:cNvPr id="20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Single Item (User) Case</a:t>
            </a:r>
            <a:br>
              <a:rPr lang="en-US" sz="1800" dirty="0" smtClean="0"/>
            </a:br>
            <a:r>
              <a:rPr lang="en-US" sz="1800" dirty="0" smtClean="0"/>
              <a:t>Structure of Optimal Policy</a:t>
            </a:r>
          </a:p>
        </p:txBody>
      </p:sp>
      <p:sp>
        <p:nvSpPr>
          <p:cNvPr id="2072" name="Rectangle 678"/>
          <p:cNvSpPr>
            <a:spLocks noChangeArrowheads="1"/>
          </p:cNvSpPr>
          <p:nvPr/>
        </p:nvSpPr>
        <p:spPr bwMode="auto">
          <a:xfrm>
            <a:off x="304800" y="4450046"/>
            <a:ext cx="8534400" cy="2133317"/>
          </a:xfrm>
          <a:prstGeom prst="rect">
            <a:avLst/>
          </a:prstGeom>
          <a:solidFill>
            <a:srgbClr val="FFCC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 bwMode="auto">
          <a:xfrm rot="10800000">
            <a:off x="2514600" y="5972175"/>
            <a:ext cx="1144588" cy="1588"/>
          </a:xfrm>
          <a:prstGeom prst="line">
            <a:avLst/>
          </a:prstGeom>
          <a:ln>
            <a:solidFill>
              <a:schemeClr val="tx1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 rot="5400000">
            <a:off x="5446713" y="5402263"/>
            <a:ext cx="1144587" cy="1587"/>
          </a:xfrm>
          <a:prstGeom prst="line">
            <a:avLst/>
          </a:prstGeom>
          <a:ln>
            <a:solidFill>
              <a:schemeClr val="tx1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 bwMode="auto">
          <a:xfrm rot="5400000" flipH="1" flipV="1">
            <a:off x="6781800" y="4906963"/>
            <a:ext cx="3048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 bwMode="auto">
          <a:xfrm flipV="1">
            <a:off x="6021388" y="5211763"/>
            <a:ext cx="303212" cy="293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 bwMode="auto">
          <a:xfrm rot="10800000">
            <a:off x="6324600" y="5211763"/>
            <a:ext cx="45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 bwMode="auto">
          <a:xfrm rot="5400000">
            <a:off x="6400006" y="5593557"/>
            <a:ext cx="763587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 bwMode="auto">
          <a:xfrm rot="5400000">
            <a:off x="5942806" y="5593557"/>
            <a:ext cx="763587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3" name="Object 2"/>
          <p:cNvGraphicFramePr>
            <a:graphicFrameLocks noChangeAspect="1"/>
          </p:cNvGraphicFramePr>
          <p:nvPr/>
        </p:nvGraphicFramePr>
        <p:xfrm>
          <a:off x="5997575" y="5962733"/>
          <a:ext cx="609600" cy="393648"/>
        </p:xfrm>
        <a:graphic>
          <a:graphicData uri="http://schemas.openxmlformats.org/presentationml/2006/ole">
            <p:oleObj spid="_x0000_s333829" name="Equation" r:id="rId4" imgW="609480" imgH="393480" progId="Equation.3">
              <p:embed/>
            </p:oleObj>
          </a:graphicData>
        </a:graphic>
      </p:graphicFrame>
      <p:graphicFrame>
        <p:nvGraphicFramePr>
          <p:cNvPr id="2054" name="Object 3"/>
          <p:cNvGraphicFramePr>
            <a:graphicFrameLocks noChangeAspect="1"/>
          </p:cNvGraphicFramePr>
          <p:nvPr/>
        </p:nvGraphicFramePr>
        <p:xfrm>
          <a:off x="6686550" y="6042098"/>
          <a:ext cx="355600" cy="228570"/>
        </p:xfrm>
        <a:graphic>
          <a:graphicData uri="http://schemas.openxmlformats.org/presentationml/2006/ole">
            <p:oleObj spid="_x0000_s333830" name="Equation" r:id="rId5" imgW="355320" imgH="228600" progId="Equation.3">
              <p:embed/>
            </p:oleObj>
          </a:graphicData>
        </a:graphic>
      </p:graphicFrame>
      <p:graphicFrame>
        <p:nvGraphicFramePr>
          <p:cNvPr id="2055" name="Object 4"/>
          <p:cNvGraphicFramePr>
            <a:graphicFrameLocks noChangeAspect="1"/>
          </p:cNvGraphicFramePr>
          <p:nvPr/>
        </p:nvGraphicFramePr>
        <p:xfrm>
          <a:off x="5645150" y="5084962"/>
          <a:ext cx="355600" cy="228570"/>
        </p:xfrm>
        <a:graphic>
          <a:graphicData uri="http://schemas.openxmlformats.org/presentationml/2006/ole">
            <p:oleObj spid="_x0000_s333831" name="Equation" r:id="rId6" imgW="355320" imgH="228600" progId="Equation.3">
              <p:embed/>
            </p:oleObj>
          </a:graphicData>
        </a:graphic>
      </p:graphicFrame>
      <p:cxnSp>
        <p:nvCxnSpPr>
          <p:cNvPr id="67" name="Straight Connector 66"/>
          <p:cNvCxnSpPr/>
          <p:nvPr/>
        </p:nvCxnSpPr>
        <p:spPr bwMode="auto">
          <a:xfrm>
            <a:off x="6019800" y="5211763"/>
            <a:ext cx="304800" cy="1587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6" name="Object 5"/>
          <p:cNvGraphicFramePr>
            <a:graphicFrameLocks noChangeAspect="1"/>
          </p:cNvGraphicFramePr>
          <p:nvPr/>
        </p:nvGraphicFramePr>
        <p:xfrm>
          <a:off x="5734050" y="5307182"/>
          <a:ext cx="177800" cy="393648"/>
        </p:xfrm>
        <a:graphic>
          <a:graphicData uri="http://schemas.openxmlformats.org/presentationml/2006/ole">
            <p:oleObj spid="_x0000_s333832" name="Equation" r:id="rId7" imgW="177480" imgH="393480" progId="Equation.3">
              <p:embed/>
            </p:oleObj>
          </a:graphicData>
        </a:graphic>
      </p:graphicFrame>
      <p:graphicFrame>
        <p:nvGraphicFramePr>
          <p:cNvPr id="2057" name="Object 6"/>
          <p:cNvGraphicFramePr>
            <a:graphicFrameLocks noChangeAspect="1"/>
          </p:cNvGraphicFramePr>
          <p:nvPr/>
        </p:nvGraphicFramePr>
        <p:xfrm>
          <a:off x="7226300" y="5916701"/>
          <a:ext cx="127000" cy="139681"/>
        </p:xfrm>
        <a:graphic>
          <a:graphicData uri="http://schemas.openxmlformats.org/presentationml/2006/ole">
            <p:oleObj spid="_x0000_s333833" name="Equation" r:id="rId8" imgW="126720" imgH="139680" progId="Equation.3">
              <p:embed/>
            </p:oleObj>
          </a:graphicData>
        </a:graphic>
      </p:graphicFrame>
      <p:graphicFrame>
        <p:nvGraphicFramePr>
          <p:cNvPr id="2058" name="Object 7"/>
          <p:cNvGraphicFramePr>
            <a:graphicFrameLocks noChangeAspect="1"/>
          </p:cNvGraphicFramePr>
          <p:nvPr/>
        </p:nvGraphicFramePr>
        <p:xfrm>
          <a:off x="5784850" y="4577029"/>
          <a:ext cx="520700" cy="253966"/>
        </p:xfrm>
        <a:graphic>
          <a:graphicData uri="http://schemas.openxmlformats.org/presentationml/2006/ole">
            <p:oleObj spid="_x0000_s333834" name="Equation" r:id="rId9" imgW="520560" imgH="253800" progId="Equation.3">
              <p:embed/>
            </p:oleObj>
          </a:graphicData>
        </a:graphic>
      </p:graphicFrame>
      <p:sp>
        <p:nvSpPr>
          <p:cNvPr id="2081" name="TextBox 17"/>
          <p:cNvSpPr txBox="1">
            <a:spLocks noChangeArrowheads="1"/>
          </p:cNvSpPr>
          <p:nvPr/>
        </p:nvSpPr>
        <p:spPr bwMode="auto">
          <a:xfrm>
            <a:off x="5334000" y="6308762"/>
            <a:ext cx="2514600" cy="23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dirty="0" smtClean="0"/>
              <a:t>Inventory Level Before Ordering</a:t>
            </a:r>
            <a:endParaRPr lang="en-US" sz="900" b="1" dirty="0"/>
          </a:p>
        </p:txBody>
      </p:sp>
      <p:sp>
        <p:nvSpPr>
          <p:cNvPr id="2082" name="TextBox 18"/>
          <p:cNvSpPr txBox="1">
            <a:spLocks noChangeArrowheads="1"/>
          </p:cNvSpPr>
          <p:nvPr/>
        </p:nvSpPr>
        <p:spPr bwMode="auto">
          <a:xfrm>
            <a:off x="4724400" y="5221069"/>
            <a:ext cx="9413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dirty="0"/>
              <a:t>Optimal </a:t>
            </a:r>
            <a:r>
              <a:rPr lang="en-US" sz="900" b="1" dirty="0" smtClean="0"/>
              <a:t>Inventory Level After Ordering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5400000">
            <a:off x="1941513" y="5402263"/>
            <a:ext cx="1144587" cy="1587"/>
          </a:xfrm>
          <a:prstGeom prst="line">
            <a:avLst/>
          </a:prstGeom>
          <a:ln>
            <a:solidFill>
              <a:schemeClr val="tx1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 bwMode="auto">
          <a:xfrm rot="16200000" flipH="1">
            <a:off x="2819400" y="5516563"/>
            <a:ext cx="4572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 bwMode="auto">
          <a:xfrm rot="10800000">
            <a:off x="2514600" y="5514975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 bwMode="auto">
          <a:xfrm rot="5400000">
            <a:off x="2590801" y="5745162"/>
            <a:ext cx="457200" cy="3175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9" name="Object 8"/>
          <p:cNvGraphicFramePr>
            <a:graphicFrameLocks noChangeAspect="1"/>
          </p:cNvGraphicFramePr>
          <p:nvPr/>
        </p:nvGraphicFramePr>
        <p:xfrm>
          <a:off x="2481263" y="5962733"/>
          <a:ext cx="609600" cy="393648"/>
        </p:xfrm>
        <a:graphic>
          <a:graphicData uri="http://schemas.openxmlformats.org/presentationml/2006/ole">
            <p:oleObj spid="_x0000_s333835" name="Equation" r:id="rId10" imgW="609480" imgH="393480" progId="Equation.3">
              <p:embed/>
            </p:oleObj>
          </a:graphicData>
        </a:graphic>
      </p:graphicFrame>
      <p:graphicFrame>
        <p:nvGraphicFramePr>
          <p:cNvPr id="2060" name="Object 9"/>
          <p:cNvGraphicFramePr>
            <a:graphicFrameLocks noChangeAspect="1"/>
          </p:cNvGraphicFramePr>
          <p:nvPr/>
        </p:nvGraphicFramePr>
        <p:xfrm>
          <a:off x="3181350" y="6042098"/>
          <a:ext cx="355600" cy="228570"/>
        </p:xfrm>
        <a:graphic>
          <a:graphicData uri="http://schemas.openxmlformats.org/presentationml/2006/ole">
            <p:oleObj spid="_x0000_s333836" name="Equation" r:id="rId11" imgW="355320" imgH="228600" progId="Equation.3">
              <p:embed/>
            </p:oleObj>
          </a:graphicData>
        </a:graphic>
      </p:graphicFrame>
      <p:graphicFrame>
        <p:nvGraphicFramePr>
          <p:cNvPr id="2061" name="Object 10"/>
          <p:cNvGraphicFramePr>
            <a:graphicFrameLocks noChangeAspect="1"/>
          </p:cNvGraphicFramePr>
          <p:nvPr/>
        </p:nvGraphicFramePr>
        <p:xfrm>
          <a:off x="2254250" y="5872257"/>
          <a:ext cx="127000" cy="177776"/>
        </p:xfrm>
        <a:graphic>
          <a:graphicData uri="http://schemas.openxmlformats.org/presentationml/2006/ole">
            <p:oleObj spid="_x0000_s333837" name="Equation" r:id="rId12" imgW="126720" imgH="177480" progId="Equation.3">
              <p:embed/>
            </p:oleObj>
          </a:graphicData>
        </a:graphic>
      </p:graphicFrame>
      <p:graphicFrame>
        <p:nvGraphicFramePr>
          <p:cNvPr id="2062" name="Object 11"/>
          <p:cNvGraphicFramePr>
            <a:graphicFrameLocks noChangeAspect="1"/>
          </p:cNvGraphicFramePr>
          <p:nvPr/>
        </p:nvGraphicFramePr>
        <p:xfrm>
          <a:off x="2228850" y="5307182"/>
          <a:ext cx="177800" cy="393648"/>
        </p:xfrm>
        <a:graphic>
          <a:graphicData uri="http://schemas.openxmlformats.org/presentationml/2006/ole">
            <p:oleObj spid="_x0000_s333838" name="Equation" r:id="rId13" imgW="177480" imgH="393480" progId="Equation.3">
              <p:embed/>
            </p:oleObj>
          </a:graphicData>
        </a:graphic>
      </p:graphicFrame>
      <p:graphicFrame>
        <p:nvGraphicFramePr>
          <p:cNvPr id="2063" name="Object 12"/>
          <p:cNvGraphicFramePr>
            <a:graphicFrameLocks noChangeAspect="1"/>
          </p:cNvGraphicFramePr>
          <p:nvPr/>
        </p:nvGraphicFramePr>
        <p:xfrm>
          <a:off x="3721100" y="5916701"/>
          <a:ext cx="127000" cy="139681"/>
        </p:xfrm>
        <a:graphic>
          <a:graphicData uri="http://schemas.openxmlformats.org/presentationml/2006/ole">
            <p:oleObj spid="_x0000_s333839" name="Equation" r:id="rId14" imgW="126720" imgH="139680" progId="Equation.3">
              <p:embed/>
            </p:oleObj>
          </a:graphicData>
        </a:graphic>
      </p:graphicFrame>
      <p:graphicFrame>
        <p:nvGraphicFramePr>
          <p:cNvPr id="2064" name="Object 13"/>
          <p:cNvGraphicFramePr>
            <a:graphicFrameLocks noChangeAspect="1"/>
          </p:cNvGraphicFramePr>
          <p:nvPr/>
        </p:nvGraphicFramePr>
        <p:xfrm>
          <a:off x="2171700" y="4577029"/>
          <a:ext cx="736600" cy="253966"/>
        </p:xfrm>
        <a:graphic>
          <a:graphicData uri="http://schemas.openxmlformats.org/presentationml/2006/ole">
            <p:oleObj spid="_x0000_s333840" name="Equation" r:id="rId15" imgW="736560" imgH="253800" progId="Equation.3">
              <p:embed/>
            </p:oleObj>
          </a:graphicData>
        </a:graphic>
      </p:graphicFrame>
      <p:sp>
        <p:nvSpPr>
          <p:cNvPr id="2087" name="TextBox 30"/>
          <p:cNvSpPr txBox="1">
            <a:spLocks noChangeArrowheads="1"/>
          </p:cNvSpPr>
          <p:nvPr/>
        </p:nvSpPr>
        <p:spPr bwMode="auto">
          <a:xfrm>
            <a:off x="1752600" y="6308762"/>
            <a:ext cx="2667000" cy="23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b="1" dirty="0" smtClean="0"/>
              <a:t>Inventory Level Before Ordering</a:t>
            </a:r>
            <a:endParaRPr lang="en-US" sz="900" b="1" dirty="0"/>
          </a:p>
        </p:txBody>
      </p:sp>
      <p:sp>
        <p:nvSpPr>
          <p:cNvPr id="2088" name="TextBox 31"/>
          <p:cNvSpPr txBox="1">
            <a:spLocks noChangeArrowheads="1"/>
          </p:cNvSpPr>
          <p:nvPr/>
        </p:nvSpPr>
        <p:spPr bwMode="auto">
          <a:xfrm>
            <a:off x="1371600" y="5221069"/>
            <a:ext cx="8382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/>
              <a:t>Optimal Order Quantity</a:t>
            </a:r>
            <a:endParaRPr lang="en-US" sz="900" b="1" dirty="0"/>
          </a:p>
        </p:txBody>
      </p:sp>
      <p:cxnSp>
        <p:nvCxnSpPr>
          <p:cNvPr id="87" name="Straight Connector 86"/>
          <p:cNvCxnSpPr/>
          <p:nvPr/>
        </p:nvCxnSpPr>
        <p:spPr bwMode="auto">
          <a:xfrm rot="10800000">
            <a:off x="3276600" y="5972175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5" name="Object 14"/>
          <p:cNvGraphicFramePr>
            <a:graphicFrameLocks noChangeAspect="1"/>
          </p:cNvGraphicFramePr>
          <p:nvPr/>
        </p:nvGraphicFramePr>
        <p:xfrm>
          <a:off x="5759450" y="5872257"/>
          <a:ext cx="127000" cy="177776"/>
        </p:xfrm>
        <a:graphic>
          <a:graphicData uri="http://schemas.openxmlformats.org/presentationml/2006/ole">
            <p:oleObj spid="_x0000_s333841" name="Equation" r:id="rId16" imgW="126720" imgH="177480" progId="Equation.3">
              <p:embed/>
            </p:oleObj>
          </a:graphicData>
        </a:graphic>
      </p:graphicFrame>
      <p:cxnSp>
        <p:nvCxnSpPr>
          <p:cNvPr id="89" name="Straight Connector 88"/>
          <p:cNvCxnSpPr/>
          <p:nvPr/>
        </p:nvCxnSpPr>
        <p:spPr bwMode="auto">
          <a:xfrm rot="5400000">
            <a:off x="3248819" y="5998369"/>
            <a:ext cx="55563" cy="3175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 bwMode="auto">
          <a:xfrm rot="5400000">
            <a:off x="2792413" y="6000750"/>
            <a:ext cx="55562" cy="1588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 bwMode="auto">
          <a:xfrm rot="5400000">
            <a:off x="6297613" y="6000750"/>
            <a:ext cx="55562" cy="1588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 bwMode="auto">
          <a:xfrm rot="5400000">
            <a:off x="6754813" y="6000750"/>
            <a:ext cx="55562" cy="1588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 bwMode="auto">
          <a:xfrm>
            <a:off x="5964238" y="5503863"/>
            <a:ext cx="55562" cy="1587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 bwMode="auto">
          <a:xfrm>
            <a:off x="5964238" y="5211763"/>
            <a:ext cx="55562" cy="1587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 bwMode="auto">
          <a:xfrm>
            <a:off x="5964238" y="5972175"/>
            <a:ext cx="55562" cy="1588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 bwMode="auto">
          <a:xfrm>
            <a:off x="2459038" y="5513388"/>
            <a:ext cx="55562" cy="1587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 bwMode="auto">
          <a:xfrm>
            <a:off x="2459038" y="5972175"/>
            <a:ext cx="55562" cy="1588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 bwMode="auto">
          <a:xfrm rot="10800000">
            <a:off x="6018213" y="5972175"/>
            <a:ext cx="1144587" cy="1588"/>
          </a:xfrm>
          <a:prstGeom prst="line">
            <a:avLst/>
          </a:prstGeom>
          <a:ln>
            <a:solidFill>
              <a:schemeClr val="tx1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0" name="Text Box 2"/>
          <p:cNvSpPr txBox="1">
            <a:spLocks noChangeArrowheads="1"/>
          </p:cNvSpPr>
          <p:nvPr/>
        </p:nvSpPr>
        <p:spPr bwMode="auto">
          <a:xfrm>
            <a:off x="228600" y="4191000"/>
            <a:ext cx="6248400" cy="27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 dirty="0"/>
              <a:t>Graphical representation of optimal </a:t>
            </a:r>
            <a:r>
              <a:rPr lang="en-US" sz="1200" b="1" i="1" dirty="0" smtClean="0"/>
              <a:t>ordering (transmission) </a:t>
            </a:r>
            <a:r>
              <a:rPr lang="en-US" sz="1200" b="1" i="1" dirty="0"/>
              <a:t>policy</a:t>
            </a:r>
          </a:p>
        </p:txBody>
      </p:sp>
      <p:graphicFrame>
        <p:nvGraphicFramePr>
          <p:cNvPr id="2050" name="Object 45"/>
          <p:cNvGraphicFramePr>
            <a:graphicFrameLocks noChangeAspect="1"/>
          </p:cNvGraphicFramePr>
          <p:nvPr/>
        </p:nvGraphicFramePr>
        <p:xfrm>
          <a:off x="5956300" y="3568700"/>
          <a:ext cx="2730500" cy="241300"/>
        </p:xfrm>
        <a:graphic>
          <a:graphicData uri="http://schemas.openxmlformats.org/presentationml/2006/ole">
            <p:oleObj spid="_x0000_s333826" name="Equation" r:id="rId17" imgW="2730240" imgH="241200" progId="Equation.3">
              <p:embed/>
            </p:oleObj>
          </a:graphicData>
        </a:graphic>
      </p:graphicFrame>
      <p:graphicFrame>
        <p:nvGraphicFramePr>
          <p:cNvPr id="2051" name="Object 46"/>
          <p:cNvGraphicFramePr>
            <a:graphicFrameLocks noChangeAspect="1"/>
          </p:cNvGraphicFramePr>
          <p:nvPr/>
        </p:nvGraphicFramePr>
        <p:xfrm>
          <a:off x="1955800" y="1701800"/>
          <a:ext cx="1574800" cy="279400"/>
        </p:xfrm>
        <a:graphic>
          <a:graphicData uri="http://schemas.openxmlformats.org/presentationml/2006/ole">
            <p:oleObj spid="_x0000_s333827" name="Equation" r:id="rId18" imgW="1574640" imgH="279360" progId="Equation.3">
              <p:embed/>
            </p:oleObj>
          </a:graphicData>
        </a:graphic>
      </p:graphicFrame>
      <p:graphicFrame>
        <p:nvGraphicFramePr>
          <p:cNvPr id="2052" name="Object 47"/>
          <p:cNvGraphicFramePr>
            <a:graphicFrameLocks noChangeAspect="1"/>
          </p:cNvGraphicFramePr>
          <p:nvPr/>
        </p:nvGraphicFramePr>
        <p:xfrm>
          <a:off x="2463800" y="2078038"/>
          <a:ext cx="3543300" cy="1409700"/>
        </p:xfrm>
        <a:graphic>
          <a:graphicData uri="http://schemas.openxmlformats.org/presentationml/2006/ole">
            <p:oleObj spid="_x0000_s333828" name="Equation" r:id="rId19" imgW="3543120" imgH="1409400" progId="Equation.3">
              <p:embed/>
            </p:oleObj>
          </a:graphicData>
        </a:graphic>
      </p:graphicFrame>
      <p:sp>
        <p:nvSpPr>
          <p:cNvPr id="2071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624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 dirty="0"/>
              <a:t>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5600"/>
            <a:ext cx="8229600" cy="6096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Single Item (User) Case</a:t>
            </a:r>
            <a:br>
              <a:rPr lang="en-US" sz="1800" dirty="0" smtClean="0"/>
            </a:br>
            <a:r>
              <a:rPr lang="en-US" sz="1800" dirty="0" smtClean="0"/>
              <a:t>Other Results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287463"/>
            <a:ext cx="8685213" cy="4871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ct val="1800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The basic modified base-stock structure is preserved if we:</a:t>
            </a:r>
            <a:endParaRPr lang="en-US" sz="1600" dirty="0"/>
          </a:p>
          <a:p>
            <a:pPr lvl="1">
              <a:spcBef>
                <a:spcPct val="4000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en-US" sz="1400" dirty="0"/>
              <a:t> </a:t>
            </a:r>
            <a:r>
              <a:rPr lang="en-US" sz="1400" dirty="0" smtClean="0"/>
              <a:t>Allow the holding cost function to be a general convex, nonnegative, nondecreasing function</a:t>
            </a:r>
            <a:endParaRPr lang="en-US" sz="1400" dirty="0"/>
          </a:p>
          <a:p>
            <a:pPr lvl="1">
              <a:spcBef>
                <a:spcPct val="4000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en-US" sz="1400" dirty="0" smtClean="0"/>
              <a:t> Model the per item ordering cost (channel condition) as a homogeneous Markov process</a:t>
            </a:r>
            <a:endParaRPr lang="en-US" sz="1400" dirty="0"/>
          </a:p>
          <a:p>
            <a:pPr lvl="1">
              <a:spcBef>
                <a:spcPct val="4000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en-US" sz="1400" dirty="0" smtClean="0"/>
              <a:t> Take the deterministic demand sequence to be nonstationary</a:t>
            </a:r>
          </a:p>
          <a:p>
            <a:pPr lvl="1">
              <a:spcBef>
                <a:spcPct val="4000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en-US" sz="1400" dirty="0" smtClean="0"/>
              <a:t> Replace the strict underflow constraints with backorder costs</a:t>
            </a:r>
            <a:endParaRPr lang="en-US" sz="1400" dirty="0"/>
          </a:p>
          <a:p>
            <a:pPr marL="169863" indent="-169863">
              <a:spcBef>
                <a:spcPts val="36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Complete characterization of the finite horizon optimal policy </a:t>
            </a:r>
          </a:p>
          <a:p>
            <a:pPr lvl="1">
              <a:spcBef>
                <a:spcPct val="4000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en-US" sz="1400" dirty="0" smtClean="0"/>
              <a:t> If (i)  the number of possible ordering costs (channel conditions) is finite, and </a:t>
            </a:r>
          </a:p>
          <a:p>
            <a:pPr lvl="1">
              <a:spcBef>
                <a:spcPct val="40000"/>
              </a:spcBef>
              <a:tabLst>
                <a:tab pos="628650" algn="l"/>
                <a:tab pos="633413" algn="l"/>
              </a:tabLst>
            </a:pPr>
            <a:r>
              <a:rPr lang="en-US" sz="1400" dirty="0" smtClean="0"/>
              <a:t>	   (ii) for every condition </a:t>
            </a:r>
            <a:r>
              <a:rPr lang="en-US" sz="1400" i="1" dirty="0" smtClean="0"/>
              <a:t>c</a:t>
            </a:r>
            <a:r>
              <a:rPr lang="en-US" sz="1400" dirty="0" smtClean="0"/>
              <a:t>, </a:t>
            </a:r>
            <a:r>
              <a:rPr lang="en-US" sz="1400" i="1" dirty="0" smtClean="0"/>
              <a:t>L(c):=P/(c</a:t>
            </a:r>
            <a:r>
              <a:rPr lang="en-US" sz="800" i="1" dirty="0" smtClean="0"/>
              <a:t>•</a:t>
            </a:r>
            <a:r>
              <a:rPr lang="en-US" sz="1400" i="1" dirty="0" smtClean="0"/>
              <a:t>d) </a:t>
            </a:r>
            <a:r>
              <a:rPr lang="en-US" sz="1400" dirty="0" smtClean="0"/>
              <a:t>is an integer, </a:t>
            </a:r>
          </a:p>
          <a:p>
            <a:pPr lvl="1">
              <a:spcBef>
                <a:spcPct val="40000"/>
              </a:spcBef>
              <a:tabLst>
                <a:tab pos="628650" algn="l"/>
                <a:tab pos="633413" algn="l"/>
              </a:tabLst>
            </a:pPr>
            <a:r>
              <a:rPr lang="en-US" sz="1400" dirty="0" smtClean="0"/>
              <a:t>   then we can recursively define a set of thresholds that determine the critical numbers</a:t>
            </a:r>
          </a:p>
          <a:p>
            <a:pPr lvl="1">
              <a:spcBef>
                <a:spcPct val="4000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en-US" sz="1400" dirty="0" smtClean="0"/>
              <a:t> Process is far simpler computationally than solving the dynamic program</a:t>
            </a:r>
            <a:endParaRPr lang="en-US" sz="1600" dirty="0" smtClean="0"/>
          </a:p>
          <a:p>
            <a:pPr marL="169863" indent="-169863">
              <a:spcBef>
                <a:spcPts val="36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The infinite horizon optimal policy is the natural extension of the finite horizon optimal policy</a:t>
            </a:r>
          </a:p>
          <a:p>
            <a:pPr lvl="1">
              <a:spcBef>
                <a:spcPct val="4000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en-US" sz="1400" dirty="0" smtClean="0"/>
              <a:t> Stationary modified base-stock policy characterized by critical numbers                  , where</a:t>
            </a:r>
          </a:p>
          <a:p>
            <a:pPr lvl="1">
              <a:spcBef>
                <a:spcPct val="40000"/>
              </a:spcBef>
              <a:tabLst>
                <a:tab pos="628650" algn="l"/>
                <a:tab pos="633413" algn="l"/>
              </a:tabLst>
            </a:pPr>
            <a:endParaRPr lang="en-US" sz="1400" baseline="-25000" dirty="0" smtClean="0"/>
          </a:p>
          <a:p>
            <a:pPr lvl="1">
              <a:spcBef>
                <a:spcPct val="40000"/>
              </a:spcBef>
              <a:tabLst>
                <a:tab pos="628650" algn="l"/>
                <a:tab pos="633413" algn="l"/>
              </a:tabLst>
            </a:pPr>
            <a:endParaRPr lang="en-US" sz="1400" baseline="-25000" dirty="0" smtClean="0"/>
          </a:p>
        </p:txBody>
      </p:sp>
      <p:graphicFrame>
        <p:nvGraphicFramePr>
          <p:cNvPr id="365570" name="Object 4"/>
          <p:cNvGraphicFramePr>
            <a:graphicFrameLocks noChangeAspect="1"/>
          </p:cNvGraphicFramePr>
          <p:nvPr/>
        </p:nvGraphicFramePr>
        <p:xfrm>
          <a:off x="3505200" y="5791200"/>
          <a:ext cx="1524000" cy="381000"/>
        </p:xfrm>
        <a:graphic>
          <a:graphicData uri="http://schemas.openxmlformats.org/presentationml/2006/ole">
            <p:oleObj spid="_x0000_s365570" name="Equation" r:id="rId3" imgW="1523880" imgH="380880" progId="Equation.3">
              <p:embed/>
            </p:oleObj>
          </a:graphicData>
        </a:graphic>
      </p:graphicFrame>
      <p:graphicFrame>
        <p:nvGraphicFramePr>
          <p:cNvPr id="365571" name="Object 3"/>
          <p:cNvGraphicFramePr>
            <a:graphicFrameLocks noChangeAspect="1"/>
          </p:cNvGraphicFramePr>
          <p:nvPr/>
        </p:nvGraphicFramePr>
        <p:xfrm>
          <a:off x="6629400" y="5448300"/>
          <a:ext cx="812800" cy="266700"/>
        </p:xfrm>
        <a:graphic>
          <a:graphicData uri="http://schemas.openxmlformats.org/presentationml/2006/ole">
            <p:oleObj spid="_x0000_s365571" name="Equation" r:id="rId4" imgW="81252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 autoUpdateAnimBg="0"/>
      <p:bldP spid="4" grpId="1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dp2_v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648200"/>
            <a:ext cx="6309360" cy="1234440"/>
          </a:xfrm>
          <a:prstGeom prst="rect">
            <a:avLst/>
          </a:prstGeom>
        </p:spPr>
      </p:pic>
      <p:sp>
        <p:nvSpPr>
          <p:cNvPr id="8200" name="Rectangle 678"/>
          <p:cNvSpPr>
            <a:spLocks noChangeArrowheads="1"/>
          </p:cNvSpPr>
          <p:nvPr/>
        </p:nvSpPr>
        <p:spPr bwMode="auto">
          <a:xfrm>
            <a:off x="1600200" y="1524000"/>
            <a:ext cx="5638800" cy="3048000"/>
          </a:xfrm>
          <a:prstGeom prst="rect">
            <a:avLst/>
          </a:prstGeom>
          <a:solidFill>
            <a:srgbClr val="FFFFE1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Two Item (User) Case</a:t>
            </a:r>
            <a:br>
              <a:rPr lang="en-US" sz="1800" dirty="0" smtClean="0"/>
            </a:br>
            <a:r>
              <a:rPr lang="en-US" sz="1800" dirty="0" smtClean="0"/>
              <a:t>Structure of Optimal Policy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10800000">
            <a:off x="3352800" y="3775869"/>
            <a:ext cx="1828800" cy="0"/>
          </a:xfrm>
          <a:prstGeom prst="line">
            <a:avLst/>
          </a:prstGeom>
          <a:ln>
            <a:solidFill>
              <a:schemeClr val="tx1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2530475" y="2954338"/>
            <a:ext cx="1643063" cy="1587"/>
          </a:xfrm>
          <a:prstGeom prst="line">
            <a:avLst/>
          </a:prstGeom>
          <a:ln>
            <a:solidFill>
              <a:schemeClr val="tx1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203700" y="3835400"/>
          <a:ext cx="635000" cy="279400"/>
        </p:xfrm>
        <a:graphic>
          <a:graphicData uri="http://schemas.openxmlformats.org/presentationml/2006/ole">
            <p:oleObj spid="_x0000_s369666" name="Equation" r:id="rId4" imgW="634680" imgH="279360" progId="Equation.3">
              <p:embed/>
            </p:oleObj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3149600" y="3700463"/>
          <a:ext cx="127000" cy="177800"/>
        </p:xfrm>
        <a:graphic>
          <a:graphicData uri="http://schemas.openxmlformats.org/presentationml/2006/ole">
            <p:oleObj spid="_x0000_s369667" name="Equation" r:id="rId5" imgW="126720" imgH="177480" progId="Equation.3">
              <p:embed/>
            </p:oleObj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5238750" y="3581400"/>
          <a:ext cx="177800" cy="241300"/>
        </p:xfrm>
        <a:graphic>
          <a:graphicData uri="http://schemas.openxmlformats.org/presentationml/2006/ole">
            <p:oleObj spid="_x0000_s369668" name="Equation" r:id="rId6" imgW="177480" imgH="241200" progId="Equation.3">
              <p:embed/>
            </p:oleObj>
          </a:graphicData>
        </a:graphic>
      </p:graphicFrame>
      <p:graphicFrame>
        <p:nvGraphicFramePr>
          <p:cNvPr id="8197" name="Object 7"/>
          <p:cNvGraphicFramePr>
            <a:graphicFrameLocks noChangeAspect="1"/>
          </p:cNvGraphicFramePr>
          <p:nvPr/>
        </p:nvGraphicFramePr>
        <p:xfrm>
          <a:off x="3282950" y="1835150"/>
          <a:ext cx="190500" cy="241300"/>
        </p:xfrm>
        <a:graphic>
          <a:graphicData uri="http://schemas.openxmlformats.org/presentationml/2006/ole">
            <p:oleObj spid="_x0000_s369669" name="Equation" r:id="rId7" imgW="190440" imgH="241200" progId="Equation.3">
              <p:embed/>
            </p:oleObj>
          </a:graphicData>
        </a:graphic>
      </p:graphicFrame>
      <p:sp>
        <p:nvSpPr>
          <p:cNvPr id="8204" name="TextBox 9"/>
          <p:cNvSpPr txBox="1">
            <a:spLocks noChangeArrowheads="1"/>
          </p:cNvSpPr>
          <p:nvPr/>
        </p:nvSpPr>
        <p:spPr bwMode="auto">
          <a:xfrm>
            <a:off x="2971800" y="4189413"/>
            <a:ext cx="2819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Inventory Level of Item 1 Before Ordering</a:t>
            </a:r>
            <a:endParaRPr lang="en-US" sz="1000" dirty="0"/>
          </a:p>
        </p:txBody>
      </p:sp>
      <p:sp>
        <p:nvSpPr>
          <p:cNvPr id="8205" name="TextBox 10"/>
          <p:cNvSpPr txBox="1">
            <a:spLocks noChangeArrowheads="1"/>
          </p:cNvSpPr>
          <p:nvPr/>
        </p:nvSpPr>
        <p:spPr bwMode="auto">
          <a:xfrm>
            <a:off x="1752600" y="2590800"/>
            <a:ext cx="91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Inventory Level of Item 2 Before Ordering</a:t>
            </a:r>
            <a:endParaRPr lang="en-US" sz="1000" dirty="0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3292475" y="3840163"/>
          <a:ext cx="127000" cy="177800"/>
        </p:xfrm>
        <a:graphic>
          <a:graphicData uri="http://schemas.openxmlformats.org/presentationml/2006/ole">
            <p:oleObj spid="_x0000_s369670" name="Equation" r:id="rId8" imgW="126720" imgH="17748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2667000" y="2836863"/>
          <a:ext cx="647700" cy="279400"/>
        </p:xfrm>
        <a:graphic>
          <a:graphicData uri="http://schemas.openxmlformats.org/presentationml/2006/ole">
            <p:oleObj spid="_x0000_s369671" name="Equation" r:id="rId9" imgW="647640" imgH="279360" progId="Equation.3">
              <p:embed/>
            </p:oleObj>
          </a:graphicData>
        </a:graphic>
      </p:graphicFrame>
      <p:sp>
        <p:nvSpPr>
          <p:cNvPr id="14" name="Isosceles Triangle 13"/>
          <p:cNvSpPr>
            <a:spLocks noChangeAspect="1"/>
          </p:cNvSpPr>
          <p:nvPr/>
        </p:nvSpPr>
        <p:spPr>
          <a:xfrm rot="16200000">
            <a:off x="4011212" y="2868212"/>
            <a:ext cx="340525" cy="628650"/>
          </a:xfrm>
          <a:prstGeom prst="triangle">
            <a:avLst>
              <a:gd name="adj" fmla="val 10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>
            <a:stCxn id="14" idx="3"/>
          </p:cNvCxnSpPr>
          <p:nvPr/>
        </p:nvCxnSpPr>
        <p:spPr>
          <a:xfrm flipH="1">
            <a:off x="3354388" y="3012275"/>
            <a:ext cx="1141412" cy="80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733800" y="24384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886200" y="2743199"/>
            <a:ext cx="457200" cy="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4898232" y="3240024"/>
            <a:ext cx="261937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4457700" y="316230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114800" y="3014663"/>
            <a:ext cx="381000" cy="33337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352925" y="3100388"/>
            <a:ext cx="228600" cy="5715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724400" y="2563813"/>
            <a:ext cx="26988" cy="26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849812" y="3021012"/>
            <a:ext cx="26988" cy="269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468019" y="3802857"/>
            <a:ext cx="53975" cy="1587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97238" y="3775075"/>
            <a:ext cx="55562" cy="1588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325813" y="3803650"/>
            <a:ext cx="55562" cy="1588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297238" y="3014663"/>
            <a:ext cx="55562" cy="1587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3"/>
          </p:cNvCxnSpPr>
          <p:nvPr/>
        </p:nvCxnSpPr>
        <p:spPr>
          <a:xfrm>
            <a:off x="4495800" y="3012275"/>
            <a:ext cx="1588" cy="7643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229894" y="2781300"/>
            <a:ext cx="2286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039394" y="2398776"/>
            <a:ext cx="3048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14" idx="3"/>
          </p:cNvCxnSpPr>
          <p:nvPr/>
        </p:nvCxnSpPr>
        <p:spPr>
          <a:xfrm>
            <a:off x="4343402" y="2895602"/>
            <a:ext cx="152398" cy="116673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191000" y="2550327"/>
            <a:ext cx="152398" cy="116673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3581400" y="2247170"/>
            <a:ext cx="304800" cy="765105"/>
            <a:chOff x="4191000" y="2170970"/>
            <a:chExt cx="304800" cy="765105"/>
          </a:xfrm>
        </p:grpSpPr>
        <p:cxnSp>
          <p:nvCxnSpPr>
            <p:cNvPr id="57" name="Straight Connector 56"/>
            <p:cNvCxnSpPr/>
            <p:nvPr/>
          </p:nvCxnSpPr>
          <p:spPr>
            <a:xfrm rot="5400000">
              <a:off x="4229894" y="2705100"/>
              <a:ext cx="228600" cy="1588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39394" y="2322576"/>
              <a:ext cx="304800" cy="1588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4343402" y="2819402"/>
              <a:ext cx="152398" cy="116673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191000" y="2474127"/>
              <a:ext cx="152398" cy="116673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Straight Arrow Connector 64"/>
          <p:cNvCxnSpPr/>
          <p:nvPr/>
        </p:nvCxnSpPr>
        <p:spPr>
          <a:xfrm rot="5400000" flipH="1" flipV="1">
            <a:off x="4101106" y="3262906"/>
            <a:ext cx="170262" cy="314325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4316412" y="2438400"/>
            <a:ext cx="26988" cy="26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74" name="Straight Connector 73"/>
          <p:cNvCxnSpPr>
            <a:stCxn id="14" idx="3"/>
          </p:cNvCxnSpPr>
          <p:nvPr/>
        </p:nvCxnSpPr>
        <p:spPr>
          <a:xfrm>
            <a:off x="4495800" y="3012275"/>
            <a:ext cx="228600" cy="9144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4724400" y="3102864"/>
            <a:ext cx="6096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4495800" y="3338411"/>
            <a:ext cx="228600" cy="9144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10800000">
            <a:off x="4724400" y="3429000"/>
            <a:ext cx="6096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9672" name="Object 2"/>
          <p:cNvGraphicFramePr>
            <a:graphicFrameLocks noChangeAspect="1"/>
          </p:cNvGraphicFramePr>
          <p:nvPr/>
        </p:nvGraphicFramePr>
        <p:xfrm>
          <a:off x="3968750" y="1689100"/>
          <a:ext cx="1701800" cy="520700"/>
        </p:xfrm>
        <a:graphic>
          <a:graphicData uri="http://schemas.openxmlformats.org/presentationml/2006/ole">
            <p:oleObj spid="_x0000_s369672" name="Equation" r:id="rId10" imgW="1701720" imgH="520560" progId="Equation.3">
              <p:embed/>
            </p:oleObj>
          </a:graphicData>
        </a:graphic>
      </p:graphicFrame>
      <p:graphicFrame>
        <p:nvGraphicFramePr>
          <p:cNvPr id="110" name="Object 2"/>
          <p:cNvGraphicFramePr>
            <a:graphicFrameLocks noChangeAspect="1"/>
          </p:cNvGraphicFramePr>
          <p:nvPr/>
        </p:nvGraphicFramePr>
        <p:xfrm>
          <a:off x="5346700" y="2851150"/>
          <a:ext cx="1739900" cy="520700"/>
        </p:xfrm>
        <a:graphic>
          <a:graphicData uri="http://schemas.openxmlformats.org/presentationml/2006/ole">
            <p:oleObj spid="_x0000_s369673" name="Equation" r:id="rId11" imgW="1739880" imgH="520560" progId="Equation.3">
              <p:embed/>
            </p:oleObj>
          </a:graphicData>
        </a:graphic>
      </p:graphicFrame>
      <p:sp>
        <p:nvSpPr>
          <p:cNvPr id="111" name="Text Box 2"/>
          <p:cNvSpPr txBox="1">
            <a:spLocks noChangeArrowheads="1"/>
          </p:cNvSpPr>
          <p:nvPr/>
        </p:nvSpPr>
        <p:spPr bwMode="auto">
          <a:xfrm>
            <a:off x="1524000" y="990600"/>
            <a:ext cx="594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 dirty="0" smtClean="0"/>
              <a:t>For a </a:t>
            </a:r>
            <a:r>
              <a:rPr lang="en-US" sz="1400" b="1" i="1" dirty="0"/>
              <a:t>fixed vector of channel </a:t>
            </a:r>
            <a:r>
              <a:rPr lang="en-US" sz="1400" b="1" i="1" dirty="0" smtClean="0"/>
              <a:t>conditions, c, </a:t>
            </a:r>
            <a:r>
              <a:rPr lang="en-US" sz="1400" b="1" dirty="0" smtClean="0"/>
              <a:t>there exists an optimal policy with the structure below</a:t>
            </a:r>
            <a:endParaRPr lang="en-US" sz="1400" b="1" i="1" dirty="0"/>
          </a:p>
        </p:txBody>
      </p: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1143000" y="4648200"/>
            <a:ext cx="67056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1800"/>
              </a:spcBef>
              <a:buFontTx/>
              <a:buChar char="•"/>
            </a:pPr>
            <a:r>
              <a:rPr lang="en-US" sz="1600" dirty="0" smtClean="0"/>
              <a:t>  </a:t>
            </a:r>
          </a:p>
          <a:p>
            <a:pPr marL="169863" indent="-169863">
              <a:spcBef>
                <a:spcPts val="1800"/>
              </a:spcBef>
            </a:pPr>
            <a:endParaRPr lang="en-US" sz="1600" dirty="0" smtClean="0"/>
          </a:p>
          <a:p>
            <a:pPr marL="169863" indent="-169863">
              <a:spcBef>
                <a:spcPts val="3600"/>
              </a:spcBef>
              <a:buFontTx/>
              <a:buChar char="•"/>
            </a:pPr>
            <a:r>
              <a:rPr lang="en-US" sz="1600" dirty="0" smtClean="0"/>
              <a:t>Show by induction that at every time </a:t>
            </a:r>
            <a:r>
              <a:rPr lang="en-US" sz="1600" i="1" dirty="0" smtClean="0"/>
              <a:t>n</a:t>
            </a:r>
            <a:r>
              <a:rPr lang="en-US" sz="1600" dirty="0" smtClean="0"/>
              <a:t>, for every fixed vector of channel conditions </a:t>
            </a:r>
            <a:r>
              <a:rPr lang="en-US" sz="1600" b="1" i="1" dirty="0" smtClean="0"/>
              <a:t>c</a:t>
            </a:r>
            <a:r>
              <a:rPr lang="en-US" sz="1600" dirty="0" smtClean="0"/>
              <a:t>, </a:t>
            </a:r>
            <a:r>
              <a:rPr lang="en-US" sz="1600" i="1" dirty="0" smtClean="0"/>
              <a:t>g</a:t>
            </a:r>
            <a:r>
              <a:rPr lang="en-US" sz="1600" i="1" baseline="-25000" dirty="0" smtClean="0"/>
              <a:t>n</a:t>
            </a:r>
            <a:r>
              <a:rPr lang="en-US" sz="1600" i="1" dirty="0" smtClean="0"/>
              <a:t>(</a:t>
            </a:r>
            <a:r>
              <a:rPr lang="en-US" sz="1600" b="1" i="1" dirty="0" smtClean="0"/>
              <a:t>y</a:t>
            </a:r>
            <a:r>
              <a:rPr lang="en-US" sz="1600" i="1" dirty="0" smtClean="0"/>
              <a:t>,</a:t>
            </a:r>
            <a:r>
              <a:rPr lang="en-US" sz="1600" b="1" i="1" dirty="0" smtClean="0"/>
              <a:t>c</a:t>
            </a:r>
            <a:r>
              <a:rPr lang="en-US" sz="1600" i="1" dirty="0" smtClean="0"/>
              <a:t>)</a:t>
            </a:r>
            <a:r>
              <a:rPr lang="en-US" sz="1600" dirty="0" smtClean="0"/>
              <a:t> is </a:t>
            </a:r>
            <a:r>
              <a:rPr lang="en-US" sz="1600" b="1" i="1" dirty="0" smtClean="0"/>
              <a:t>convex and supermodular </a:t>
            </a:r>
            <a:r>
              <a:rPr lang="en-US" sz="1600" dirty="0" smtClean="0"/>
              <a:t>in </a:t>
            </a:r>
            <a:r>
              <a:rPr lang="en-US" sz="1600" b="1" i="1" dirty="0" smtClean="0"/>
              <a:t>y</a:t>
            </a:r>
          </a:p>
          <a:p>
            <a:pPr marL="169863" indent="-169863">
              <a:spcBef>
                <a:spcPts val="600"/>
              </a:spcBef>
              <a:buFontTx/>
              <a:buChar char="•"/>
            </a:pPr>
            <a:r>
              <a:rPr lang="en-US" sz="1600" b="1" i="1" dirty="0" smtClean="0"/>
              <a:t>b</a:t>
            </a:r>
            <a:r>
              <a:rPr lang="en-US" sz="1600" i="1" baseline="-25000" dirty="0" smtClean="0"/>
              <a:t>n</a:t>
            </a:r>
            <a:r>
              <a:rPr lang="en-US" sz="1600" i="1" dirty="0" smtClean="0"/>
              <a:t>(c</a:t>
            </a:r>
            <a:r>
              <a:rPr lang="en-US" sz="1600" i="1" baseline="30000" dirty="0" smtClean="0"/>
              <a:t>1</a:t>
            </a:r>
            <a:r>
              <a:rPr lang="en-US" sz="1600" i="1" dirty="0" smtClean="0"/>
              <a:t>,c</a:t>
            </a:r>
            <a:r>
              <a:rPr lang="en-US" sz="1600" i="1" baseline="30000" dirty="0" smtClean="0"/>
              <a:t>2</a:t>
            </a:r>
            <a:r>
              <a:rPr lang="en-US" sz="1600" i="1" dirty="0" smtClean="0"/>
              <a:t>) </a:t>
            </a:r>
            <a:r>
              <a:rPr lang="en-US" sz="1600" dirty="0" smtClean="0"/>
              <a:t>is a global minimum of </a:t>
            </a:r>
            <a:r>
              <a:rPr lang="en-US" sz="1600" i="1" dirty="0" smtClean="0"/>
              <a:t>g</a:t>
            </a:r>
            <a:r>
              <a:rPr lang="en-US" sz="1600" i="1" baseline="-25000" dirty="0" smtClean="0"/>
              <a:t>n</a:t>
            </a:r>
            <a:r>
              <a:rPr lang="en-US" sz="1600" i="1" dirty="0" smtClean="0"/>
              <a:t>(</a:t>
            </a:r>
            <a:r>
              <a:rPr lang="en-US" sz="1600" b="1" i="1" dirty="0" smtClean="0"/>
              <a:t>•</a:t>
            </a:r>
            <a:r>
              <a:rPr lang="en-US" sz="1600" i="1" dirty="0" smtClean="0"/>
              <a:t>,</a:t>
            </a:r>
            <a:r>
              <a:rPr lang="en-US" sz="1600" b="1" i="1" dirty="0" smtClean="0"/>
              <a:t>c</a:t>
            </a:r>
            <a:r>
              <a:rPr lang="en-US" sz="1600" i="1" dirty="0" smtClean="0"/>
              <a:t>)</a:t>
            </a:r>
            <a:endParaRPr lang="en-US" sz="1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Two Item (User) Case</a:t>
            </a:r>
            <a:br>
              <a:rPr lang="en-US" sz="1800" dirty="0" smtClean="0"/>
            </a:br>
            <a:r>
              <a:rPr lang="en-US" sz="1800" dirty="0" smtClean="0"/>
              <a:t>Comparison to Evans’ Problem</a:t>
            </a:r>
          </a:p>
        </p:txBody>
      </p:sp>
      <p:sp>
        <p:nvSpPr>
          <p:cNvPr id="8200" name="Rectangle 678"/>
          <p:cNvSpPr>
            <a:spLocks noChangeArrowheads="1"/>
          </p:cNvSpPr>
          <p:nvPr/>
        </p:nvSpPr>
        <p:spPr bwMode="auto">
          <a:xfrm>
            <a:off x="381000" y="1298377"/>
            <a:ext cx="3962400" cy="2819400"/>
          </a:xfrm>
          <a:prstGeom prst="rect">
            <a:avLst/>
          </a:prstGeom>
          <a:solidFill>
            <a:srgbClr val="FFFFE1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10800000">
            <a:off x="1981200" y="3321646"/>
            <a:ext cx="1828800" cy="0"/>
          </a:xfrm>
          <a:prstGeom prst="line">
            <a:avLst/>
          </a:prstGeom>
          <a:ln>
            <a:solidFill>
              <a:schemeClr val="tx1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1158875" y="2500115"/>
            <a:ext cx="1643063" cy="1587"/>
          </a:xfrm>
          <a:prstGeom prst="line">
            <a:avLst/>
          </a:prstGeom>
          <a:ln>
            <a:solidFill>
              <a:schemeClr val="tx1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832100" y="3381177"/>
          <a:ext cx="635000" cy="279400"/>
        </p:xfrm>
        <a:graphic>
          <a:graphicData uri="http://schemas.openxmlformats.org/presentationml/2006/ole">
            <p:oleObj spid="_x0000_s370690" name="Equation" r:id="rId3" imgW="634680" imgH="279360" progId="Equation.3">
              <p:embed/>
            </p:oleObj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1778000" y="3246240"/>
          <a:ext cx="127000" cy="177800"/>
        </p:xfrm>
        <a:graphic>
          <a:graphicData uri="http://schemas.openxmlformats.org/presentationml/2006/ole">
            <p:oleObj spid="_x0000_s370691" name="Equation" r:id="rId4" imgW="126720" imgH="177480" progId="Equation.3">
              <p:embed/>
            </p:oleObj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3867150" y="3127177"/>
          <a:ext cx="177800" cy="241300"/>
        </p:xfrm>
        <a:graphic>
          <a:graphicData uri="http://schemas.openxmlformats.org/presentationml/2006/ole">
            <p:oleObj spid="_x0000_s370692" name="Equation" r:id="rId5" imgW="177480" imgH="241200" progId="Equation.3">
              <p:embed/>
            </p:oleObj>
          </a:graphicData>
        </a:graphic>
      </p:graphicFrame>
      <p:graphicFrame>
        <p:nvGraphicFramePr>
          <p:cNvPr id="8197" name="Object 7"/>
          <p:cNvGraphicFramePr>
            <a:graphicFrameLocks noChangeAspect="1"/>
          </p:cNvGraphicFramePr>
          <p:nvPr/>
        </p:nvGraphicFramePr>
        <p:xfrm>
          <a:off x="1911350" y="1380927"/>
          <a:ext cx="190500" cy="241300"/>
        </p:xfrm>
        <a:graphic>
          <a:graphicData uri="http://schemas.openxmlformats.org/presentationml/2006/ole">
            <p:oleObj spid="_x0000_s370693" name="Equation" r:id="rId6" imgW="190440" imgH="241200" progId="Equation.3">
              <p:embed/>
            </p:oleObj>
          </a:graphicData>
        </a:graphic>
      </p:graphicFrame>
      <p:sp>
        <p:nvSpPr>
          <p:cNvPr id="8204" name="TextBox 9"/>
          <p:cNvSpPr txBox="1">
            <a:spLocks noChangeArrowheads="1"/>
          </p:cNvSpPr>
          <p:nvPr/>
        </p:nvSpPr>
        <p:spPr bwMode="auto">
          <a:xfrm>
            <a:off x="1600200" y="3735190"/>
            <a:ext cx="2819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Inventory Level of Item 1 Before Ordering</a:t>
            </a:r>
            <a:endParaRPr lang="en-US" sz="1000" dirty="0"/>
          </a:p>
        </p:txBody>
      </p:sp>
      <p:sp>
        <p:nvSpPr>
          <p:cNvPr id="8205" name="TextBox 10"/>
          <p:cNvSpPr txBox="1">
            <a:spLocks noChangeArrowheads="1"/>
          </p:cNvSpPr>
          <p:nvPr/>
        </p:nvSpPr>
        <p:spPr bwMode="auto">
          <a:xfrm>
            <a:off x="381000" y="2136577"/>
            <a:ext cx="91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Inventory Level of Item 2 Before Ordering</a:t>
            </a:r>
            <a:endParaRPr lang="en-US" sz="1000" dirty="0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920875" y="3385940"/>
          <a:ext cx="127000" cy="177800"/>
        </p:xfrm>
        <a:graphic>
          <a:graphicData uri="http://schemas.openxmlformats.org/presentationml/2006/ole">
            <p:oleObj spid="_x0000_s370694" name="Equation" r:id="rId7" imgW="126720" imgH="17748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295400" y="2382640"/>
          <a:ext cx="647700" cy="279400"/>
        </p:xfrm>
        <a:graphic>
          <a:graphicData uri="http://schemas.openxmlformats.org/presentationml/2006/ole">
            <p:oleObj spid="_x0000_s370695" name="Equation" r:id="rId8" imgW="647640" imgH="279360" progId="Equation.3">
              <p:embed/>
            </p:oleObj>
          </a:graphicData>
        </a:graphic>
      </p:graphicFrame>
      <p:sp>
        <p:nvSpPr>
          <p:cNvPr id="14" name="Isosceles Triangle 13"/>
          <p:cNvSpPr>
            <a:spLocks noChangeAspect="1"/>
          </p:cNvSpPr>
          <p:nvPr/>
        </p:nvSpPr>
        <p:spPr>
          <a:xfrm rot="16200000">
            <a:off x="2639612" y="2413989"/>
            <a:ext cx="340525" cy="628650"/>
          </a:xfrm>
          <a:prstGeom prst="triangle">
            <a:avLst>
              <a:gd name="adj" fmla="val 10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>
            <a:stCxn id="14" idx="3"/>
          </p:cNvCxnSpPr>
          <p:nvPr/>
        </p:nvCxnSpPr>
        <p:spPr>
          <a:xfrm flipH="1">
            <a:off x="1982788" y="2558052"/>
            <a:ext cx="1141412" cy="80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62200" y="1984177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514600" y="2288976"/>
            <a:ext cx="457200" cy="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526632" y="2785801"/>
            <a:ext cx="261937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3086100" y="2708077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743200" y="2560440"/>
            <a:ext cx="381000" cy="33337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2981325" y="2646165"/>
            <a:ext cx="228600" cy="5715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352800" y="2109590"/>
            <a:ext cx="26988" cy="26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478212" y="2566789"/>
            <a:ext cx="26988" cy="269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3096419" y="3348634"/>
            <a:ext cx="53975" cy="1587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25638" y="3320852"/>
            <a:ext cx="55562" cy="1588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954213" y="3349427"/>
            <a:ext cx="55562" cy="1588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25638" y="2560440"/>
            <a:ext cx="55562" cy="1587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3"/>
          </p:cNvCxnSpPr>
          <p:nvPr/>
        </p:nvCxnSpPr>
        <p:spPr>
          <a:xfrm>
            <a:off x="3124200" y="2558052"/>
            <a:ext cx="1588" cy="7643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2858294" y="2327077"/>
            <a:ext cx="2286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2667794" y="1944553"/>
            <a:ext cx="3048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14" idx="3"/>
          </p:cNvCxnSpPr>
          <p:nvPr/>
        </p:nvCxnSpPr>
        <p:spPr>
          <a:xfrm>
            <a:off x="2971802" y="2441379"/>
            <a:ext cx="152398" cy="116673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819400" y="2096104"/>
            <a:ext cx="152398" cy="116673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5"/>
          <p:cNvGrpSpPr/>
          <p:nvPr/>
        </p:nvGrpSpPr>
        <p:grpSpPr>
          <a:xfrm>
            <a:off x="2209800" y="1792947"/>
            <a:ext cx="304800" cy="765105"/>
            <a:chOff x="4191000" y="2170970"/>
            <a:chExt cx="304800" cy="765105"/>
          </a:xfrm>
        </p:grpSpPr>
        <p:cxnSp>
          <p:nvCxnSpPr>
            <p:cNvPr id="57" name="Straight Connector 56"/>
            <p:cNvCxnSpPr/>
            <p:nvPr/>
          </p:nvCxnSpPr>
          <p:spPr>
            <a:xfrm rot="5400000">
              <a:off x="4229894" y="2705100"/>
              <a:ext cx="228600" cy="1588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39394" y="2322576"/>
              <a:ext cx="304800" cy="1588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4343402" y="2819402"/>
              <a:ext cx="152398" cy="116673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191000" y="2474127"/>
              <a:ext cx="152398" cy="116673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Straight Arrow Connector 64"/>
          <p:cNvCxnSpPr/>
          <p:nvPr/>
        </p:nvCxnSpPr>
        <p:spPr>
          <a:xfrm rot="5400000" flipH="1" flipV="1">
            <a:off x="2729506" y="2808683"/>
            <a:ext cx="170262" cy="314325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2944812" y="1984177"/>
            <a:ext cx="26988" cy="26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74" name="Straight Connector 73"/>
          <p:cNvCxnSpPr>
            <a:stCxn id="14" idx="3"/>
          </p:cNvCxnSpPr>
          <p:nvPr/>
        </p:nvCxnSpPr>
        <p:spPr>
          <a:xfrm>
            <a:off x="3124200" y="2558052"/>
            <a:ext cx="228600" cy="9144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3352800" y="2648641"/>
            <a:ext cx="6096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124200" y="2884188"/>
            <a:ext cx="228600" cy="9144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10800000">
            <a:off x="3352800" y="2974777"/>
            <a:ext cx="6096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 Box 2"/>
          <p:cNvSpPr txBox="1">
            <a:spLocks noChangeArrowheads="1"/>
          </p:cNvSpPr>
          <p:nvPr/>
        </p:nvSpPr>
        <p:spPr bwMode="auto">
          <a:xfrm>
            <a:off x="304800" y="990600"/>
            <a:ext cx="3505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 dirty="0" smtClean="0"/>
              <a:t>Stochastic prices, fixed realization of c</a:t>
            </a:r>
            <a:endParaRPr lang="en-US" sz="1400" b="1" i="1" dirty="0"/>
          </a:p>
        </p:txBody>
      </p: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457200" y="4191000"/>
            <a:ext cx="8458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1800"/>
              </a:spcBef>
            </a:pPr>
            <a:r>
              <a:rPr lang="en-US" sz="1600" dirty="0" smtClean="0"/>
              <a:t>Two key differences:</a:t>
            </a:r>
          </a:p>
          <a:p>
            <a:pPr marL="400050" indent="-400050">
              <a:spcBef>
                <a:spcPts val="600"/>
              </a:spcBef>
              <a:buAutoNum type="romanLcParenBoth"/>
            </a:pPr>
            <a:r>
              <a:rPr lang="en-US" sz="1600" dirty="0" smtClean="0"/>
              <a:t>In addition to convexity and supermodularity, Evans showed the dominance of the second partials over the weighted mixed partials:</a:t>
            </a:r>
          </a:p>
          <a:p>
            <a:pPr marL="400050" indent="-400050">
              <a:spcBef>
                <a:spcPts val="600"/>
              </a:spcBef>
              <a:buAutoNum type="romanLcParenBoth"/>
            </a:pPr>
            <a:endParaRPr lang="en-US" sz="1600" dirty="0" smtClean="0"/>
          </a:p>
          <a:p>
            <a:pPr marL="400050" indent="-400050">
              <a:spcBef>
                <a:spcPts val="1200"/>
              </a:spcBef>
              <a:tabLst>
                <a:tab pos="566738" algn="l"/>
              </a:tabLst>
            </a:pPr>
            <a:r>
              <a:rPr lang="en-US" sz="1600" dirty="0" smtClean="0"/>
              <a:t>	- Without differentiability, strict convexity assumptions of Evans, can use submodularity 	of </a:t>
            </a:r>
            <a:r>
              <a:rPr lang="en-US" sz="1600" i="1" dirty="0" smtClean="0"/>
              <a:t>g</a:t>
            </a:r>
            <a:r>
              <a:rPr lang="en-US" sz="1600" dirty="0" smtClean="0"/>
              <a:t> in the direct value order (E. Antoniadou, 1996)</a:t>
            </a:r>
          </a:p>
        </p:txBody>
      </p:sp>
      <p:sp>
        <p:nvSpPr>
          <p:cNvPr id="50" name="Rectangle 678"/>
          <p:cNvSpPr>
            <a:spLocks noChangeArrowheads="1"/>
          </p:cNvSpPr>
          <p:nvPr/>
        </p:nvSpPr>
        <p:spPr bwMode="auto">
          <a:xfrm>
            <a:off x="4876800" y="1298377"/>
            <a:ext cx="3962400" cy="2819400"/>
          </a:xfrm>
          <a:prstGeom prst="rect">
            <a:avLst/>
          </a:prstGeom>
          <a:solidFill>
            <a:srgbClr val="FFFFE1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 rot="10800000">
            <a:off x="6324600" y="3321646"/>
            <a:ext cx="1828800" cy="0"/>
          </a:xfrm>
          <a:prstGeom prst="line">
            <a:avLst/>
          </a:prstGeom>
          <a:ln>
            <a:solidFill>
              <a:schemeClr val="tx1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502275" y="2500115"/>
            <a:ext cx="1643063" cy="1587"/>
          </a:xfrm>
          <a:prstGeom prst="line">
            <a:avLst/>
          </a:prstGeom>
          <a:ln>
            <a:solidFill>
              <a:schemeClr val="tx1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2"/>
          <p:cNvGraphicFramePr>
            <a:graphicFrameLocks noChangeAspect="1"/>
          </p:cNvGraphicFramePr>
          <p:nvPr/>
        </p:nvGraphicFramePr>
        <p:xfrm>
          <a:off x="7404100" y="3381375"/>
          <a:ext cx="177800" cy="279400"/>
        </p:xfrm>
        <a:graphic>
          <a:graphicData uri="http://schemas.openxmlformats.org/presentationml/2006/ole">
            <p:oleObj spid="_x0000_s370698" name="Equation" r:id="rId9" imgW="177480" imgH="279360" progId="Equation.3">
              <p:embed/>
            </p:oleObj>
          </a:graphicData>
        </a:graphic>
      </p:graphicFrame>
      <p:graphicFrame>
        <p:nvGraphicFramePr>
          <p:cNvPr id="54" name="Object 4"/>
          <p:cNvGraphicFramePr>
            <a:graphicFrameLocks noChangeAspect="1"/>
          </p:cNvGraphicFramePr>
          <p:nvPr/>
        </p:nvGraphicFramePr>
        <p:xfrm>
          <a:off x="6121400" y="3246240"/>
          <a:ext cx="127000" cy="177800"/>
        </p:xfrm>
        <a:graphic>
          <a:graphicData uri="http://schemas.openxmlformats.org/presentationml/2006/ole">
            <p:oleObj spid="_x0000_s370699" name="Equation" r:id="rId10" imgW="126720" imgH="177480" progId="Equation.3">
              <p:embed/>
            </p:oleObj>
          </a:graphicData>
        </a:graphic>
      </p:graphicFrame>
      <p:graphicFrame>
        <p:nvGraphicFramePr>
          <p:cNvPr id="55" name="Object 6"/>
          <p:cNvGraphicFramePr>
            <a:graphicFrameLocks noChangeAspect="1"/>
          </p:cNvGraphicFramePr>
          <p:nvPr/>
        </p:nvGraphicFramePr>
        <p:xfrm>
          <a:off x="8210550" y="3127177"/>
          <a:ext cx="177800" cy="241300"/>
        </p:xfrm>
        <a:graphic>
          <a:graphicData uri="http://schemas.openxmlformats.org/presentationml/2006/ole">
            <p:oleObj spid="_x0000_s370700" name="Equation" r:id="rId11" imgW="177480" imgH="241200" progId="Equation.3">
              <p:embed/>
            </p:oleObj>
          </a:graphicData>
        </a:graphic>
      </p:graphicFrame>
      <p:graphicFrame>
        <p:nvGraphicFramePr>
          <p:cNvPr id="56" name="Object 7"/>
          <p:cNvGraphicFramePr>
            <a:graphicFrameLocks noChangeAspect="1"/>
          </p:cNvGraphicFramePr>
          <p:nvPr/>
        </p:nvGraphicFramePr>
        <p:xfrm>
          <a:off x="6254750" y="1380927"/>
          <a:ext cx="190500" cy="241300"/>
        </p:xfrm>
        <a:graphic>
          <a:graphicData uri="http://schemas.openxmlformats.org/presentationml/2006/ole">
            <p:oleObj spid="_x0000_s370701" name="Equation" r:id="rId12" imgW="190440" imgH="241200" progId="Equation.3">
              <p:embed/>
            </p:oleObj>
          </a:graphicData>
        </a:graphic>
      </p:graphicFrame>
      <p:sp>
        <p:nvSpPr>
          <p:cNvPr id="61" name="TextBox 9"/>
          <p:cNvSpPr txBox="1">
            <a:spLocks noChangeArrowheads="1"/>
          </p:cNvSpPr>
          <p:nvPr/>
        </p:nvSpPr>
        <p:spPr bwMode="auto">
          <a:xfrm>
            <a:off x="5943600" y="3735190"/>
            <a:ext cx="2819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Inventory Level of Item 1 Before Ordering</a:t>
            </a:r>
            <a:endParaRPr lang="en-US" sz="1000" dirty="0"/>
          </a:p>
        </p:txBody>
      </p:sp>
      <p:sp>
        <p:nvSpPr>
          <p:cNvPr id="62" name="TextBox 10"/>
          <p:cNvSpPr txBox="1">
            <a:spLocks noChangeArrowheads="1"/>
          </p:cNvSpPr>
          <p:nvPr/>
        </p:nvSpPr>
        <p:spPr bwMode="auto">
          <a:xfrm>
            <a:off x="4953000" y="2136577"/>
            <a:ext cx="91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Inventory Level of Item 2 Before Ordering</a:t>
            </a:r>
            <a:endParaRPr lang="en-US" sz="1000" dirty="0"/>
          </a:p>
        </p:txBody>
      </p:sp>
      <p:graphicFrame>
        <p:nvGraphicFramePr>
          <p:cNvPr id="63" name="Object 6"/>
          <p:cNvGraphicFramePr>
            <a:graphicFrameLocks noChangeAspect="1"/>
          </p:cNvGraphicFramePr>
          <p:nvPr/>
        </p:nvGraphicFramePr>
        <p:xfrm>
          <a:off x="6264275" y="3385940"/>
          <a:ext cx="127000" cy="177800"/>
        </p:xfrm>
        <a:graphic>
          <a:graphicData uri="http://schemas.openxmlformats.org/presentationml/2006/ole">
            <p:oleObj spid="_x0000_s370702" name="Equation" r:id="rId13" imgW="126720" imgH="177480" progId="Equation.3">
              <p:embed/>
            </p:oleObj>
          </a:graphicData>
        </a:graphic>
      </p:graphicFrame>
      <p:graphicFrame>
        <p:nvGraphicFramePr>
          <p:cNvPr id="64" name="Object 7"/>
          <p:cNvGraphicFramePr>
            <a:graphicFrameLocks noChangeAspect="1"/>
          </p:cNvGraphicFramePr>
          <p:nvPr/>
        </p:nvGraphicFramePr>
        <p:xfrm>
          <a:off x="5981700" y="2382838"/>
          <a:ext cx="190500" cy="279400"/>
        </p:xfrm>
        <a:graphic>
          <a:graphicData uri="http://schemas.openxmlformats.org/presentationml/2006/ole">
            <p:oleObj spid="_x0000_s370703" name="Equation" r:id="rId14" imgW="190440" imgH="279360" progId="Equation.3">
              <p:embed/>
            </p:oleObj>
          </a:graphicData>
        </a:graphic>
      </p:graphicFrame>
      <p:sp>
        <p:nvSpPr>
          <p:cNvPr id="66" name="Isosceles Triangle 65"/>
          <p:cNvSpPr>
            <a:spLocks noChangeAspect="1"/>
          </p:cNvSpPr>
          <p:nvPr/>
        </p:nvSpPr>
        <p:spPr>
          <a:xfrm rot="16200000">
            <a:off x="6983012" y="2413989"/>
            <a:ext cx="340525" cy="628650"/>
          </a:xfrm>
          <a:prstGeom prst="triangle">
            <a:avLst>
              <a:gd name="adj" fmla="val 10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67" name="Straight Connector 66"/>
          <p:cNvCxnSpPr>
            <a:stCxn id="66" idx="3"/>
          </p:cNvCxnSpPr>
          <p:nvPr/>
        </p:nvCxnSpPr>
        <p:spPr>
          <a:xfrm flipH="1">
            <a:off x="6326188" y="2558052"/>
            <a:ext cx="1141412" cy="80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705600" y="1984177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6858000" y="2288976"/>
            <a:ext cx="457200" cy="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 flipH="1" flipV="1">
            <a:off x="7870032" y="2785801"/>
            <a:ext cx="261937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6200000" flipV="1">
            <a:off x="7429500" y="2708077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7086600" y="2560440"/>
            <a:ext cx="381000" cy="33337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 flipH="1" flipV="1">
            <a:off x="7324725" y="2646165"/>
            <a:ext cx="228600" cy="5715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7696200" y="2109590"/>
            <a:ext cx="26988" cy="26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7821612" y="2566789"/>
            <a:ext cx="26988" cy="269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>
          <a:xfrm rot="5400000">
            <a:off x="7439819" y="3348634"/>
            <a:ext cx="53975" cy="1587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269038" y="3320852"/>
            <a:ext cx="55562" cy="1588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6297613" y="3349427"/>
            <a:ext cx="55562" cy="1588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69038" y="2560440"/>
            <a:ext cx="55562" cy="1587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66" idx="3"/>
          </p:cNvCxnSpPr>
          <p:nvPr/>
        </p:nvCxnSpPr>
        <p:spPr>
          <a:xfrm>
            <a:off x="7467600" y="2558052"/>
            <a:ext cx="1588" cy="7643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7201694" y="2327077"/>
            <a:ext cx="2286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7011194" y="1944553"/>
            <a:ext cx="3048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66" idx="3"/>
          </p:cNvCxnSpPr>
          <p:nvPr/>
        </p:nvCxnSpPr>
        <p:spPr>
          <a:xfrm>
            <a:off x="7315202" y="2441379"/>
            <a:ext cx="152398" cy="116673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162800" y="2096104"/>
            <a:ext cx="152398" cy="116673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55"/>
          <p:cNvGrpSpPr/>
          <p:nvPr/>
        </p:nvGrpSpPr>
        <p:grpSpPr>
          <a:xfrm>
            <a:off x="6553200" y="1792947"/>
            <a:ext cx="304800" cy="765105"/>
            <a:chOff x="4191000" y="2170970"/>
            <a:chExt cx="304800" cy="765105"/>
          </a:xfrm>
        </p:grpSpPr>
        <p:cxnSp>
          <p:nvCxnSpPr>
            <p:cNvPr id="95" name="Straight Connector 94"/>
            <p:cNvCxnSpPr/>
            <p:nvPr/>
          </p:nvCxnSpPr>
          <p:spPr>
            <a:xfrm rot="5400000">
              <a:off x="4229894" y="2705100"/>
              <a:ext cx="228600" cy="1588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4039394" y="2322576"/>
              <a:ext cx="304800" cy="1588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343402" y="2819402"/>
              <a:ext cx="152398" cy="116673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4191000" y="2474127"/>
              <a:ext cx="152398" cy="116673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traight Arrow Connector 88"/>
          <p:cNvCxnSpPr/>
          <p:nvPr/>
        </p:nvCxnSpPr>
        <p:spPr>
          <a:xfrm rot="5400000" flipH="1" flipV="1">
            <a:off x="7072906" y="2808683"/>
            <a:ext cx="170262" cy="314325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7288212" y="1984177"/>
            <a:ext cx="26988" cy="26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91" name="Straight Connector 90"/>
          <p:cNvCxnSpPr>
            <a:stCxn id="66" idx="3"/>
          </p:cNvCxnSpPr>
          <p:nvPr/>
        </p:nvCxnSpPr>
        <p:spPr>
          <a:xfrm>
            <a:off x="7467600" y="2558052"/>
            <a:ext cx="228600" cy="9144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>
            <a:off x="7696200" y="2648641"/>
            <a:ext cx="6096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467600" y="2884188"/>
            <a:ext cx="228600" cy="9144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>
            <a:off x="7696200" y="2974777"/>
            <a:ext cx="6096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 Box 2"/>
          <p:cNvSpPr txBox="1">
            <a:spLocks noChangeArrowheads="1"/>
          </p:cNvSpPr>
          <p:nvPr/>
        </p:nvSpPr>
        <p:spPr bwMode="auto">
          <a:xfrm>
            <a:off x="4800600" y="990600"/>
            <a:ext cx="4114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 dirty="0" smtClean="0"/>
              <a:t>Deterministic prices (constant c), Evans, 1967</a:t>
            </a:r>
            <a:endParaRPr lang="en-US" sz="1400" b="1" i="1" dirty="0"/>
          </a:p>
        </p:txBody>
      </p:sp>
      <p:pic>
        <p:nvPicPr>
          <p:cNvPr id="101" name="Picture 100" descr="dominance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90800" y="5029200"/>
            <a:ext cx="3429000" cy="457200"/>
          </a:xfrm>
          <a:prstGeom prst="rect">
            <a:avLst/>
          </a:prstGeom>
        </p:spPr>
      </p:pic>
      <p:grpSp>
        <p:nvGrpSpPr>
          <p:cNvPr id="119" name="Group 118"/>
          <p:cNvGrpSpPr/>
          <p:nvPr/>
        </p:nvGrpSpPr>
        <p:grpSpPr>
          <a:xfrm>
            <a:off x="2428874" y="2499715"/>
            <a:ext cx="5308538" cy="548285"/>
            <a:chOff x="2428874" y="2499715"/>
            <a:chExt cx="5308538" cy="548285"/>
          </a:xfrm>
        </p:grpSpPr>
        <p:cxnSp>
          <p:nvCxnSpPr>
            <p:cNvPr id="100" name="Straight Arrow Connector 99"/>
            <p:cNvCxnSpPr/>
            <p:nvPr/>
          </p:nvCxnSpPr>
          <p:spPr>
            <a:xfrm rot="5400000" flipH="1" flipV="1">
              <a:off x="2500906" y="2427683"/>
              <a:ext cx="170262" cy="314325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rot="5400000" flipH="1" flipV="1">
              <a:off x="3099816" y="2834640"/>
              <a:ext cx="301752" cy="64008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endCxn id="66" idx="5"/>
            </p:cNvCxnSpPr>
            <p:nvPr/>
          </p:nvCxnSpPr>
          <p:spPr>
            <a:xfrm flipV="1">
              <a:off x="6781800" y="2558052"/>
              <a:ext cx="371475" cy="111925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V="1">
              <a:off x="7735824" y="2707475"/>
              <a:ext cx="1588" cy="340525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678"/>
          <p:cNvSpPr>
            <a:spLocks noChangeArrowheads="1"/>
          </p:cNvSpPr>
          <p:nvPr/>
        </p:nvSpPr>
        <p:spPr bwMode="auto">
          <a:xfrm>
            <a:off x="381000" y="1298377"/>
            <a:ext cx="3962400" cy="2819400"/>
          </a:xfrm>
          <a:prstGeom prst="rect">
            <a:avLst/>
          </a:prstGeom>
          <a:solidFill>
            <a:srgbClr val="FFFFE1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86064" name="Picture 16"/>
          <p:cNvPicPr>
            <a:picLocks noChangeAspect="1" noChangeArrowheads="1"/>
          </p:cNvPicPr>
          <p:nvPr/>
        </p:nvPicPr>
        <p:blipFill>
          <a:blip r:embed="rId3">
            <a:lum bright="73000" contrast="-86000"/>
          </a:blip>
          <a:srcRect/>
          <a:stretch>
            <a:fillRect/>
          </a:stretch>
        </p:blipFill>
        <p:spPr bwMode="auto">
          <a:xfrm>
            <a:off x="1981200" y="1800225"/>
            <a:ext cx="20002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Two Item (User) Case</a:t>
            </a:r>
            <a:br>
              <a:rPr lang="en-US" sz="1800" dirty="0" smtClean="0"/>
            </a:br>
            <a:r>
              <a:rPr lang="en-US" sz="1800" dirty="0" smtClean="0"/>
              <a:t>Comparison to Evans’ Problem</a:t>
            </a:r>
          </a:p>
        </p:txBody>
      </p:sp>
      <p:sp>
        <p:nvSpPr>
          <p:cNvPr id="8204" name="TextBox 9"/>
          <p:cNvSpPr txBox="1">
            <a:spLocks noChangeArrowheads="1"/>
          </p:cNvSpPr>
          <p:nvPr/>
        </p:nvSpPr>
        <p:spPr bwMode="auto">
          <a:xfrm>
            <a:off x="1600200" y="3735190"/>
            <a:ext cx="2819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Inventory Level of Item 1 Before Ordering</a:t>
            </a:r>
            <a:endParaRPr lang="en-US" sz="1000" dirty="0"/>
          </a:p>
        </p:txBody>
      </p:sp>
      <p:sp>
        <p:nvSpPr>
          <p:cNvPr id="8205" name="TextBox 10"/>
          <p:cNvSpPr txBox="1">
            <a:spLocks noChangeArrowheads="1"/>
          </p:cNvSpPr>
          <p:nvPr/>
        </p:nvSpPr>
        <p:spPr bwMode="auto">
          <a:xfrm>
            <a:off x="381000" y="2136577"/>
            <a:ext cx="91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Inventory Level of Item 2 Before Ordering</a:t>
            </a:r>
            <a:endParaRPr lang="en-US" sz="1000" dirty="0"/>
          </a:p>
        </p:txBody>
      </p:sp>
      <p:cxnSp>
        <p:nvCxnSpPr>
          <p:cNvPr id="4" name="Straight Connector 3"/>
          <p:cNvCxnSpPr/>
          <p:nvPr/>
        </p:nvCxnSpPr>
        <p:spPr>
          <a:xfrm rot="10800000">
            <a:off x="1981200" y="3321646"/>
            <a:ext cx="1828800" cy="0"/>
          </a:xfrm>
          <a:prstGeom prst="line">
            <a:avLst/>
          </a:prstGeom>
          <a:ln>
            <a:solidFill>
              <a:schemeClr val="tx1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1158875" y="2500115"/>
            <a:ext cx="1643063" cy="1587"/>
          </a:xfrm>
          <a:prstGeom prst="line">
            <a:avLst/>
          </a:prstGeom>
          <a:ln>
            <a:solidFill>
              <a:schemeClr val="tx1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946400" y="3381177"/>
          <a:ext cx="635000" cy="279400"/>
        </p:xfrm>
        <a:graphic>
          <a:graphicData uri="http://schemas.openxmlformats.org/presentationml/2006/ole">
            <p:oleObj spid="_x0000_s386050" name="Equation" r:id="rId4" imgW="634680" imgH="279360" progId="Equation.3">
              <p:embed/>
            </p:oleObj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1778000" y="3246240"/>
          <a:ext cx="127000" cy="177800"/>
        </p:xfrm>
        <a:graphic>
          <a:graphicData uri="http://schemas.openxmlformats.org/presentationml/2006/ole">
            <p:oleObj spid="_x0000_s386051" name="Equation" r:id="rId5" imgW="126720" imgH="177480" progId="Equation.3">
              <p:embed/>
            </p:oleObj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3867150" y="3127177"/>
          <a:ext cx="177800" cy="241300"/>
        </p:xfrm>
        <a:graphic>
          <a:graphicData uri="http://schemas.openxmlformats.org/presentationml/2006/ole">
            <p:oleObj spid="_x0000_s386052" name="Equation" r:id="rId6" imgW="177480" imgH="241200" progId="Equation.3">
              <p:embed/>
            </p:oleObj>
          </a:graphicData>
        </a:graphic>
      </p:graphicFrame>
      <p:graphicFrame>
        <p:nvGraphicFramePr>
          <p:cNvPr id="8197" name="Object 7"/>
          <p:cNvGraphicFramePr>
            <a:graphicFrameLocks noChangeAspect="1"/>
          </p:cNvGraphicFramePr>
          <p:nvPr/>
        </p:nvGraphicFramePr>
        <p:xfrm>
          <a:off x="1911350" y="1380927"/>
          <a:ext cx="190500" cy="241300"/>
        </p:xfrm>
        <a:graphic>
          <a:graphicData uri="http://schemas.openxmlformats.org/presentationml/2006/ole">
            <p:oleObj spid="_x0000_s386053" name="Equation" r:id="rId7" imgW="190440" imgH="24120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920875" y="3385940"/>
          <a:ext cx="127000" cy="177800"/>
        </p:xfrm>
        <a:graphic>
          <a:graphicData uri="http://schemas.openxmlformats.org/presentationml/2006/ole">
            <p:oleObj spid="_x0000_s386054" name="Equation" r:id="rId8" imgW="126720" imgH="17748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295400" y="2382640"/>
          <a:ext cx="647700" cy="279400"/>
        </p:xfrm>
        <a:graphic>
          <a:graphicData uri="http://schemas.openxmlformats.org/presentationml/2006/ole">
            <p:oleObj spid="_x0000_s386055" name="Equation" r:id="rId9" imgW="647640" imgH="279360" progId="Equation.3">
              <p:embed/>
            </p:oleObj>
          </a:graphicData>
        </a:graphic>
      </p:graphicFrame>
      <p:cxnSp>
        <p:nvCxnSpPr>
          <p:cNvPr id="25" name="Straight Connector 24"/>
          <p:cNvCxnSpPr/>
          <p:nvPr/>
        </p:nvCxnSpPr>
        <p:spPr>
          <a:xfrm rot="5400000">
            <a:off x="3096419" y="3348634"/>
            <a:ext cx="53975" cy="1587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25638" y="3320852"/>
            <a:ext cx="55562" cy="1588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954213" y="3349427"/>
            <a:ext cx="55562" cy="1588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25638" y="2560440"/>
            <a:ext cx="55562" cy="1587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 Box 2"/>
          <p:cNvSpPr txBox="1">
            <a:spLocks noChangeArrowheads="1"/>
          </p:cNvSpPr>
          <p:nvPr/>
        </p:nvSpPr>
        <p:spPr bwMode="auto">
          <a:xfrm>
            <a:off x="304800" y="990600"/>
            <a:ext cx="3505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 dirty="0" smtClean="0"/>
              <a:t>Stochastic prices, fixed realization of c</a:t>
            </a:r>
            <a:endParaRPr lang="en-US" sz="1400" b="1" i="1" dirty="0"/>
          </a:p>
        </p:txBody>
      </p:sp>
      <p:sp>
        <p:nvSpPr>
          <p:cNvPr id="50" name="Rectangle 678"/>
          <p:cNvSpPr>
            <a:spLocks noChangeArrowheads="1"/>
          </p:cNvSpPr>
          <p:nvPr/>
        </p:nvSpPr>
        <p:spPr bwMode="auto">
          <a:xfrm>
            <a:off x="4876800" y="1298377"/>
            <a:ext cx="3962400" cy="2819400"/>
          </a:xfrm>
          <a:prstGeom prst="rect">
            <a:avLst/>
          </a:prstGeom>
          <a:solidFill>
            <a:srgbClr val="FFFFE1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 rot="10800000">
            <a:off x="6324600" y="3321646"/>
            <a:ext cx="1828800" cy="0"/>
          </a:xfrm>
          <a:prstGeom prst="line">
            <a:avLst/>
          </a:prstGeom>
          <a:ln>
            <a:solidFill>
              <a:schemeClr val="tx1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502275" y="2500115"/>
            <a:ext cx="1643063" cy="1587"/>
          </a:xfrm>
          <a:prstGeom prst="line">
            <a:avLst/>
          </a:prstGeom>
          <a:ln>
            <a:solidFill>
              <a:schemeClr val="tx1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2"/>
          <p:cNvGraphicFramePr>
            <a:graphicFrameLocks noChangeAspect="1"/>
          </p:cNvGraphicFramePr>
          <p:nvPr/>
        </p:nvGraphicFramePr>
        <p:xfrm>
          <a:off x="7404100" y="3381375"/>
          <a:ext cx="177800" cy="279400"/>
        </p:xfrm>
        <a:graphic>
          <a:graphicData uri="http://schemas.openxmlformats.org/presentationml/2006/ole">
            <p:oleObj spid="_x0000_s386056" name="Equation" r:id="rId10" imgW="177480" imgH="279360" progId="Equation.3">
              <p:embed/>
            </p:oleObj>
          </a:graphicData>
        </a:graphic>
      </p:graphicFrame>
      <p:graphicFrame>
        <p:nvGraphicFramePr>
          <p:cNvPr id="54" name="Object 4"/>
          <p:cNvGraphicFramePr>
            <a:graphicFrameLocks noChangeAspect="1"/>
          </p:cNvGraphicFramePr>
          <p:nvPr/>
        </p:nvGraphicFramePr>
        <p:xfrm>
          <a:off x="6121400" y="3246240"/>
          <a:ext cx="127000" cy="177800"/>
        </p:xfrm>
        <a:graphic>
          <a:graphicData uri="http://schemas.openxmlformats.org/presentationml/2006/ole">
            <p:oleObj spid="_x0000_s386057" name="Equation" r:id="rId11" imgW="126720" imgH="177480" progId="Equation.3">
              <p:embed/>
            </p:oleObj>
          </a:graphicData>
        </a:graphic>
      </p:graphicFrame>
      <p:graphicFrame>
        <p:nvGraphicFramePr>
          <p:cNvPr id="55" name="Object 6"/>
          <p:cNvGraphicFramePr>
            <a:graphicFrameLocks noChangeAspect="1"/>
          </p:cNvGraphicFramePr>
          <p:nvPr/>
        </p:nvGraphicFramePr>
        <p:xfrm>
          <a:off x="8210550" y="3127177"/>
          <a:ext cx="177800" cy="241300"/>
        </p:xfrm>
        <a:graphic>
          <a:graphicData uri="http://schemas.openxmlformats.org/presentationml/2006/ole">
            <p:oleObj spid="_x0000_s386058" name="Equation" r:id="rId12" imgW="177480" imgH="241200" progId="Equation.3">
              <p:embed/>
            </p:oleObj>
          </a:graphicData>
        </a:graphic>
      </p:graphicFrame>
      <p:graphicFrame>
        <p:nvGraphicFramePr>
          <p:cNvPr id="56" name="Object 7"/>
          <p:cNvGraphicFramePr>
            <a:graphicFrameLocks noChangeAspect="1"/>
          </p:cNvGraphicFramePr>
          <p:nvPr/>
        </p:nvGraphicFramePr>
        <p:xfrm>
          <a:off x="6254750" y="1380927"/>
          <a:ext cx="190500" cy="241300"/>
        </p:xfrm>
        <a:graphic>
          <a:graphicData uri="http://schemas.openxmlformats.org/presentationml/2006/ole">
            <p:oleObj spid="_x0000_s386059" name="Equation" r:id="rId13" imgW="190440" imgH="241200" progId="Equation.3">
              <p:embed/>
            </p:oleObj>
          </a:graphicData>
        </a:graphic>
      </p:graphicFrame>
      <p:sp>
        <p:nvSpPr>
          <p:cNvPr id="61" name="TextBox 9"/>
          <p:cNvSpPr txBox="1">
            <a:spLocks noChangeArrowheads="1"/>
          </p:cNvSpPr>
          <p:nvPr/>
        </p:nvSpPr>
        <p:spPr bwMode="auto">
          <a:xfrm>
            <a:off x="5943600" y="3735190"/>
            <a:ext cx="2819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Inventory Level of Item 1 Before Ordering</a:t>
            </a:r>
            <a:endParaRPr lang="en-US" sz="1000" dirty="0"/>
          </a:p>
        </p:txBody>
      </p:sp>
      <p:sp>
        <p:nvSpPr>
          <p:cNvPr id="62" name="TextBox 10"/>
          <p:cNvSpPr txBox="1">
            <a:spLocks noChangeArrowheads="1"/>
          </p:cNvSpPr>
          <p:nvPr/>
        </p:nvSpPr>
        <p:spPr bwMode="auto">
          <a:xfrm>
            <a:off x="4953000" y="2136577"/>
            <a:ext cx="91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Inventory Level of Item 2 Before Ordering</a:t>
            </a:r>
            <a:endParaRPr lang="en-US" sz="1000" dirty="0"/>
          </a:p>
        </p:txBody>
      </p:sp>
      <p:graphicFrame>
        <p:nvGraphicFramePr>
          <p:cNvPr id="63" name="Object 6"/>
          <p:cNvGraphicFramePr>
            <a:graphicFrameLocks noChangeAspect="1"/>
          </p:cNvGraphicFramePr>
          <p:nvPr/>
        </p:nvGraphicFramePr>
        <p:xfrm>
          <a:off x="6264275" y="3385940"/>
          <a:ext cx="127000" cy="177800"/>
        </p:xfrm>
        <a:graphic>
          <a:graphicData uri="http://schemas.openxmlformats.org/presentationml/2006/ole">
            <p:oleObj spid="_x0000_s386060" name="Equation" r:id="rId14" imgW="126720" imgH="177480" progId="Equation.3">
              <p:embed/>
            </p:oleObj>
          </a:graphicData>
        </a:graphic>
      </p:graphicFrame>
      <p:graphicFrame>
        <p:nvGraphicFramePr>
          <p:cNvPr id="64" name="Object 7"/>
          <p:cNvGraphicFramePr>
            <a:graphicFrameLocks noChangeAspect="1"/>
          </p:cNvGraphicFramePr>
          <p:nvPr/>
        </p:nvGraphicFramePr>
        <p:xfrm>
          <a:off x="5981700" y="2382838"/>
          <a:ext cx="190500" cy="279400"/>
        </p:xfrm>
        <a:graphic>
          <a:graphicData uri="http://schemas.openxmlformats.org/presentationml/2006/ole">
            <p:oleObj spid="_x0000_s386061" name="Equation" r:id="rId15" imgW="190440" imgH="279360" progId="Equation.3">
              <p:embed/>
            </p:oleObj>
          </a:graphicData>
        </a:graphic>
      </p:graphicFrame>
      <p:sp>
        <p:nvSpPr>
          <p:cNvPr id="66" name="Isosceles Triangle 65"/>
          <p:cNvSpPr>
            <a:spLocks noChangeAspect="1"/>
          </p:cNvSpPr>
          <p:nvPr/>
        </p:nvSpPr>
        <p:spPr>
          <a:xfrm rot="16200000">
            <a:off x="6983012" y="2413989"/>
            <a:ext cx="340525" cy="628650"/>
          </a:xfrm>
          <a:prstGeom prst="triangle">
            <a:avLst>
              <a:gd name="adj" fmla="val 10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67" name="Straight Connector 66"/>
          <p:cNvCxnSpPr>
            <a:stCxn id="66" idx="3"/>
          </p:cNvCxnSpPr>
          <p:nvPr/>
        </p:nvCxnSpPr>
        <p:spPr>
          <a:xfrm flipH="1">
            <a:off x="6326188" y="2558052"/>
            <a:ext cx="1141412" cy="80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705600" y="1984177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6858000" y="2288976"/>
            <a:ext cx="457200" cy="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 flipH="1" flipV="1">
            <a:off x="7870032" y="2785801"/>
            <a:ext cx="261937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6200000" flipV="1">
            <a:off x="7429500" y="2708077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7086600" y="2560440"/>
            <a:ext cx="381000" cy="33337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 flipH="1" flipV="1">
            <a:off x="7324725" y="2646165"/>
            <a:ext cx="228600" cy="5715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7696200" y="2109590"/>
            <a:ext cx="26988" cy="26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7821612" y="2566789"/>
            <a:ext cx="26988" cy="269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>
          <a:xfrm rot="5400000">
            <a:off x="7439819" y="3348634"/>
            <a:ext cx="53975" cy="1587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269038" y="3320852"/>
            <a:ext cx="55562" cy="1588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6297613" y="3349427"/>
            <a:ext cx="55562" cy="1588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69038" y="2560440"/>
            <a:ext cx="55562" cy="1587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66" idx="3"/>
          </p:cNvCxnSpPr>
          <p:nvPr/>
        </p:nvCxnSpPr>
        <p:spPr>
          <a:xfrm>
            <a:off x="7467600" y="2558052"/>
            <a:ext cx="1588" cy="7643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7201694" y="2327077"/>
            <a:ext cx="2286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7011194" y="1944553"/>
            <a:ext cx="3048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66" idx="3"/>
          </p:cNvCxnSpPr>
          <p:nvPr/>
        </p:nvCxnSpPr>
        <p:spPr>
          <a:xfrm>
            <a:off x="7315202" y="2441379"/>
            <a:ext cx="152398" cy="116673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162800" y="2096104"/>
            <a:ext cx="152398" cy="116673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5"/>
          <p:cNvGrpSpPr/>
          <p:nvPr/>
        </p:nvGrpSpPr>
        <p:grpSpPr>
          <a:xfrm>
            <a:off x="6553200" y="1792947"/>
            <a:ext cx="304800" cy="765105"/>
            <a:chOff x="4191000" y="2170970"/>
            <a:chExt cx="304800" cy="765105"/>
          </a:xfrm>
        </p:grpSpPr>
        <p:cxnSp>
          <p:nvCxnSpPr>
            <p:cNvPr id="95" name="Straight Connector 94"/>
            <p:cNvCxnSpPr/>
            <p:nvPr/>
          </p:nvCxnSpPr>
          <p:spPr>
            <a:xfrm rot="5400000">
              <a:off x="4229894" y="2705100"/>
              <a:ext cx="228600" cy="1588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4039394" y="2322576"/>
              <a:ext cx="304800" cy="1588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343402" y="2819402"/>
              <a:ext cx="152398" cy="116673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4191000" y="2474127"/>
              <a:ext cx="152398" cy="116673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traight Arrow Connector 88"/>
          <p:cNvCxnSpPr/>
          <p:nvPr/>
        </p:nvCxnSpPr>
        <p:spPr>
          <a:xfrm rot="5400000" flipH="1" flipV="1">
            <a:off x="7072906" y="2808683"/>
            <a:ext cx="170262" cy="314325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7288212" y="1984177"/>
            <a:ext cx="26988" cy="269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91" name="Straight Connector 90"/>
          <p:cNvCxnSpPr>
            <a:stCxn id="66" idx="3"/>
          </p:cNvCxnSpPr>
          <p:nvPr/>
        </p:nvCxnSpPr>
        <p:spPr>
          <a:xfrm>
            <a:off x="7467600" y="2558052"/>
            <a:ext cx="228600" cy="9144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>
            <a:off x="7696200" y="2648641"/>
            <a:ext cx="6096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467600" y="2884188"/>
            <a:ext cx="228600" cy="9144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>
            <a:off x="7696200" y="2974777"/>
            <a:ext cx="6096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 Box 2"/>
          <p:cNvSpPr txBox="1">
            <a:spLocks noChangeArrowheads="1"/>
          </p:cNvSpPr>
          <p:nvPr/>
        </p:nvSpPr>
        <p:spPr bwMode="auto">
          <a:xfrm>
            <a:off x="4800600" y="990600"/>
            <a:ext cx="4114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 dirty="0" smtClean="0"/>
              <a:t>Deterministic prices (constant c), Evans, 1967</a:t>
            </a:r>
            <a:endParaRPr lang="en-US" sz="1400" b="1" i="1" dirty="0"/>
          </a:p>
        </p:txBody>
      </p:sp>
      <p:cxnSp>
        <p:nvCxnSpPr>
          <p:cNvPr id="130" name="Straight Connector 129"/>
          <p:cNvCxnSpPr/>
          <p:nvPr/>
        </p:nvCxnSpPr>
        <p:spPr>
          <a:xfrm rot="5400000">
            <a:off x="2478882" y="3345657"/>
            <a:ext cx="53975" cy="1587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1" name="Object 2"/>
          <p:cNvGraphicFramePr>
            <a:graphicFrameLocks noChangeAspect="1"/>
          </p:cNvGraphicFramePr>
          <p:nvPr/>
        </p:nvGraphicFramePr>
        <p:xfrm>
          <a:off x="2068513" y="3378200"/>
          <a:ext cx="762000" cy="279400"/>
        </p:xfrm>
        <a:graphic>
          <a:graphicData uri="http://schemas.openxmlformats.org/presentationml/2006/ole">
            <p:oleObj spid="_x0000_s386067" name="Equation" r:id="rId16" imgW="761760" imgH="279360" progId="Equation.3">
              <p:embed/>
            </p:oleObj>
          </a:graphicData>
        </a:graphic>
      </p:graphicFrame>
      <p:graphicFrame>
        <p:nvGraphicFramePr>
          <p:cNvPr id="132" name="Object 7"/>
          <p:cNvGraphicFramePr>
            <a:graphicFrameLocks noChangeAspect="1"/>
          </p:cNvGraphicFramePr>
          <p:nvPr/>
        </p:nvGraphicFramePr>
        <p:xfrm>
          <a:off x="1187450" y="2743200"/>
          <a:ext cx="762000" cy="279400"/>
        </p:xfrm>
        <a:graphic>
          <a:graphicData uri="http://schemas.openxmlformats.org/presentationml/2006/ole">
            <p:oleObj spid="_x0000_s386068" name="Equation" r:id="rId17" imgW="761760" imgH="279360" progId="Equation.3">
              <p:embed/>
            </p:oleObj>
          </a:graphicData>
        </a:graphic>
      </p:graphicFrame>
      <p:sp>
        <p:nvSpPr>
          <p:cNvPr id="133" name="Isosceles Triangle 132"/>
          <p:cNvSpPr/>
          <p:nvPr/>
        </p:nvSpPr>
        <p:spPr>
          <a:xfrm rot="16200000">
            <a:off x="2132012" y="2819401"/>
            <a:ext cx="304799" cy="457198"/>
          </a:xfrm>
          <a:prstGeom prst="triangle">
            <a:avLst>
              <a:gd name="adj" fmla="val 10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34" name="Straight Connector 133"/>
          <p:cNvCxnSpPr/>
          <p:nvPr/>
        </p:nvCxnSpPr>
        <p:spPr>
          <a:xfrm rot="10800000">
            <a:off x="1981200" y="2907505"/>
            <a:ext cx="1828800" cy="1588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1924050" y="2907506"/>
            <a:ext cx="55562" cy="1587"/>
          </a:xfrm>
          <a:prstGeom prst="line">
            <a:avLst/>
          </a:prstGeom>
          <a:ln>
            <a:solidFill>
              <a:schemeClr val="tx1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33" idx="3"/>
          </p:cNvCxnSpPr>
          <p:nvPr/>
        </p:nvCxnSpPr>
        <p:spPr>
          <a:xfrm flipH="1">
            <a:off x="2505870" y="2895601"/>
            <a:ext cx="7141" cy="423862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 Box 4"/>
          <p:cNvSpPr txBox="1">
            <a:spLocks noChangeArrowheads="1"/>
          </p:cNvSpPr>
          <p:nvPr/>
        </p:nvSpPr>
        <p:spPr bwMode="auto">
          <a:xfrm>
            <a:off x="457200" y="4191000"/>
            <a:ext cx="8458200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1800"/>
              </a:spcBef>
            </a:pPr>
            <a:r>
              <a:rPr lang="en-US" sz="1600" dirty="0" smtClean="0"/>
              <a:t>Two key differences:</a:t>
            </a:r>
          </a:p>
          <a:p>
            <a:pPr marL="400050" indent="-400050">
              <a:spcBef>
                <a:spcPts val="600"/>
              </a:spcBef>
              <a:buAutoNum type="romanLcParenBoth"/>
            </a:pPr>
            <a:r>
              <a:rPr lang="en-US" sz="1600" dirty="0" smtClean="0"/>
              <a:t>In addition to convexity and supermodularity, Evans showed the dominance of the second partials over the weighted mixed partials:</a:t>
            </a:r>
          </a:p>
          <a:p>
            <a:pPr marL="400050" indent="-400050">
              <a:spcBef>
                <a:spcPts val="600"/>
              </a:spcBef>
              <a:buAutoNum type="romanLcParenBoth"/>
            </a:pPr>
            <a:endParaRPr lang="en-US" sz="1600" dirty="0" smtClean="0"/>
          </a:p>
          <a:p>
            <a:pPr marL="400050" indent="-400050">
              <a:spcBef>
                <a:spcPts val="1200"/>
              </a:spcBef>
              <a:tabLst>
                <a:tab pos="566738" algn="l"/>
              </a:tabLst>
            </a:pPr>
            <a:r>
              <a:rPr lang="en-US" sz="1600" dirty="0" smtClean="0"/>
              <a:t>	- Without differentiability, strict convexity assumptions of Evans, can use submodularity 	of </a:t>
            </a:r>
            <a:r>
              <a:rPr lang="en-US" sz="1600" i="1" dirty="0" smtClean="0"/>
              <a:t>g</a:t>
            </a:r>
            <a:r>
              <a:rPr lang="en-US" sz="1600" dirty="0" smtClean="0"/>
              <a:t> in the direct value order (E. Antoniadou, 1996)</a:t>
            </a:r>
          </a:p>
          <a:p>
            <a:pPr marL="400050" indent="-400050">
              <a:spcBef>
                <a:spcPts val="600"/>
              </a:spcBef>
            </a:pPr>
            <a:r>
              <a:rPr lang="en-US" sz="1600" dirty="0" smtClean="0"/>
              <a:t>(ii)	Different ordering costs lead to different target levels (global minimizers)</a:t>
            </a:r>
          </a:p>
          <a:p>
            <a:pPr marL="400050" indent="-400050">
              <a:spcBef>
                <a:spcPts val="1200"/>
              </a:spcBef>
            </a:pPr>
            <a:r>
              <a:rPr lang="en-US" sz="1600" b="1" i="1" dirty="0" smtClean="0"/>
              <a:t>Key takeaway: lower left region is not a “stability region,” making the problem harder</a:t>
            </a:r>
            <a:endParaRPr lang="en-US" sz="1400" b="1" i="1" dirty="0"/>
          </a:p>
        </p:txBody>
      </p:sp>
      <p:pic>
        <p:nvPicPr>
          <p:cNvPr id="138" name="Picture 137" descr="dominance.jp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590800" y="5029200"/>
            <a:ext cx="3429000" cy="457200"/>
          </a:xfrm>
          <a:prstGeom prst="rect">
            <a:avLst/>
          </a:prstGeom>
        </p:spPr>
      </p:pic>
      <p:cxnSp>
        <p:nvCxnSpPr>
          <p:cNvPr id="140" name="Straight Connector 139"/>
          <p:cNvCxnSpPr/>
          <p:nvPr/>
        </p:nvCxnSpPr>
        <p:spPr>
          <a:xfrm rot="5400000">
            <a:off x="1859280" y="2255520"/>
            <a:ext cx="1005840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16200000" flipH="1">
            <a:off x="2362200" y="2743200"/>
            <a:ext cx="152400" cy="15240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457200" y="6446520"/>
            <a:ext cx="8458200" cy="32004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Motivating Application: Wireless Media Streaming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57200" y="4518223"/>
            <a:ext cx="8305800" cy="801688"/>
            <a:chOff x="457200" y="4523978"/>
            <a:chExt cx="8305800" cy="801688"/>
          </a:xfrm>
        </p:grpSpPr>
        <p:sp>
          <p:nvSpPr>
            <p:cNvPr id="11272" name="Rectangle 9"/>
            <p:cNvSpPr>
              <a:spLocks noChangeArrowheads="1"/>
            </p:cNvSpPr>
            <p:nvPr/>
          </p:nvSpPr>
          <p:spPr bwMode="auto">
            <a:xfrm>
              <a:off x="2139950" y="4523978"/>
              <a:ext cx="6623050" cy="801688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73" name="Text Box 10"/>
            <p:cNvSpPr txBox="1">
              <a:spLocks noChangeArrowheads="1"/>
            </p:cNvSpPr>
            <p:nvPr/>
          </p:nvSpPr>
          <p:spPr bwMode="auto">
            <a:xfrm>
              <a:off x="2209800" y="4609351"/>
              <a:ext cx="6324600" cy="630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69863" indent="-169863">
                <a:spcBef>
                  <a:spcPct val="50000"/>
                </a:spcBef>
                <a:buFontTx/>
                <a:buChar char="•"/>
              </a:pPr>
              <a:r>
                <a:rPr lang="en-US" sz="1400" dirty="0" smtClean="0"/>
                <a:t>Avoid underflow, so as to ensure playout quality</a:t>
              </a:r>
              <a:endParaRPr lang="en-US" sz="1400" dirty="0"/>
            </a:p>
            <a:p>
              <a:pPr marL="169863" indent="-169863">
                <a:spcBef>
                  <a:spcPct val="50000"/>
                </a:spcBef>
                <a:buFontTx/>
                <a:buChar char="•"/>
              </a:pPr>
              <a:r>
                <a:rPr lang="en-US" sz="1400" dirty="0" smtClean="0"/>
                <a:t>Minimize system-wide power consumption</a:t>
              </a:r>
              <a:endParaRPr lang="en-US" sz="1400" dirty="0"/>
            </a:p>
          </p:txBody>
        </p:sp>
        <p:sp>
          <p:nvSpPr>
            <p:cNvPr id="11274" name="AutoShape 11"/>
            <p:cNvSpPr>
              <a:spLocks noChangeArrowheads="1"/>
            </p:cNvSpPr>
            <p:nvPr/>
          </p:nvSpPr>
          <p:spPr bwMode="auto">
            <a:xfrm>
              <a:off x="457200" y="4544616"/>
              <a:ext cx="1517650" cy="760413"/>
            </a:xfrm>
            <a:prstGeom prst="bevel">
              <a:avLst>
                <a:gd name="adj" fmla="val 8796"/>
              </a:avLst>
            </a:prstGeom>
            <a:gradFill rotWithShape="0">
              <a:gsLst>
                <a:gs pos="0">
                  <a:srgbClr val="5C5C9D"/>
                </a:gs>
                <a:gs pos="100000">
                  <a:srgbClr val="000066"/>
                </a:gs>
              </a:gsLst>
              <a:path path="rect">
                <a:fillToRect l="50000" t="50000" r="50000" b="50000"/>
              </a:path>
            </a:gradFill>
            <a:ln w="12700">
              <a:noFill/>
              <a:miter lim="800000"/>
              <a:headEnd/>
              <a:tailEnd/>
            </a:ln>
          </p:spPr>
          <p:txBody>
            <a:bodyPr lIns="36576" rIns="36576" bIns="54000" anchor="ctr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 dirty="0" smtClean="0">
                  <a:solidFill>
                    <a:schemeClr val="bg1"/>
                  </a:solidFill>
                </a:rPr>
                <a:t>Two Control Objectives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7200" y="3378200"/>
            <a:ext cx="8305800" cy="965200"/>
            <a:chOff x="457200" y="3302000"/>
            <a:chExt cx="8305800" cy="965200"/>
          </a:xfrm>
        </p:grpSpPr>
        <p:sp>
          <p:nvSpPr>
            <p:cNvPr id="11269" name="Rectangle 14"/>
            <p:cNvSpPr>
              <a:spLocks noChangeArrowheads="1"/>
            </p:cNvSpPr>
            <p:nvPr/>
          </p:nvSpPr>
          <p:spPr bwMode="auto">
            <a:xfrm>
              <a:off x="2139950" y="3302000"/>
              <a:ext cx="6623050" cy="965200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70" name="Text Box 15"/>
            <p:cNvSpPr txBox="1">
              <a:spLocks noChangeArrowheads="1"/>
            </p:cNvSpPr>
            <p:nvPr/>
          </p:nvSpPr>
          <p:spPr bwMode="auto">
            <a:xfrm>
              <a:off x="2209800" y="3360738"/>
              <a:ext cx="6172200" cy="84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69863" indent="-169863">
                <a:spcBef>
                  <a:spcPct val="50000"/>
                </a:spcBef>
                <a:buFontTx/>
                <a:buChar char="•"/>
              </a:pPr>
              <a:r>
                <a:rPr lang="en-US" sz="1400" dirty="0"/>
                <a:t>Single source transmitting </a:t>
              </a:r>
              <a:r>
                <a:rPr lang="en-US" sz="1400" dirty="0" smtClean="0"/>
                <a:t>data </a:t>
              </a:r>
              <a:r>
                <a:rPr lang="en-US" sz="1400" dirty="0"/>
                <a:t>streams to multiple users over a shared wireless channel</a:t>
              </a:r>
            </a:p>
            <a:p>
              <a:pPr marL="169863" indent="-169863">
                <a:spcBef>
                  <a:spcPct val="50000"/>
                </a:spcBef>
                <a:buFontTx/>
                <a:buChar char="•"/>
              </a:pPr>
              <a:r>
                <a:rPr lang="en-US" sz="1400" dirty="0"/>
                <a:t>Available data rate of the channel varies with time and from user to user</a:t>
              </a:r>
            </a:p>
          </p:txBody>
        </p:sp>
        <p:sp>
          <p:nvSpPr>
            <p:cNvPr id="11271" name="AutoShape 16"/>
            <p:cNvSpPr>
              <a:spLocks noChangeArrowheads="1"/>
            </p:cNvSpPr>
            <p:nvPr/>
          </p:nvSpPr>
          <p:spPr bwMode="auto">
            <a:xfrm>
              <a:off x="457200" y="3403600"/>
              <a:ext cx="1517650" cy="762000"/>
            </a:xfrm>
            <a:prstGeom prst="bevel">
              <a:avLst>
                <a:gd name="adj" fmla="val 8796"/>
              </a:avLst>
            </a:prstGeom>
            <a:gradFill rotWithShape="0">
              <a:gsLst>
                <a:gs pos="0">
                  <a:srgbClr val="5C5C9D"/>
                </a:gs>
                <a:gs pos="100000">
                  <a:srgbClr val="000066"/>
                </a:gs>
              </a:gsLst>
              <a:path path="rect">
                <a:fillToRect l="50000" t="50000" r="50000" b="50000"/>
              </a:path>
            </a:gradFill>
            <a:ln w="12700">
              <a:noFill/>
              <a:miter lim="800000"/>
              <a:headEnd/>
              <a:tailEnd/>
            </a:ln>
          </p:spPr>
          <p:txBody>
            <a:bodyPr lIns="54000" rIns="54000" bIns="54000" anchor="ctr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 dirty="0">
                  <a:solidFill>
                    <a:schemeClr val="bg1"/>
                  </a:solidFill>
                </a:rPr>
                <a:t>Key Features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15"/>
          <p:cNvGrpSpPr/>
          <p:nvPr/>
        </p:nvGrpSpPr>
        <p:grpSpPr>
          <a:xfrm>
            <a:off x="457200" y="5494734"/>
            <a:ext cx="8305800" cy="1106488"/>
            <a:chOff x="457200" y="5522912"/>
            <a:chExt cx="8305800" cy="1106488"/>
          </a:xfrm>
        </p:grpSpPr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139950" y="5522912"/>
              <a:ext cx="6623050" cy="1106488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209800" y="5565247"/>
              <a:ext cx="6553200" cy="1021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69863" indent="-169863">
                <a:spcBef>
                  <a:spcPct val="100000"/>
                </a:spcBef>
                <a:buFontTx/>
                <a:buChar char="•"/>
              </a:pPr>
              <a:r>
                <a:rPr lang="de-DE" sz="1400" dirty="0" smtClean="0"/>
                <a:t>Exploit temporal and spatial variation of the channel by transmitting more data when channel condition is </a:t>
              </a:r>
              <a:r>
                <a:rPr lang="en-US" sz="1400" dirty="0" smtClean="0"/>
                <a:t>“good,” and less data when the condition is “bad” </a:t>
              </a:r>
            </a:p>
            <a:p>
              <a:pPr marL="682625" lvl="1" indent="-225425">
                <a:spcBef>
                  <a:spcPct val="70000"/>
                </a:spcBef>
                <a:buFont typeface="Arial" charset="0"/>
                <a:buChar char="–"/>
              </a:pPr>
              <a:r>
                <a:rPr lang="en-US" sz="1200" dirty="0" smtClean="0"/>
                <a:t>Challenge is to determine what </a:t>
              </a:r>
              <a:r>
                <a:rPr lang="de-DE" sz="1200" dirty="0" smtClean="0"/>
                <a:t>is a </a:t>
              </a:r>
              <a:r>
                <a:rPr lang="en-US" sz="1200" dirty="0" smtClean="0"/>
                <a:t>“good” condition, and how much data                to send accordingly </a:t>
              </a:r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457200" y="5695950"/>
              <a:ext cx="1517650" cy="760413"/>
            </a:xfrm>
            <a:prstGeom prst="bevel">
              <a:avLst>
                <a:gd name="adj" fmla="val 8796"/>
              </a:avLst>
            </a:prstGeom>
            <a:gradFill rotWithShape="0">
              <a:gsLst>
                <a:gs pos="0">
                  <a:srgbClr val="5C5C9D"/>
                </a:gs>
                <a:gs pos="100000">
                  <a:srgbClr val="000066"/>
                </a:gs>
              </a:gsLst>
              <a:path path="rect">
                <a:fillToRect l="50000" t="50000" r="50000" b="50000"/>
              </a:path>
            </a:gradFill>
            <a:ln w="12700">
              <a:noFill/>
              <a:miter lim="800000"/>
              <a:headEnd/>
              <a:tailEnd/>
            </a:ln>
          </p:spPr>
          <p:txBody>
            <a:bodyPr lIns="36576" rIns="36576" bIns="54000" anchor="ctr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 dirty="0" smtClean="0">
                  <a:solidFill>
                    <a:schemeClr val="bg1"/>
                  </a:solidFill>
                </a:rPr>
                <a:t>Opportunistic Scheduling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3778" y="1019175"/>
            <a:ext cx="4976622" cy="210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Ongoing Work and Summary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04800" y="4040898"/>
            <a:ext cx="8305800" cy="2283702"/>
            <a:chOff x="304800" y="2706249"/>
            <a:chExt cx="8305800" cy="2283702"/>
          </a:xfrm>
        </p:grpSpPr>
        <p:sp>
          <p:nvSpPr>
            <p:cNvPr id="11273" name="Text Box 10"/>
            <p:cNvSpPr txBox="1">
              <a:spLocks noChangeArrowheads="1"/>
            </p:cNvSpPr>
            <p:nvPr/>
          </p:nvSpPr>
          <p:spPr bwMode="auto">
            <a:xfrm>
              <a:off x="2209800" y="2706249"/>
              <a:ext cx="6400800" cy="2283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69863" indent="-169863">
                <a:spcBef>
                  <a:spcPts val="600"/>
                </a:spcBef>
                <a:buFontTx/>
                <a:buChar char="•"/>
              </a:pPr>
              <a:r>
                <a:rPr lang="en-US" sz="1400" dirty="0" smtClean="0"/>
                <a:t>Extend the literature on inventory models with stochastic ordering costs and budget constraints</a:t>
              </a:r>
            </a:p>
            <a:p>
              <a:pPr marL="688975" lvl="1" indent="-231775">
                <a:spcBef>
                  <a:spcPct val="40000"/>
                </a:spcBef>
                <a:buFont typeface="Arial" charset="0"/>
                <a:buChar char="–"/>
                <a:tabLst>
                  <a:tab pos="628650" algn="l"/>
                  <a:tab pos="633413" algn="l"/>
                </a:tabLst>
              </a:pPr>
              <a:r>
                <a:rPr lang="en-US" sz="1200" dirty="0" smtClean="0"/>
                <a:t>No previous work with multiple items</a:t>
              </a:r>
            </a:p>
            <a:p>
              <a:pPr marL="169863" indent="-169863">
                <a:spcBef>
                  <a:spcPts val="600"/>
                </a:spcBef>
                <a:buFontTx/>
                <a:buChar char="•"/>
              </a:pPr>
              <a:r>
                <a:rPr lang="en-US" sz="1400" dirty="0" smtClean="0"/>
                <a:t>Some results from models with stochastic demand, deterministic ordering costs “go through” in an adapted manner</a:t>
              </a:r>
            </a:p>
            <a:p>
              <a:pPr marL="688975" lvl="1" indent="-231775">
                <a:spcBef>
                  <a:spcPct val="40000"/>
                </a:spcBef>
                <a:buFont typeface="Arial" charset="0"/>
                <a:buChar char="–"/>
                <a:tabLst>
                  <a:tab pos="628650" algn="l"/>
                  <a:tab pos="633413" algn="l"/>
                </a:tabLst>
              </a:pPr>
              <a:r>
                <a:rPr lang="en-US" sz="1200" dirty="0" smtClean="0"/>
                <a:t>e.g. single item modified base-stock policy, with one critical number for each price</a:t>
              </a:r>
            </a:p>
            <a:p>
              <a:pPr marL="169863" indent="-169863">
                <a:spcBef>
                  <a:spcPts val="600"/>
                </a:spcBef>
                <a:buFontTx/>
                <a:buChar char="•"/>
              </a:pPr>
              <a:r>
                <a:rPr lang="en-US" sz="1400" dirty="0" smtClean="0"/>
                <a:t>However, some techniques and results do not go through</a:t>
              </a:r>
            </a:p>
            <a:p>
              <a:pPr marL="688975" lvl="1" indent="-231775">
                <a:spcBef>
                  <a:spcPct val="40000"/>
                </a:spcBef>
                <a:buFont typeface="Arial" charset="0"/>
                <a:buChar char="–"/>
                <a:tabLst>
                  <a:tab pos="628650" algn="l"/>
                  <a:tab pos="633413" algn="l"/>
                </a:tabLst>
              </a:pPr>
              <a:r>
                <a:rPr lang="en-US" sz="1200" dirty="0" smtClean="0"/>
                <a:t>e.g., computation of critical numbers, direct value order submodularity of </a:t>
              </a:r>
              <a:r>
                <a:rPr lang="en-US" sz="1200" i="1" dirty="0" smtClean="0"/>
                <a:t>g</a:t>
              </a:r>
              <a:r>
                <a:rPr lang="en-US" sz="1200" dirty="0" smtClean="0"/>
                <a:t> in 2 item problem, “stability” region in 2 item problem</a:t>
              </a:r>
            </a:p>
          </p:txBody>
        </p:sp>
        <p:sp>
          <p:nvSpPr>
            <p:cNvPr id="11274" name="AutoShape 11"/>
            <p:cNvSpPr>
              <a:spLocks noChangeArrowheads="1"/>
            </p:cNvSpPr>
            <p:nvPr/>
          </p:nvSpPr>
          <p:spPr bwMode="auto">
            <a:xfrm>
              <a:off x="304800" y="3467894"/>
              <a:ext cx="1670050" cy="760413"/>
            </a:xfrm>
            <a:prstGeom prst="bevel">
              <a:avLst>
                <a:gd name="adj" fmla="val 8796"/>
              </a:avLst>
            </a:prstGeom>
            <a:gradFill rotWithShape="0">
              <a:gsLst>
                <a:gs pos="0">
                  <a:srgbClr val="5C5C9D"/>
                </a:gs>
                <a:gs pos="100000">
                  <a:srgbClr val="000066"/>
                </a:gs>
              </a:gsLst>
              <a:path path="rect">
                <a:fillToRect l="50000" t="50000" r="50000" b="50000"/>
              </a:path>
            </a:gradFill>
            <a:ln w="12700">
              <a:noFill/>
              <a:miter lim="800000"/>
              <a:headEnd/>
              <a:tailEnd/>
            </a:ln>
          </p:spPr>
          <p:txBody>
            <a:bodyPr lIns="36576" rIns="36576" bIns="54000" anchor="ctr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 dirty="0" smtClean="0">
                  <a:solidFill>
                    <a:schemeClr val="bg1"/>
                  </a:solidFill>
                </a:rPr>
                <a:t>Contribution to Inventory Theory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4800" y="2706249"/>
            <a:ext cx="8305800" cy="762000"/>
            <a:chOff x="304800" y="1330417"/>
            <a:chExt cx="8305800" cy="762000"/>
          </a:xfrm>
        </p:grpSpPr>
        <p:sp>
          <p:nvSpPr>
            <p:cNvPr id="11270" name="Text Box 15"/>
            <p:cNvSpPr txBox="1">
              <a:spLocks noChangeArrowheads="1"/>
            </p:cNvSpPr>
            <p:nvPr/>
          </p:nvSpPr>
          <p:spPr bwMode="auto">
            <a:xfrm>
              <a:off x="2209800" y="1411335"/>
              <a:ext cx="6400800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69863" indent="-169863">
                <a:spcBef>
                  <a:spcPts val="600"/>
                </a:spcBef>
                <a:buFontTx/>
                <a:buChar char="•"/>
              </a:pPr>
              <a:r>
                <a:rPr lang="en-US" sz="1400" dirty="0" smtClean="0"/>
                <a:t>Analyze the specific streaming model</a:t>
              </a:r>
              <a:endParaRPr lang="en-US" sz="1400" dirty="0"/>
            </a:p>
            <a:p>
              <a:pPr marL="169863" indent="-169863">
                <a:spcBef>
                  <a:spcPts val="600"/>
                </a:spcBef>
                <a:buFontTx/>
                <a:buChar char="•"/>
              </a:pPr>
              <a:r>
                <a:rPr lang="en-US" sz="1400" dirty="0" smtClean="0"/>
                <a:t>Introduce use of inventory models with stochastic ordering costs</a:t>
              </a:r>
              <a:endParaRPr lang="en-US" sz="1400" dirty="0"/>
            </a:p>
          </p:txBody>
        </p:sp>
        <p:sp>
          <p:nvSpPr>
            <p:cNvPr id="11271" name="AutoShape 16"/>
            <p:cNvSpPr>
              <a:spLocks noChangeArrowheads="1"/>
            </p:cNvSpPr>
            <p:nvPr/>
          </p:nvSpPr>
          <p:spPr bwMode="auto">
            <a:xfrm>
              <a:off x="304800" y="1330417"/>
              <a:ext cx="1670050" cy="762000"/>
            </a:xfrm>
            <a:prstGeom prst="bevel">
              <a:avLst>
                <a:gd name="adj" fmla="val 8796"/>
              </a:avLst>
            </a:prstGeom>
            <a:gradFill rotWithShape="0">
              <a:gsLst>
                <a:gs pos="0">
                  <a:srgbClr val="5C5C9D"/>
                </a:gs>
                <a:gs pos="100000">
                  <a:srgbClr val="000066"/>
                </a:gs>
              </a:gsLst>
              <a:path path="rect">
                <a:fillToRect l="50000" t="50000" r="50000" b="50000"/>
              </a:path>
            </a:gradFill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 dirty="0" smtClean="0">
                  <a:solidFill>
                    <a:schemeClr val="bg1"/>
                  </a:solidFill>
                </a:rPr>
                <a:t>Contribution to Wireless Communications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04800" y="1241048"/>
            <a:ext cx="8458200" cy="892552"/>
            <a:chOff x="304800" y="5402868"/>
            <a:chExt cx="8458200" cy="892552"/>
          </a:xfrm>
        </p:grpSpPr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209800" y="5402868"/>
              <a:ext cx="6553200" cy="89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69863" indent="-169863">
                <a:spcBef>
                  <a:spcPts val="600"/>
                </a:spcBef>
                <a:buFontTx/>
                <a:buChar char="•"/>
              </a:pPr>
              <a:r>
                <a:rPr lang="en-US" sz="1400" dirty="0" smtClean="0"/>
                <a:t>Numerical approximations and resulting intuition for general M-item problem</a:t>
              </a:r>
            </a:p>
            <a:p>
              <a:pPr marL="169863" indent="-169863">
                <a:spcBef>
                  <a:spcPts val="600"/>
                </a:spcBef>
                <a:buFontTx/>
                <a:buChar char="•"/>
              </a:pPr>
              <a:r>
                <a:rPr lang="en-US" sz="1400" dirty="0" smtClean="0"/>
                <a:t>Piecewise linear convex ordering cost (finite generalized base-stock policy)</a:t>
              </a:r>
            </a:p>
            <a:p>
              <a:pPr marL="169863" indent="-169863">
                <a:spcBef>
                  <a:spcPts val="600"/>
                </a:spcBef>
                <a:buFontTx/>
                <a:buChar char="•"/>
              </a:pPr>
              <a:r>
                <a:rPr lang="en-US" sz="1400" dirty="0" smtClean="0"/>
                <a:t>Average cost criterion</a:t>
              </a:r>
              <a:endParaRPr lang="en-US" sz="1200" dirty="0" smtClean="0"/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304800" y="5468938"/>
              <a:ext cx="1670050" cy="760413"/>
            </a:xfrm>
            <a:prstGeom prst="bevel">
              <a:avLst>
                <a:gd name="adj" fmla="val 8796"/>
              </a:avLst>
            </a:prstGeom>
            <a:gradFill rotWithShape="0">
              <a:gsLst>
                <a:gs pos="0">
                  <a:srgbClr val="5C5C9D"/>
                </a:gs>
                <a:gs pos="100000">
                  <a:srgbClr val="000066"/>
                </a:gs>
              </a:gsLst>
              <a:path path="rect">
                <a:fillToRect l="50000" t="50000" r="50000" b="50000"/>
              </a:path>
            </a:gradFill>
            <a:ln w="12700">
              <a:noFill/>
              <a:miter lim="800000"/>
              <a:headEnd/>
              <a:tailEnd/>
            </a:ln>
          </p:spPr>
          <p:txBody>
            <a:bodyPr lIns="36576" rIns="36576" bIns="54000" anchor="ctr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 dirty="0" smtClean="0">
                  <a:solidFill>
                    <a:schemeClr val="bg1"/>
                  </a:solidFill>
                </a:rPr>
                <a:t>Ongoing Work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Backup Slides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err="1" smtClean="0"/>
              <a:t>Submodularity</a:t>
            </a:r>
            <a:r>
              <a:rPr lang="en-US" sz="1800" dirty="0" smtClean="0"/>
              <a:t> in the Direct Value Order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384175" y="3051619"/>
            <a:ext cx="1638300" cy="913258"/>
          </a:xfrm>
          <a:prstGeom prst="bevel">
            <a:avLst>
              <a:gd name="adj" fmla="val 8796"/>
            </a:avLst>
          </a:prstGeom>
          <a:gradFill rotWithShape="0">
            <a:gsLst>
              <a:gs pos="0">
                <a:srgbClr val="5C5C9D"/>
              </a:gs>
              <a:gs pos="100000">
                <a:srgbClr val="000066"/>
              </a:gs>
            </a:gsLst>
            <a:path path="rect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</p:spPr>
        <p:txBody>
          <a:bodyPr lIns="54000" rIns="54000" bIns="54000" anchor="ctr" anchorCtr="1"/>
          <a:lstStyle/>
          <a:p>
            <a:pPr algn="ctr" eaLnBrk="0" hangingPunct="0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</a:rPr>
              <a:t>Direct Value Order (c,1) </a:t>
            </a:r>
            <a:r>
              <a:rPr lang="en-US" sz="1400" b="1" dirty="0" err="1" smtClean="0">
                <a:solidFill>
                  <a:schemeClr val="bg1"/>
                </a:solidFill>
              </a:rPr>
              <a:t>Submodular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384175" y="1339855"/>
            <a:ext cx="1638300" cy="913882"/>
          </a:xfrm>
          <a:prstGeom prst="bevel">
            <a:avLst>
              <a:gd name="adj" fmla="val 8796"/>
            </a:avLst>
          </a:prstGeom>
          <a:gradFill rotWithShape="0">
            <a:gsLst>
              <a:gs pos="0">
                <a:srgbClr val="5C5C9D"/>
              </a:gs>
              <a:gs pos="100000">
                <a:srgbClr val="000066"/>
              </a:gs>
            </a:gsLst>
            <a:path path="rect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</p:spPr>
        <p:txBody>
          <a:bodyPr lIns="54000" rIns="54000" bIns="54000" anchor="ctr" anchorCtr="1"/>
          <a:lstStyle/>
          <a:p>
            <a:pPr algn="ctr" eaLnBrk="0" hangingPunct="0">
              <a:lnSpc>
                <a:spcPct val="90000"/>
              </a:lnSpc>
            </a:pPr>
            <a:r>
              <a:rPr lang="en-US" sz="1400" b="1" dirty="0" err="1" smtClean="0">
                <a:solidFill>
                  <a:schemeClr val="bg1"/>
                </a:solidFill>
              </a:rPr>
              <a:t>Submodular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0" name="Parallelogram 29"/>
          <p:cNvSpPr/>
          <p:nvPr/>
        </p:nvSpPr>
        <p:spPr>
          <a:xfrm flipV="1">
            <a:off x="6819900" y="1371600"/>
            <a:ext cx="1295400" cy="838200"/>
          </a:xfrm>
          <a:prstGeom prst="parallelogram">
            <a:avLst>
              <a:gd name="adj" fmla="val 0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43700" y="1295400"/>
            <a:ext cx="164592" cy="16459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026908" y="1295400"/>
            <a:ext cx="164592" cy="16459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008620" y="2133600"/>
            <a:ext cx="164592" cy="16459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743700" y="2133600"/>
            <a:ext cx="164592" cy="16459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3698" name="Object 2"/>
          <p:cNvGraphicFramePr>
            <a:graphicFrameLocks noChangeAspect="1"/>
          </p:cNvGraphicFramePr>
          <p:nvPr/>
        </p:nvGraphicFramePr>
        <p:xfrm>
          <a:off x="6210300" y="2222500"/>
          <a:ext cx="495300" cy="215900"/>
        </p:xfrm>
        <a:graphic>
          <a:graphicData uri="http://schemas.openxmlformats.org/presentationml/2006/ole">
            <p:oleObj spid="_x0000_s413698" name="Equation" r:id="rId4" imgW="495000" imgH="215640" progId="Equation.3">
              <p:embed/>
            </p:oleObj>
          </a:graphicData>
        </a:graphic>
      </p:graphicFrame>
      <p:graphicFrame>
        <p:nvGraphicFramePr>
          <p:cNvPr id="413699" name="Object 3"/>
          <p:cNvGraphicFramePr>
            <a:graphicFrameLocks noChangeAspect="1"/>
          </p:cNvGraphicFramePr>
          <p:nvPr/>
        </p:nvGraphicFramePr>
        <p:xfrm>
          <a:off x="8191500" y="1143000"/>
          <a:ext cx="495300" cy="215900"/>
        </p:xfrm>
        <a:graphic>
          <a:graphicData uri="http://schemas.openxmlformats.org/presentationml/2006/ole">
            <p:oleObj spid="_x0000_s413699" name="Equation" r:id="rId5" imgW="495000" imgH="215640" progId="Equation.3">
              <p:embed/>
            </p:oleObj>
          </a:graphicData>
        </a:graphic>
      </p:graphicFrame>
      <p:graphicFrame>
        <p:nvGraphicFramePr>
          <p:cNvPr id="413700" name="Object 4"/>
          <p:cNvGraphicFramePr>
            <a:graphicFrameLocks noChangeAspect="1"/>
          </p:cNvGraphicFramePr>
          <p:nvPr/>
        </p:nvGraphicFramePr>
        <p:xfrm>
          <a:off x="8191500" y="2222500"/>
          <a:ext cx="177800" cy="215900"/>
        </p:xfrm>
        <a:graphic>
          <a:graphicData uri="http://schemas.openxmlformats.org/presentationml/2006/ole">
            <p:oleObj spid="_x0000_s413700" name="Equation" r:id="rId6" imgW="177480" imgH="215640" progId="Equation.3">
              <p:embed/>
            </p:oleObj>
          </a:graphicData>
        </a:graphic>
      </p:graphicFrame>
      <p:graphicFrame>
        <p:nvGraphicFramePr>
          <p:cNvPr id="413701" name="Object 5"/>
          <p:cNvGraphicFramePr>
            <a:graphicFrameLocks noChangeAspect="1"/>
          </p:cNvGraphicFramePr>
          <p:nvPr/>
        </p:nvGraphicFramePr>
        <p:xfrm>
          <a:off x="6540500" y="1143000"/>
          <a:ext cx="165100" cy="215900"/>
        </p:xfrm>
        <a:graphic>
          <a:graphicData uri="http://schemas.openxmlformats.org/presentationml/2006/ole">
            <p:oleObj spid="_x0000_s413701" name="Equation" r:id="rId7" imgW="164880" imgH="215640" progId="Equation.3">
              <p:embed/>
            </p:oleObj>
          </a:graphicData>
        </a:graphic>
      </p:graphicFrame>
      <p:graphicFrame>
        <p:nvGraphicFramePr>
          <p:cNvPr id="413702" name="Object 6"/>
          <p:cNvGraphicFramePr>
            <a:graphicFrameLocks noChangeAspect="1"/>
          </p:cNvGraphicFramePr>
          <p:nvPr/>
        </p:nvGraphicFramePr>
        <p:xfrm>
          <a:off x="2209800" y="1676400"/>
          <a:ext cx="2984500" cy="254000"/>
        </p:xfrm>
        <a:graphic>
          <a:graphicData uri="http://schemas.openxmlformats.org/presentationml/2006/ole">
            <p:oleObj spid="_x0000_s413702" name="Equation" r:id="rId8" imgW="2984400" imgH="253800" progId="Equation.3">
              <p:embed/>
            </p:oleObj>
          </a:graphicData>
        </a:graphic>
      </p:graphicFrame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381000" y="5296274"/>
            <a:ext cx="1638300" cy="913652"/>
          </a:xfrm>
          <a:prstGeom prst="bevel">
            <a:avLst>
              <a:gd name="adj" fmla="val 8796"/>
            </a:avLst>
          </a:prstGeom>
          <a:gradFill rotWithShape="0">
            <a:gsLst>
              <a:gs pos="0">
                <a:srgbClr val="5C5C9D"/>
              </a:gs>
              <a:gs pos="100000">
                <a:srgbClr val="000066"/>
              </a:gs>
            </a:gsLst>
            <a:path path="rect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</p:spPr>
        <p:txBody>
          <a:bodyPr lIns="54000" rIns="54000" bIns="54000" anchor="ctr" anchorCtr="1"/>
          <a:lstStyle/>
          <a:p>
            <a:pPr algn="ctr" eaLnBrk="0" hangingPunct="0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</a:rPr>
              <a:t>Direct Value Order (c,2) </a:t>
            </a:r>
            <a:r>
              <a:rPr lang="en-US" sz="1400" b="1" dirty="0" err="1" smtClean="0">
                <a:solidFill>
                  <a:schemeClr val="bg1"/>
                </a:solidFill>
              </a:rPr>
              <a:t>Submodular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4" name="Parallelogram 23"/>
          <p:cNvSpPr/>
          <p:nvPr/>
        </p:nvSpPr>
        <p:spPr>
          <a:xfrm flipV="1">
            <a:off x="6705600" y="5327904"/>
            <a:ext cx="1828800" cy="838200"/>
          </a:xfrm>
          <a:prstGeom prst="parallelogram">
            <a:avLst>
              <a:gd name="adj" fmla="val 94264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629400" y="5251704"/>
            <a:ext cx="164592" cy="16459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684008" y="5251704"/>
            <a:ext cx="164592" cy="16459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446008" y="6089904"/>
            <a:ext cx="164592" cy="16459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379208" y="6089904"/>
            <a:ext cx="164592" cy="16459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2" name="Object 6"/>
          <p:cNvGraphicFramePr>
            <a:graphicFrameLocks noChangeAspect="1"/>
          </p:cNvGraphicFramePr>
          <p:nvPr/>
        </p:nvGraphicFramePr>
        <p:xfrm>
          <a:off x="2209800" y="5613400"/>
          <a:ext cx="4127500" cy="304800"/>
        </p:xfrm>
        <a:graphic>
          <a:graphicData uri="http://schemas.openxmlformats.org/presentationml/2006/ole">
            <p:oleObj spid="_x0000_s413703" name="Equation" r:id="rId9" imgW="4127400" imgH="304560" progId="Equation.3">
              <p:embed/>
            </p:oleObj>
          </a:graphicData>
        </a:graphic>
      </p:graphicFrame>
      <p:grpSp>
        <p:nvGrpSpPr>
          <p:cNvPr id="60" name="Group 59"/>
          <p:cNvGrpSpPr/>
          <p:nvPr/>
        </p:nvGrpSpPr>
        <p:grpSpPr>
          <a:xfrm>
            <a:off x="6553200" y="4953000"/>
            <a:ext cx="2235200" cy="1600200"/>
            <a:chOff x="6553200" y="4953000"/>
            <a:chExt cx="2235200" cy="1600200"/>
          </a:xfrm>
        </p:grpSpPr>
        <p:graphicFrame>
          <p:nvGraphicFramePr>
            <p:cNvPr id="413704" name="Object 8"/>
            <p:cNvGraphicFramePr>
              <a:graphicFrameLocks noChangeAspect="1"/>
            </p:cNvGraphicFramePr>
            <p:nvPr/>
          </p:nvGraphicFramePr>
          <p:xfrm>
            <a:off x="6946900" y="6248400"/>
            <a:ext cx="1066800" cy="304800"/>
          </p:xfrm>
          <a:graphic>
            <a:graphicData uri="http://schemas.openxmlformats.org/presentationml/2006/ole">
              <p:oleObj spid="_x0000_s413704" name="Equation" r:id="rId10" imgW="1066680" imgH="304560" progId="Equation.3">
                <p:embed/>
              </p:oleObj>
            </a:graphicData>
          </a:graphic>
        </p:graphicFrame>
        <p:graphicFrame>
          <p:nvGraphicFramePr>
            <p:cNvPr id="413705" name="Object 9"/>
            <p:cNvGraphicFramePr>
              <a:graphicFrameLocks noChangeAspect="1"/>
            </p:cNvGraphicFramePr>
            <p:nvPr/>
          </p:nvGraphicFramePr>
          <p:xfrm>
            <a:off x="7467600" y="4953000"/>
            <a:ext cx="1066800" cy="304800"/>
          </p:xfrm>
          <a:graphic>
            <a:graphicData uri="http://schemas.openxmlformats.org/presentationml/2006/ole">
              <p:oleObj spid="_x0000_s413705" name="Equation" r:id="rId11" imgW="1066680" imgH="304560" progId="Equation.3">
                <p:embed/>
              </p:oleObj>
            </a:graphicData>
          </a:graphic>
        </p:graphicFrame>
        <p:graphicFrame>
          <p:nvGraphicFramePr>
            <p:cNvPr id="413706" name="Object 10"/>
            <p:cNvGraphicFramePr>
              <a:graphicFrameLocks noChangeAspect="1"/>
            </p:cNvGraphicFramePr>
            <p:nvPr/>
          </p:nvGraphicFramePr>
          <p:xfrm>
            <a:off x="8610600" y="6108700"/>
            <a:ext cx="177800" cy="215900"/>
          </p:xfrm>
          <a:graphic>
            <a:graphicData uri="http://schemas.openxmlformats.org/presentationml/2006/ole">
              <p:oleObj spid="_x0000_s413706" name="Equation" r:id="rId12" imgW="177480" imgH="215640" progId="Equation.3">
                <p:embed/>
              </p:oleObj>
            </a:graphicData>
          </a:graphic>
        </p:graphicFrame>
        <p:graphicFrame>
          <p:nvGraphicFramePr>
            <p:cNvPr id="413707" name="Object 11"/>
            <p:cNvGraphicFramePr>
              <a:graphicFrameLocks noChangeAspect="1"/>
            </p:cNvGraphicFramePr>
            <p:nvPr/>
          </p:nvGraphicFramePr>
          <p:xfrm>
            <a:off x="6553200" y="5029200"/>
            <a:ext cx="165100" cy="215900"/>
          </p:xfrm>
          <a:graphic>
            <a:graphicData uri="http://schemas.openxmlformats.org/presentationml/2006/ole">
              <p:oleObj spid="_x0000_s413707" name="Equation" r:id="rId13" imgW="164880" imgH="215640" progId="Equation.3">
                <p:embed/>
              </p:oleObj>
            </a:graphicData>
          </a:graphic>
        </p:graphicFrame>
      </p:grpSp>
      <p:sp>
        <p:nvSpPr>
          <p:cNvPr id="59" name="Parallelogram 58"/>
          <p:cNvSpPr/>
          <p:nvPr/>
        </p:nvSpPr>
        <p:spPr>
          <a:xfrm rot="16200000">
            <a:off x="6667500" y="3314700"/>
            <a:ext cx="1790700" cy="800100"/>
          </a:xfrm>
          <a:prstGeom prst="parallelogram">
            <a:avLst>
              <a:gd name="adj" fmla="val 109981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3708" name="Object 12"/>
          <p:cNvGraphicFramePr>
            <a:graphicFrameLocks noChangeAspect="1"/>
          </p:cNvGraphicFramePr>
          <p:nvPr/>
        </p:nvGraphicFramePr>
        <p:xfrm>
          <a:off x="6096000" y="3810000"/>
          <a:ext cx="1041400" cy="304800"/>
        </p:xfrm>
        <a:graphic>
          <a:graphicData uri="http://schemas.openxmlformats.org/presentationml/2006/ole">
            <p:oleObj spid="_x0000_s413708" name="Equation" r:id="rId14" imgW="1041120" imgH="304560" progId="Equation.3">
              <p:embed/>
            </p:oleObj>
          </a:graphicData>
        </a:graphic>
      </p:graphicFrame>
      <p:graphicFrame>
        <p:nvGraphicFramePr>
          <p:cNvPr id="413709" name="Object 13"/>
          <p:cNvGraphicFramePr>
            <a:graphicFrameLocks noChangeAspect="1"/>
          </p:cNvGraphicFramePr>
          <p:nvPr/>
        </p:nvGraphicFramePr>
        <p:xfrm>
          <a:off x="7950200" y="3352800"/>
          <a:ext cx="1041400" cy="304800"/>
        </p:xfrm>
        <a:graphic>
          <a:graphicData uri="http://schemas.openxmlformats.org/presentationml/2006/ole">
            <p:oleObj spid="_x0000_s413709" name="Equation" r:id="rId15" imgW="1041120" imgH="304560" progId="Equation.3">
              <p:embed/>
            </p:oleObj>
          </a:graphicData>
        </a:graphic>
      </p:graphicFrame>
      <p:graphicFrame>
        <p:nvGraphicFramePr>
          <p:cNvPr id="413710" name="Object 14"/>
          <p:cNvGraphicFramePr>
            <a:graphicFrameLocks noChangeAspect="1"/>
          </p:cNvGraphicFramePr>
          <p:nvPr/>
        </p:nvGraphicFramePr>
        <p:xfrm>
          <a:off x="8077200" y="4495800"/>
          <a:ext cx="177800" cy="215900"/>
        </p:xfrm>
        <a:graphic>
          <a:graphicData uri="http://schemas.openxmlformats.org/presentationml/2006/ole">
            <p:oleObj spid="_x0000_s413710" name="Equation" r:id="rId16" imgW="177480" imgH="215640" progId="Equation.3">
              <p:embed/>
            </p:oleObj>
          </a:graphicData>
        </a:graphic>
      </p:graphicFrame>
      <p:graphicFrame>
        <p:nvGraphicFramePr>
          <p:cNvPr id="413711" name="Object 15"/>
          <p:cNvGraphicFramePr>
            <a:graphicFrameLocks noChangeAspect="1"/>
          </p:cNvGraphicFramePr>
          <p:nvPr/>
        </p:nvGraphicFramePr>
        <p:xfrm>
          <a:off x="6858000" y="2667000"/>
          <a:ext cx="165100" cy="215900"/>
        </p:xfrm>
        <a:graphic>
          <a:graphicData uri="http://schemas.openxmlformats.org/presentationml/2006/ole">
            <p:oleObj spid="_x0000_s413711" name="Equation" r:id="rId17" imgW="164880" imgH="215640" progId="Equation.3">
              <p:embed/>
            </p:oleObj>
          </a:graphicData>
        </a:graphic>
      </p:graphicFrame>
      <p:sp>
        <p:nvSpPr>
          <p:cNvPr id="65" name="Oval 64"/>
          <p:cNvSpPr/>
          <p:nvPr/>
        </p:nvSpPr>
        <p:spPr>
          <a:xfrm>
            <a:off x="7080504" y="2743200"/>
            <a:ext cx="164592" cy="16459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7086600" y="3645408"/>
            <a:ext cx="164592" cy="16459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882128" y="3645408"/>
            <a:ext cx="164592" cy="16459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882128" y="4483608"/>
            <a:ext cx="164592" cy="16459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0" name="Object 6"/>
          <p:cNvGraphicFramePr>
            <a:graphicFrameLocks noChangeAspect="1"/>
          </p:cNvGraphicFramePr>
          <p:nvPr/>
        </p:nvGraphicFramePr>
        <p:xfrm>
          <a:off x="2235200" y="3352800"/>
          <a:ext cx="4076700" cy="304800"/>
        </p:xfrm>
        <a:graphic>
          <a:graphicData uri="http://schemas.openxmlformats.org/presentationml/2006/ole">
            <p:oleObj spid="_x0000_s413712" name="Equation" r:id="rId18" imgW="4076640" imgH="3045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Single User Case</a:t>
            </a:r>
            <a:br>
              <a:rPr lang="en-US" sz="1800" dirty="0" smtClean="0"/>
            </a:br>
            <a:r>
              <a:rPr lang="en-US" sz="1800" dirty="0" smtClean="0"/>
              <a:t>Complete Characterization of Optimal Policy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612775" y="1219200"/>
            <a:ext cx="8001000" cy="1046163"/>
            <a:chOff x="612775" y="1218628"/>
            <a:chExt cx="8001000" cy="1046440"/>
          </a:xfrm>
        </p:grpSpPr>
        <p:sp>
          <p:nvSpPr>
            <p:cNvPr id="7220" name="Text Box 5"/>
            <p:cNvSpPr txBox="1">
              <a:spLocks noChangeArrowheads="1"/>
            </p:cNvSpPr>
            <p:nvPr/>
          </p:nvSpPr>
          <p:spPr bwMode="auto">
            <a:xfrm>
              <a:off x="2235200" y="1218628"/>
              <a:ext cx="6378575" cy="1046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indent="169863">
                <a:spcBef>
                  <a:spcPts val="1200"/>
                </a:spcBef>
                <a:buFontTx/>
                <a:buChar char="•"/>
              </a:pPr>
              <a:r>
                <a:rPr lang="en-US" sz="1400" dirty="0"/>
                <a:t>Set of possible channel conditions is finite: </a:t>
              </a:r>
              <a:r>
                <a:rPr lang="en-US" sz="1400" i="1" dirty="0">
                  <a:latin typeface="Script MT Bold" pitchFamily="66" charset="0"/>
                </a:rPr>
                <a:t>C</a:t>
              </a:r>
              <a:r>
                <a:rPr lang="en-US" sz="1400" i="1" dirty="0"/>
                <a:t> = {</a:t>
              </a:r>
              <a:r>
                <a:rPr lang="en-US" sz="1400" i="1" baseline="-25000" dirty="0"/>
                <a:t> </a:t>
              </a:r>
              <a:r>
                <a:rPr lang="en-US" sz="1400" i="1" dirty="0"/>
                <a:t>c</a:t>
              </a:r>
              <a:r>
                <a:rPr lang="en-US" sz="1400" i="1" baseline="-25000" dirty="0"/>
                <a:t>1</a:t>
              </a:r>
              <a:r>
                <a:rPr lang="en-US" sz="1400" i="1" dirty="0"/>
                <a:t>,c</a:t>
              </a:r>
              <a:r>
                <a:rPr lang="en-US" sz="1400" i="1" baseline="-25000" dirty="0"/>
                <a:t>2</a:t>
              </a:r>
              <a:r>
                <a:rPr lang="en-US" sz="1400" i="1" dirty="0"/>
                <a:t>,…,c</a:t>
              </a:r>
              <a:r>
                <a:rPr lang="en-US" sz="1400" i="1" baseline="-25000" dirty="0"/>
                <a:t>K </a:t>
              </a:r>
              <a:r>
                <a:rPr lang="en-US" sz="1400" i="1" dirty="0"/>
                <a:t>}</a:t>
              </a:r>
            </a:p>
            <a:p>
              <a:pPr indent="169863">
                <a:spcBef>
                  <a:spcPts val="1200"/>
                </a:spcBef>
                <a:buFontTx/>
                <a:buChar char="•"/>
              </a:pPr>
              <a:r>
                <a:rPr lang="en-US" sz="1400" dirty="0"/>
                <a:t>Receiver buffer empty at beginning of time horizon</a:t>
              </a:r>
            </a:p>
            <a:p>
              <a:pPr indent="169863">
                <a:spcBef>
                  <a:spcPts val="1200"/>
                </a:spcBef>
                <a:buFontTx/>
                <a:buChar char="•"/>
              </a:pPr>
              <a:r>
                <a:rPr lang="en-US" sz="1400" dirty="0"/>
                <a:t>                           is an integer</a:t>
              </a:r>
            </a:p>
          </p:txBody>
        </p:sp>
        <p:sp>
          <p:nvSpPr>
            <p:cNvPr id="7221" name="AutoShape 10"/>
            <p:cNvSpPr>
              <a:spLocks noChangeArrowheads="1"/>
            </p:cNvSpPr>
            <p:nvPr/>
          </p:nvSpPr>
          <p:spPr bwMode="auto">
            <a:xfrm>
              <a:off x="612775" y="1294880"/>
              <a:ext cx="1403350" cy="762520"/>
            </a:xfrm>
            <a:prstGeom prst="bevel">
              <a:avLst>
                <a:gd name="adj" fmla="val 8796"/>
              </a:avLst>
            </a:prstGeom>
            <a:gradFill rotWithShape="0">
              <a:gsLst>
                <a:gs pos="0">
                  <a:srgbClr val="5C5C9D"/>
                </a:gs>
                <a:gs pos="100000">
                  <a:srgbClr val="000066"/>
                </a:gs>
              </a:gsLst>
              <a:path path="rect">
                <a:fillToRect l="50000" t="50000" r="50000" b="50000"/>
              </a:path>
            </a:gradFill>
            <a:ln w="12700">
              <a:noFill/>
              <a:miter lim="800000"/>
              <a:headEnd/>
              <a:tailEnd/>
            </a:ln>
          </p:spPr>
          <p:txBody>
            <a:bodyPr lIns="54000" rIns="54000" bIns="54000" anchor="ctr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300" b="1" dirty="0">
                  <a:solidFill>
                    <a:schemeClr val="bg1"/>
                  </a:solidFill>
                </a:rPr>
                <a:t>Additional Technical Assumptions</a:t>
              </a:r>
              <a:endParaRPr lang="en-GB" sz="1300" b="1" dirty="0">
                <a:solidFill>
                  <a:schemeClr val="bg1"/>
                </a:solidFill>
              </a:endParaRPr>
            </a:p>
          </p:txBody>
        </p:sp>
        <p:graphicFrame>
          <p:nvGraphicFramePr>
            <p:cNvPr id="7170" name="Object 3"/>
            <p:cNvGraphicFramePr>
              <a:graphicFrameLocks noChangeAspect="1"/>
            </p:cNvGraphicFramePr>
            <p:nvPr/>
          </p:nvGraphicFramePr>
          <p:xfrm>
            <a:off x="2486025" y="1981200"/>
            <a:ext cx="1308100" cy="266700"/>
          </p:xfrm>
          <a:graphic>
            <a:graphicData uri="http://schemas.openxmlformats.org/presentationml/2006/ole">
              <p:oleObj spid="_x0000_s368642" name="Equation" r:id="rId4" imgW="1307880" imgH="266400" progId="Equation.3">
                <p:embed/>
              </p:oleObj>
            </a:graphicData>
          </a:graphic>
        </p:graphicFrame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612775" y="2679701"/>
            <a:ext cx="8378825" cy="1815882"/>
            <a:chOff x="612775" y="2667000"/>
            <a:chExt cx="8378825" cy="1815664"/>
          </a:xfrm>
        </p:grpSpPr>
        <p:sp>
          <p:nvSpPr>
            <p:cNvPr id="7217" name="Text Box 5"/>
            <p:cNvSpPr txBox="1">
              <a:spLocks noChangeArrowheads="1"/>
            </p:cNvSpPr>
            <p:nvPr/>
          </p:nvSpPr>
          <p:spPr bwMode="auto">
            <a:xfrm>
              <a:off x="2235200" y="2667000"/>
              <a:ext cx="6756400" cy="1815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indent="169863">
                <a:spcBef>
                  <a:spcPct val="50000"/>
                </a:spcBef>
                <a:buFontTx/>
                <a:buChar char="•"/>
                <a:tabLst>
                  <a:tab pos="171450" algn="l"/>
                </a:tabLst>
              </a:pPr>
              <a:r>
                <a:rPr lang="en-US" sz="1400" dirty="0"/>
                <a:t>For </a:t>
              </a:r>
              <a:r>
                <a:rPr lang="en-US" sz="1400" i="1" dirty="0"/>
                <a:t>j=1</a:t>
              </a:r>
              <a:r>
                <a:rPr lang="en-US" sz="1400" dirty="0"/>
                <a:t>, define </a:t>
              </a:r>
              <a:r>
                <a:rPr lang="en-US" sz="1400" b="1" dirty="0">
                  <a:latin typeface="GreekC" pitchFamily="2" charset="0"/>
                </a:rPr>
                <a:t>g</a:t>
              </a:r>
              <a:r>
                <a:rPr lang="en-US" sz="1400" i="1" baseline="-25000" dirty="0"/>
                <a:t>n,j</a:t>
              </a:r>
              <a:r>
                <a:rPr lang="en-US" sz="1400" dirty="0"/>
                <a:t> =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∞ ; f</a:t>
              </a:r>
              <a:r>
                <a:rPr lang="en-US" sz="1400" dirty="0"/>
                <a:t>or </a:t>
              </a:r>
              <a:r>
                <a:rPr lang="en-US" sz="1400" i="1" dirty="0"/>
                <a:t>j&gt;n</a:t>
              </a:r>
              <a:r>
                <a:rPr lang="en-US" sz="1400" dirty="0"/>
                <a:t>, define </a:t>
              </a:r>
              <a:r>
                <a:rPr lang="en-US" sz="1400" b="1" dirty="0">
                  <a:latin typeface="GreekC" pitchFamily="2" charset="0"/>
                </a:rPr>
                <a:t>g</a:t>
              </a:r>
              <a:r>
                <a:rPr lang="en-US" sz="1400" i="1" baseline="-25000" dirty="0"/>
                <a:t>n,j</a:t>
              </a:r>
              <a:r>
                <a:rPr lang="en-US" sz="1400" dirty="0"/>
                <a:t> =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  <a:p>
              <a:pPr indent="169863">
                <a:spcBef>
                  <a:spcPct val="50000"/>
                </a:spcBef>
                <a:buFontTx/>
                <a:buChar char="•"/>
                <a:tabLst>
                  <a:tab pos="171450" algn="l"/>
                </a:tabLst>
              </a:pPr>
              <a:r>
                <a:rPr lang="en-US" sz="1400" dirty="0"/>
                <a:t>For </a:t>
              </a:r>
              <a:r>
                <a:rPr lang="en-US" sz="1400" i="1" dirty="0"/>
                <a:t>2 </a:t>
              </a: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≤ </a:t>
              </a:r>
              <a:r>
                <a:rPr lang="en-US" sz="1400" i="1" dirty="0"/>
                <a:t>j </a:t>
              </a: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≤ n</a:t>
              </a:r>
              <a:r>
                <a:rPr lang="en-US" sz="1400" dirty="0"/>
                <a:t>, define</a:t>
              </a:r>
            </a:p>
            <a:p>
              <a:pPr indent="169863">
                <a:spcBef>
                  <a:spcPct val="50000"/>
                </a:spcBef>
                <a:buFontTx/>
                <a:buChar char="•"/>
                <a:tabLst>
                  <a:tab pos="171450" algn="l"/>
                </a:tabLst>
              </a:pPr>
              <a:endParaRPr lang="en-US" sz="1400" dirty="0"/>
            </a:p>
            <a:p>
              <a:pPr indent="169863">
                <a:spcBef>
                  <a:spcPct val="50000"/>
                </a:spcBef>
                <a:buFontTx/>
                <a:buChar char="•"/>
                <a:tabLst>
                  <a:tab pos="171450" algn="l"/>
                </a:tabLst>
              </a:pP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  <a:p>
              <a:pPr indent="169863">
                <a:spcBef>
                  <a:spcPct val="50000"/>
                </a:spcBef>
                <a:buFontTx/>
                <a:buChar char="•"/>
                <a:tabLst>
                  <a:tab pos="171450" algn="l"/>
                </a:tabLst>
              </a:pPr>
              <a:r>
                <a:rPr lang="en-US" sz="1400" dirty="0"/>
                <a:t>Interpretation: per packet power cost at which transmitting packets to cover  	 	playout requirements for </a:t>
              </a:r>
              <a:r>
                <a:rPr lang="en-US" sz="1400" i="1" dirty="0"/>
                <a:t>j-1</a:t>
              </a:r>
              <a:r>
                <a:rPr lang="en-US" sz="1400" dirty="0"/>
                <a:t> slots and </a:t>
              </a:r>
              <a:r>
                <a:rPr lang="en-US" sz="1400" i="1" dirty="0"/>
                <a:t>j</a:t>
              </a:r>
              <a:r>
                <a:rPr lang="en-US" sz="1400" dirty="0"/>
                <a:t> slots results in same expected cost-to-go</a:t>
              </a:r>
            </a:p>
          </p:txBody>
        </p:sp>
        <p:sp>
          <p:nvSpPr>
            <p:cNvPr id="7218" name="AutoShape 10"/>
            <p:cNvSpPr>
              <a:spLocks noChangeArrowheads="1"/>
            </p:cNvSpPr>
            <p:nvPr/>
          </p:nvSpPr>
          <p:spPr bwMode="auto">
            <a:xfrm>
              <a:off x="612775" y="2747962"/>
              <a:ext cx="1403350" cy="762000"/>
            </a:xfrm>
            <a:prstGeom prst="bevel">
              <a:avLst>
                <a:gd name="adj" fmla="val 8796"/>
              </a:avLst>
            </a:prstGeom>
            <a:gradFill rotWithShape="0">
              <a:gsLst>
                <a:gs pos="0">
                  <a:srgbClr val="5C5C9D"/>
                </a:gs>
                <a:gs pos="100000">
                  <a:srgbClr val="000066"/>
                </a:gs>
              </a:gsLst>
              <a:path path="rect">
                <a:fillToRect l="50000" t="50000" r="50000" b="50000"/>
              </a:path>
            </a:gradFill>
            <a:ln w="12700">
              <a:noFill/>
              <a:miter lim="800000"/>
              <a:headEnd/>
              <a:tailEnd/>
            </a:ln>
          </p:spPr>
          <p:txBody>
            <a:bodyPr lIns="54000" rIns="54000" bIns="54000" anchor="ctr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300" b="1" dirty="0">
                  <a:solidFill>
                    <a:schemeClr val="bg1"/>
                  </a:solidFill>
                </a:rPr>
                <a:t>Define Thresholds Recursively</a:t>
              </a:r>
              <a:endParaRPr lang="en-GB" sz="1300" b="1" dirty="0">
                <a:solidFill>
                  <a:schemeClr val="bg1"/>
                </a:solidFill>
              </a:endParaRPr>
            </a:p>
          </p:txBody>
        </p:sp>
        <p:pic>
          <p:nvPicPr>
            <p:cNvPr id="7219" name="Picture 17" descr="thresh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133600" y="3252600"/>
              <a:ext cx="6843885" cy="6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609600" y="4924425"/>
            <a:ext cx="8004175" cy="1476375"/>
            <a:chOff x="609600" y="4742527"/>
            <a:chExt cx="8004175" cy="1475711"/>
          </a:xfrm>
        </p:grpSpPr>
        <p:sp>
          <p:nvSpPr>
            <p:cNvPr id="7175" name="AutoShape 10"/>
            <p:cNvSpPr>
              <a:spLocks noChangeArrowheads="1"/>
            </p:cNvSpPr>
            <p:nvPr/>
          </p:nvSpPr>
          <p:spPr bwMode="auto">
            <a:xfrm>
              <a:off x="609600" y="4800633"/>
              <a:ext cx="1403350" cy="762328"/>
            </a:xfrm>
            <a:prstGeom prst="bevel">
              <a:avLst>
                <a:gd name="adj" fmla="val 8796"/>
              </a:avLst>
            </a:prstGeom>
            <a:gradFill rotWithShape="0">
              <a:gsLst>
                <a:gs pos="0">
                  <a:srgbClr val="5C5C9D"/>
                </a:gs>
                <a:gs pos="100000">
                  <a:srgbClr val="000066"/>
                </a:gs>
              </a:gsLst>
              <a:path path="rect">
                <a:fillToRect l="50000" t="50000" r="50000" b="50000"/>
              </a:path>
            </a:gradFill>
            <a:ln w="12700">
              <a:noFill/>
              <a:miter lim="800000"/>
              <a:headEnd/>
              <a:tailEnd/>
            </a:ln>
          </p:spPr>
          <p:txBody>
            <a:bodyPr lIns="54000" rIns="54000" bIns="54000" anchor="ctr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300" b="1" dirty="0">
                  <a:solidFill>
                    <a:schemeClr val="bg1"/>
                  </a:solidFill>
                </a:rPr>
                <a:t>Determine Critical Numbers</a:t>
              </a:r>
              <a:endParaRPr lang="en-GB" sz="1300" b="1" dirty="0">
                <a:solidFill>
                  <a:schemeClr val="bg1"/>
                </a:solidFill>
              </a:endParaRPr>
            </a:p>
          </p:txBody>
        </p:sp>
        <p:sp>
          <p:nvSpPr>
            <p:cNvPr id="7176" name="Text Box 5"/>
            <p:cNvSpPr txBox="1">
              <a:spLocks noChangeArrowheads="1"/>
            </p:cNvSpPr>
            <p:nvPr/>
          </p:nvSpPr>
          <p:spPr bwMode="auto">
            <a:xfrm>
              <a:off x="2235200" y="4742527"/>
              <a:ext cx="63785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indent="169863">
                <a:spcBef>
                  <a:spcPct val="50000"/>
                </a:spcBef>
                <a:buFontTx/>
                <a:buChar char="•"/>
              </a:pPr>
              <a:r>
                <a:rPr lang="en-US" sz="1400" dirty="0"/>
                <a:t>If </a:t>
              </a:r>
              <a:r>
                <a:rPr lang="en-US" sz="1400" b="1" dirty="0">
                  <a:latin typeface="GreekC" pitchFamily="2" charset="0"/>
                </a:rPr>
                <a:t>g</a:t>
              </a:r>
              <a:r>
                <a:rPr lang="en-US" sz="1400" i="1" baseline="-25000" dirty="0"/>
                <a:t>n,j+1</a:t>
              </a:r>
              <a:r>
                <a:rPr lang="en-US" sz="1400" dirty="0"/>
                <a:t> </a:t>
              </a: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&lt; c ≤ </a:t>
              </a:r>
              <a:r>
                <a:rPr lang="en-US" sz="1400" b="1" dirty="0">
                  <a:latin typeface="GreekC" pitchFamily="2" charset="0"/>
                </a:rPr>
                <a:t>g</a:t>
              </a:r>
              <a:r>
                <a:rPr lang="en-US" sz="1400" i="1" baseline="-25000" dirty="0"/>
                <a:t>n,j</a:t>
              </a:r>
              <a:r>
                <a:rPr lang="en-US" sz="1400" dirty="0"/>
                <a:t> , let </a:t>
              </a:r>
              <a:r>
                <a:rPr lang="en-US" sz="1400" i="1" dirty="0"/>
                <a:t>b</a:t>
              </a:r>
              <a:r>
                <a:rPr lang="en-US" sz="1400" i="1" baseline="-25000" dirty="0"/>
                <a:t>n</a:t>
              </a:r>
              <a:r>
                <a:rPr lang="en-US" sz="1400" i="1" dirty="0"/>
                <a:t>(c) = j </a:t>
              </a: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∙ </a:t>
              </a:r>
              <a:r>
                <a:rPr lang="en-US" sz="1400" i="1" dirty="0"/>
                <a:t>d</a:t>
              </a:r>
              <a:endParaRPr lang="en-US" sz="1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108"/>
            <p:cNvGrpSpPr>
              <a:grpSpLocks/>
            </p:cNvGrpSpPr>
            <p:nvPr/>
          </p:nvGrpSpPr>
          <p:grpSpPr bwMode="auto">
            <a:xfrm>
              <a:off x="2362199" y="5160960"/>
              <a:ext cx="6248401" cy="473075"/>
              <a:chOff x="288" y="2304"/>
              <a:chExt cx="3936" cy="298"/>
            </a:xfrm>
          </p:grpSpPr>
          <p:sp>
            <p:nvSpPr>
              <p:cNvPr id="7187" name="Line 138"/>
              <p:cNvSpPr>
                <a:spLocks noChangeShapeType="1"/>
              </p:cNvSpPr>
              <p:nvPr/>
            </p:nvSpPr>
            <p:spPr bwMode="auto">
              <a:xfrm flipV="1">
                <a:off x="2822" y="2600"/>
                <a:ext cx="92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88" name="Line 109"/>
              <p:cNvSpPr>
                <a:spLocks noChangeShapeType="1"/>
              </p:cNvSpPr>
              <p:nvPr/>
            </p:nvSpPr>
            <p:spPr bwMode="auto">
              <a:xfrm flipV="1">
                <a:off x="3744" y="2600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89" name="Line 110"/>
              <p:cNvSpPr>
                <a:spLocks noChangeShapeType="1"/>
              </p:cNvSpPr>
              <p:nvPr/>
            </p:nvSpPr>
            <p:spPr bwMode="auto">
              <a:xfrm flipV="1">
                <a:off x="528" y="2602"/>
                <a:ext cx="9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6" name="Group 112"/>
              <p:cNvGrpSpPr>
                <a:grpSpLocks/>
              </p:cNvGrpSpPr>
              <p:nvPr/>
            </p:nvGrpSpPr>
            <p:grpSpPr bwMode="auto">
              <a:xfrm>
                <a:off x="960" y="2304"/>
                <a:ext cx="432" cy="296"/>
                <a:chOff x="1608" y="1584"/>
                <a:chExt cx="432" cy="296"/>
              </a:xfrm>
            </p:grpSpPr>
            <p:sp>
              <p:nvSpPr>
                <p:cNvPr id="7215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1824" y="178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216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1608" y="1584"/>
                  <a:ext cx="43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200" b="1" dirty="0">
                      <a:latin typeface="GreekC" pitchFamily="2" charset="0"/>
                    </a:rPr>
                    <a:t>g</a:t>
                  </a:r>
                  <a:r>
                    <a:rPr lang="en-US" sz="1200" i="1" baseline="-25000" dirty="0"/>
                    <a:t>n,n</a:t>
                  </a:r>
                  <a:endParaRPr lang="en-US" sz="1200" i="1" dirty="0"/>
                </a:p>
              </p:txBody>
            </p:sp>
          </p:grpSp>
          <p:grpSp>
            <p:nvGrpSpPr>
              <p:cNvPr id="7" name="Group 115"/>
              <p:cNvGrpSpPr>
                <a:grpSpLocks/>
              </p:cNvGrpSpPr>
              <p:nvPr/>
            </p:nvGrpSpPr>
            <p:grpSpPr bwMode="auto">
              <a:xfrm>
                <a:off x="1200" y="2304"/>
                <a:ext cx="432" cy="296"/>
                <a:chOff x="1680" y="1584"/>
                <a:chExt cx="432" cy="296"/>
              </a:xfrm>
            </p:grpSpPr>
            <p:sp>
              <p:nvSpPr>
                <p:cNvPr id="7213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1896" y="178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214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1680" y="1584"/>
                  <a:ext cx="43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200" b="1" dirty="0">
                      <a:latin typeface="GreekC" pitchFamily="2" charset="0"/>
                    </a:rPr>
                    <a:t>g</a:t>
                  </a:r>
                  <a:r>
                    <a:rPr lang="en-US" sz="1200" i="1" baseline="-25000" dirty="0"/>
                    <a:t>n,n-1</a:t>
                  </a:r>
                  <a:endParaRPr lang="en-US" sz="1200" i="1" dirty="0"/>
                </a:p>
              </p:txBody>
            </p:sp>
          </p:grpSp>
          <p:grpSp>
            <p:nvGrpSpPr>
              <p:cNvPr id="8" name="Group 118"/>
              <p:cNvGrpSpPr>
                <a:grpSpLocks/>
              </p:cNvGrpSpPr>
              <p:nvPr/>
            </p:nvGrpSpPr>
            <p:grpSpPr bwMode="auto">
              <a:xfrm>
                <a:off x="288" y="2304"/>
                <a:ext cx="528" cy="296"/>
                <a:chOff x="1008" y="1584"/>
                <a:chExt cx="528" cy="296"/>
              </a:xfrm>
            </p:grpSpPr>
            <p:sp>
              <p:nvSpPr>
                <p:cNvPr id="7211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1248" y="178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212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1008" y="1584"/>
                  <a:ext cx="528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200" b="1" dirty="0">
                      <a:latin typeface="GreekC" pitchFamily="2" charset="0"/>
                    </a:rPr>
                    <a:t>g</a:t>
                  </a:r>
                  <a:r>
                    <a:rPr lang="en-US" sz="1200" i="1" baseline="-25000" dirty="0"/>
                    <a:t>n,n+1</a:t>
                  </a:r>
                  <a:r>
                    <a:rPr lang="en-US" sz="1200" i="1" dirty="0"/>
                    <a:t> =0</a:t>
                  </a:r>
                </a:p>
              </p:txBody>
            </p:sp>
          </p:grpSp>
          <p:sp>
            <p:nvSpPr>
              <p:cNvPr id="7193" name="Line 123"/>
              <p:cNvSpPr>
                <a:spLocks noChangeShapeType="1"/>
              </p:cNvSpPr>
              <p:nvPr/>
            </p:nvSpPr>
            <p:spPr bwMode="auto">
              <a:xfrm flipV="1">
                <a:off x="1469" y="2600"/>
                <a:ext cx="4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94" name="Line 124"/>
              <p:cNvSpPr>
                <a:spLocks noChangeShapeType="1"/>
              </p:cNvSpPr>
              <p:nvPr/>
            </p:nvSpPr>
            <p:spPr bwMode="auto">
              <a:xfrm flipV="1">
                <a:off x="2352" y="2600"/>
                <a:ext cx="4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95" name="Line 125"/>
              <p:cNvSpPr>
                <a:spLocks noChangeShapeType="1"/>
              </p:cNvSpPr>
              <p:nvPr/>
            </p:nvSpPr>
            <p:spPr bwMode="auto">
              <a:xfrm flipV="1">
                <a:off x="1872" y="260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96" name="Line 126"/>
              <p:cNvSpPr>
                <a:spLocks noChangeShapeType="1"/>
              </p:cNvSpPr>
              <p:nvPr/>
            </p:nvSpPr>
            <p:spPr bwMode="auto">
              <a:xfrm flipV="1">
                <a:off x="3120" y="2600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9" name="Group 127"/>
              <p:cNvGrpSpPr>
                <a:grpSpLocks/>
              </p:cNvGrpSpPr>
              <p:nvPr/>
            </p:nvGrpSpPr>
            <p:grpSpPr bwMode="auto">
              <a:xfrm>
                <a:off x="1968" y="2304"/>
                <a:ext cx="432" cy="296"/>
                <a:chOff x="1416" y="1584"/>
                <a:chExt cx="432" cy="296"/>
              </a:xfrm>
            </p:grpSpPr>
            <p:sp>
              <p:nvSpPr>
                <p:cNvPr id="7209" name="Line 128"/>
                <p:cNvSpPr>
                  <a:spLocks noChangeShapeType="1"/>
                </p:cNvSpPr>
                <p:nvPr/>
              </p:nvSpPr>
              <p:spPr bwMode="auto">
                <a:xfrm flipV="1">
                  <a:off x="1632" y="178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210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1416" y="1584"/>
                  <a:ext cx="43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200" b="1" dirty="0">
                      <a:latin typeface="GreekC" pitchFamily="2" charset="0"/>
                    </a:rPr>
                    <a:t>g</a:t>
                  </a:r>
                  <a:r>
                    <a:rPr lang="en-US" sz="1200" i="1" baseline="-25000" dirty="0"/>
                    <a:t>n,j</a:t>
                  </a:r>
                  <a:endParaRPr lang="en-US" sz="1200" i="1" dirty="0"/>
                </a:p>
                <a:p>
                  <a:pPr algn="ctr">
                    <a:spcBef>
                      <a:spcPct val="50000"/>
                    </a:spcBef>
                  </a:pPr>
                  <a:endParaRPr lang="en-US" sz="1200" i="1" dirty="0"/>
                </a:p>
              </p:txBody>
            </p:sp>
          </p:grpSp>
          <p:grpSp>
            <p:nvGrpSpPr>
              <p:cNvPr id="10" name="Group 130"/>
              <p:cNvGrpSpPr>
                <a:grpSpLocks/>
              </p:cNvGrpSpPr>
              <p:nvPr/>
            </p:nvGrpSpPr>
            <p:grpSpPr bwMode="auto">
              <a:xfrm>
                <a:off x="2544" y="2304"/>
                <a:ext cx="432" cy="296"/>
                <a:chOff x="1824" y="1584"/>
                <a:chExt cx="432" cy="296"/>
              </a:xfrm>
            </p:grpSpPr>
            <p:sp>
              <p:nvSpPr>
                <p:cNvPr id="7207" name="Line 131"/>
                <p:cNvSpPr>
                  <a:spLocks noChangeShapeType="1"/>
                </p:cNvSpPr>
                <p:nvPr/>
              </p:nvSpPr>
              <p:spPr bwMode="auto">
                <a:xfrm flipV="1">
                  <a:off x="1968" y="178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208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1824" y="1584"/>
                  <a:ext cx="432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200" b="1" dirty="0">
                      <a:latin typeface="GreekC" pitchFamily="2" charset="0"/>
                    </a:rPr>
                    <a:t>g</a:t>
                  </a:r>
                  <a:r>
                    <a:rPr lang="en-US" sz="1200" i="1" baseline="-25000" dirty="0"/>
                    <a:t>n,j-1</a:t>
                  </a:r>
                  <a:endParaRPr lang="en-US" sz="1200" i="1" dirty="0"/>
                </a:p>
              </p:txBody>
            </p:sp>
          </p:grpSp>
          <p:grpSp>
            <p:nvGrpSpPr>
              <p:cNvPr id="11" name="Group 133"/>
              <p:cNvGrpSpPr>
                <a:grpSpLocks/>
              </p:cNvGrpSpPr>
              <p:nvPr/>
            </p:nvGrpSpPr>
            <p:grpSpPr bwMode="auto">
              <a:xfrm>
                <a:off x="1728" y="2304"/>
                <a:ext cx="432" cy="296"/>
                <a:chOff x="1248" y="1584"/>
                <a:chExt cx="432" cy="296"/>
              </a:xfrm>
            </p:grpSpPr>
            <p:sp>
              <p:nvSpPr>
                <p:cNvPr id="7205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1464" y="178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206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1248" y="1584"/>
                  <a:ext cx="43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200" b="1" dirty="0">
                      <a:latin typeface="GreekC" pitchFamily="2" charset="0"/>
                    </a:rPr>
                    <a:t>g</a:t>
                  </a:r>
                  <a:r>
                    <a:rPr lang="en-US" sz="1200" i="1" baseline="-25000" dirty="0"/>
                    <a:t>n,j+1</a:t>
                  </a:r>
                  <a:endParaRPr lang="en-US" sz="1200" i="1" dirty="0"/>
                </a:p>
              </p:txBody>
            </p:sp>
          </p:grpSp>
          <p:sp>
            <p:nvSpPr>
              <p:cNvPr id="7200" name="Line 142"/>
              <p:cNvSpPr>
                <a:spLocks noChangeShapeType="1"/>
              </p:cNvSpPr>
              <p:nvPr/>
            </p:nvSpPr>
            <p:spPr bwMode="auto">
              <a:xfrm flipV="1">
                <a:off x="3816" y="2504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01" name="Text Box 143"/>
              <p:cNvSpPr txBox="1">
                <a:spLocks noChangeArrowheads="1"/>
              </p:cNvSpPr>
              <p:nvPr/>
            </p:nvSpPr>
            <p:spPr bwMode="auto">
              <a:xfrm>
                <a:off x="3504" y="2304"/>
                <a:ext cx="72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 dirty="0">
                    <a:latin typeface="GreekC" pitchFamily="2" charset="0"/>
                  </a:rPr>
                  <a:t>g</a:t>
                </a:r>
                <a:r>
                  <a:rPr lang="en-US" sz="1200" i="1" baseline="-25000" dirty="0"/>
                  <a:t>n,1</a:t>
                </a:r>
                <a:r>
                  <a:rPr lang="en-US" sz="1200" i="1" dirty="0"/>
                  <a:t> = </a:t>
                </a:r>
                <a:r>
                  <a:rPr lang="en-US" sz="1200" dirty="0">
                    <a:latin typeface="Times New Roman" pitchFamily="18" charset="0"/>
                    <a:cs typeface="Times New Roman" pitchFamily="18" charset="0"/>
                  </a:rPr>
                  <a:t>∞</a:t>
                </a:r>
                <a:endParaRPr lang="en-US" sz="1200" i="1" dirty="0"/>
              </a:p>
            </p:txBody>
          </p:sp>
          <p:grpSp>
            <p:nvGrpSpPr>
              <p:cNvPr id="12" name="Group 154"/>
              <p:cNvGrpSpPr>
                <a:grpSpLocks/>
              </p:cNvGrpSpPr>
              <p:nvPr/>
            </p:nvGrpSpPr>
            <p:grpSpPr bwMode="auto">
              <a:xfrm>
                <a:off x="2976" y="2304"/>
                <a:ext cx="432" cy="296"/>
                <a:chOff x="1920" y="1584"/>
                <a:chExt cx="432" cy="296"/>
              </a:xfrm>
            </p:grpSpPr>
            <p:sp>
              <p:nvSpPr>
                <p:cNvPr id="7203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2160" y="178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204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1920" y="1584"/>
                  <a:ext cx="43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200" b="1" dirty="0">
                      <a:latin typeface="GreekC" pitchFamily="2" charset="0"/>
                    </a:rPr>
                    <a:t>g</a:t>
                  </a:r>
                  <a:r>
                    <a:rPr lang="en-US" sz="1200" i="1" baseline="-25000" dirty="0"/>
                    <a:t>n,2</a:t>
                  </a:r>
                  <a:endParaRPr lang="en-US" sz="1200" i="1" dirty="0"/>
                </a:p>
              </p:txBody>
            </p:sp>
          </p:grpSp>
        </p:grpSp>
        <p:sp>
          <p:nvSpPr>
            <p:cNvPr id="75" name="Multiply 74"/>
            <p:cNvSpPr/>
            <p:nvPr/>
          </p:nvSpPr>
          <p:spPr>
            <a:xfrm>
              <a:off x="2971800" y="5523226"/>
              <a:ext cx="228600" cy="228497"/>
            </a:xfrm>
            <a:prstGeom prst="mathMultiply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6" name="Multiply 75"/>
            <p:cNvSpPr/>
            <p:nvPr/>
          </p:nvSpPr>
          <p:spPr>
            <a:xfrm>
              <a:off x="5029200" y="5523226"/>
              <a:ext cx="228600" cy="228497"/>
            </a:xfrm>
            <a:prstGeom prst="mathMultiply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7" name="Multiply 76"/>
            <p:cNvSpPr/>
            <p:nvPr/>
          </p:nvSpPr>
          <p:spPr>
            <a:xfrm>
              <a:off x="7086600" y="5523226"/>
              <a:ext cx="228600" cy="228497"/>
            </a:xfrm>
            <a:prstGeom prst="mathMultiply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181" name="Text Box 120"/>
            <p:cNvSpPr txBox="1">
              <a:spLocks noChangeArrowheads="1"/>
            </p:cNvSpPr>
            <p:nvPr/>
          </p:nvSpPr>
          <p:spPr bwMode="auto">
            <a:xfrm>
              <a:off x="2667000" y="5668962"/>
              <a:ext cx="838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200" i="1" dirty="0"/>
                <a:t>c</a:t>
              </a:r>
              <a:r>
                <a:rPr lang="en-US" sz="1200" i="1" baseline="-25000" dirty="0"/>
                <a:t>1</a:t>
              </a:r>
              <a:endParaRPr lang="en-US" sz="1200" i="1" dirty="0"/>
            </a:p>
          </p:txBody>
        </p:sp>
        <p:sp>
          <p:nvSpPr>
            <p:cNvPr id="7182" name="Text Box 120"/>
            <p:cNvSpPr txBox="1">
              <a:spLocks noChangeArrowheads="1"/>
            </p:cNvSpPr>
            <p:nvPr/>
          </p:nvSpPr>
          <p:spPr bwMode="auto">
            <a:xfrm>
              <a:off x="4724400" y="5668962"/>
              <a:ext cx="838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200" i="1" dirty="0"/>
                <a:t>c</a:t>
              </a:r>
              <a:r>
                <a:rPr lang="en-US" sz="1200" i="1" baseline="-25000" dirty="0"/>
                <a:t>2</a:t>
              </a:r>
              <a:endParaRPr lang="en-US" sz="1200" i="1" dirty="0"/>
            </a:p>
          </p:txBody>
        </p:sp>
        <p:sp>
          <p:nvSpPr>
            <p:cNvPr id="7183" name="Text Box 120"/>
            <p:cNvSpPr txBox="1">
              <a:spLocks noChangeArrowheads="1"/>
            </p:cNvSpPr>
            <p:nvPr/>
          </p:nvSpPr>
          <p:spPr bwMode="auto">
            <a:xfrm>
              <a:off x="6781800" y="5668962"/>
              <a:ext cx="838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200" i="1" dirty="0"/>
                <a:t>c</a:t>
              </a:r>
              <a:r>
                <a:rPr lang="en-US" sz="1200" i="1" baseline="-25000" dirty="0"/>
                <a:t>3</a:t>
              </a:r>
              <a:endParaRPr lang="en-US" sz="1200" i="1" dirty="0"/>
            </a:p>
          </p:txBody>
        </p:sp>
        <p:sp>
          <p:nvSpPr>
            <p:cNvPr id="7184" name="Text Box 120"/>
            <p:cNvSpPr txBox="1">
              <a:spLocks noChangeArrowheads="1"/>
            </p:cNvSpPr>
            <p:nvPr/>
          </p:nvSpPr>
          <p:spPr bwMode="auto">
            <a:xfrm>
              <a:off x="2590800" y="5943600"/>
              <a:ext cx="1066800" cy="274638"/>
            </a:xfrm>
            <a:prstGeom prst="rect">
              <a:avLst/>
            </a:prstGeom>
            <a:noFill/>
            <a:ln w="12700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200" i="1" dirty="0"/>
                <a:t>b</a:t>
              </a:r>
              <a:r>
                <a:rPr lang="en-US" sz="1200" i="1" baseline="-25000" dirty="0"/>
                <a:t>n</a:t>
              </a:r>
              <a:r>
                <a:rPr lang="en-US" sz="1200" i="1" dirty="0"/>
                <a:t>(c</a:t>
              </a:r>
              <a:r>
                <a:rPr lang="en-US" sz="1200" i="1" baseline="-25000" dirty="0"/>
                <a:t>1</a:t>
              </a:r>
              <a:r>
                <a:rPr lang="en-US" sz="1200" i="1" dirty="0"/>
                <a:t>) = n </a:t>
              </a:r>
              <a:r>
                <a:rPr lang="en-US" sz="1200" i="1" dirty="0">
                  <a:latin typeface="Times New Roman" pitchFamily="18" charset="0"/>
                  <a:cs typeface="Times New Roman" pitchFamily="18" charset="0"/>
                </a:rPr>
                <a:t>∙ </a:t>
              </a:r>
              <a:r>
                <a:rPr lang="en-US" sz="1200" i="1" dirty="0"/>
                <a:t>d</a:t>
              </a:r>
            </a:p>
          </p:txBody>
        </p:sp>
        <p:sp>
          <p:nvSpPr>
            <p:cNvPr id="7185" name="Text Box 120"/>
            <p:cNvSpPr txBox="1">
              <a:spLocks noChangeArrowheads="1"/>
            </p:cNvSpPr>
            <p:nvPr/>
          </p:nvSpPr>
          <p:spPr bwMode="auto">
            <a:xfrm>
              <a:off x="4648200" y="5943600"/>
              <a:ext cx="1066800" cy="274638"/>
            </a:xfrm>
            <a:prstGeom prst="rect">
              <a:avLst/>
            </a:prstGeom>
            <a:noFill/>
            <a:ln w="12700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200" i="1" dirty="0"/>
                <a:t>b</a:t>
              </a:r>
              <a:r>
                <a:rPr lang="en-US" sz="1200" i="1" baseline="-25000" dirty="0"/>
                <a:t>n</a:t>
              </a:r>
              <a:r>
                <a:rPr lang="en-US" sz="1200" i="1" dirty="0"/>
                <a:t>(c</a:t>
              </a:r>
              <a:r>
                <a:rPr lang="en-US" sz="1200" i="1" baseline="-25000" dirty="0"/>
                <a:t>2</a:t>
              </a:r>
              <a:r>
                <a:rPr lang="en-US" sz="1200" i="1" dirty="0"/>
                <a:t>) = j </a:t>
              </a:r>
              <a:r>
                <a:rPr lang="en-US" sz="1200" i="1" dirty="0">
                  <a:latin typeface="Times New Roman" pitchFamily="18" charset="0"/>
                  <a:cs typeface="Times New Roman" pitchFamily="18" charset="0"/>
                </a:rPr>
                <a:t>∙ </a:t>
              </a:r>
              <a:r>
                <a:rPr lang="en-US" sz="1200" i="1" dirty="0"/>
                <a:t>d</a:t>
              </a:r>
            </a:p>
          </p:txBody>
        </p:sp>
        <p:sp>
          <p:nvSpPr>
            <p:cNvPr id="7186" name="Text Box 120"/>
            <p:cNvSpPr txBox="1">
              <a:spLocks noChangeArrowheads="1"/>
            </p:cNvSpPr>
            <p:nvPr/>
          </p:nvSpPr>
          <p:spPr bwMode="auto">
            <a:xfrm>
              <a:off x="6629400" y="5943600"/>
              <a:ext cx="1066800" cy="274638"/>
            </a:xfrm>
            <a:prstGeom prst="rect">
              <a:avLst/>
            </a:prstGeom>
            <a:noFill/>
            <a:ln w="12700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200" i="1" dirty="0"/>
                <a:t>b</a:t>
              </a:r>
              <a:r>
                <a:rPr lang="en-US" sz="1200" i="1" baseline="-25000" dirty="0"/>
                <a:t>n</a:t>
              </a:r>
              <a:r>
                <a:rPr lang="en-US" sz="1200" i="1" dirty="0"/>
                <a:t>(c</a:t>
              </a:r>
              <a:r>
                <a:rPr lang="en-US" sz="1200" i="1" baseline="-25000" dirty="0"/>
                <a:t>3</a:t>
              </a:r>
              <a:r>
                <a:rPr lang="en-US" sz="1200" i="1" dirty="0"/>
                <a:t>) = 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9"/>
          <p:cNvGrpSpPr>
            <a:grpSpLocks/>
          </p:cNvGrpSpPr>
          <p:nvPr/>
        </p:nvGrpSpPr>
        <p:grpSpPr bwMode="auto">
          <a:xfrm>
            <a:off x="576263" y="2414588"/>
            <a:ext cx="7961312" cy="4062412"/>
            <a:chOff x="576072" y="2414016"/>
            <a:chExt cx="7961503" cy="4062984"/>
          </a:xfrm>
        </p:grpSpPr>
        <p:sp>
          <p:nvSpPr>
            <p:cNvPr id="28740" name="Rectangle 678"/>
            <p:cNvSpPr>
              <a:spLocks noChangeArrowheads="1"/>
            </p:cNvSpPr>
            <p:nvPr/>
          </p:nvSpPr>
          <p:spPr bwMode="auto">
            <a:xfrm>
              <a:off x="612775" y="2667000"/>
              <a:ext cx="7924800" cy="3810000"/>
            </a:xfrm>
            <a:prstGeom prst="rect">
              <a:avLst/>
            </a:prstGeom>
            <a:solidFill>
              <a:srgbClr val="FFFFE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rIns="0" anchor="ctr"/>
            <a:lstStyle/>
            <a:p>
              <a:endParaRPr lang="en-US" dirty="0"/>
            </a:p>
          </p:txBody>
        </p:sp>
        <p:sp>
          <p:nvSpPr>
            <p:cNvPr id="28741" name="Text Box 2"/>
            <p:cNvSpPr txBox="1">
              <a:spLocks noChangeArrowheads="1"/>
            </p:cNvSpPr>
            <p:nvPr/>
          </p:nvSpPr>
          <p:spPr bwMode="auto">
            <a:xfrm>
              <a:off x="576072" y="2414016"/>
              <a:ext cx="6248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 i="1" dirty="0"/>
                <a:t>Thresholds and Critical Numbers</a:t>
              </a:r>
            </a:p>
          </p:txBody>
        </p:sp>
        <p:grpSp>
          <p:nvGrpSpPr>
            <p:cNvPr id="3" name="Group 235"/>
            <p:cNvGrpSpPr>
              <a:grpSpLocks/>
            </p:cNvGrpSpPr>
            <p:nvPr/>
          </p:nvGrpSpPr>
          <p:grpSpPr bwMode="auto">
            <a:xfrm>
              <a:off x="990600" y="2999601"/>
              <a:ext cx="7086601" cy="810399"/>
              <a:chOff x="990600" y="5410200"/>
              <a:chExt cx="7086601" cy="810399"/>
            </a:xfrm>
          </p:grpSpPr>
          <p:sp>
            <p:nvSpPr>
              <p:cNvPr id="28744" name="Line 110"/>
              <p:cNvSpPr>
                <a:spLocks noChangeShapeType="1"/>
              </p:cNvSpPr>
              <p:nvPr/>
            </p:nvSpPr>
            <p:spPr bwMode="auto">
              <a:xfrm flipV="1">
                <a:off x="2209800" y="5816597"/>
                <a:ext cx="5029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45" name="Line 109"/>
              <p:cNvSpPr>
                <a:spLocks noChangeShapeType="1"/>
              </p:cNvSpPr>
              <p:nvPr/>
            </p:nvSpPr>
            <p:spPr bwMode="auto">
              <a:xfrm flipV="1">
                <a:off x="7620001" y="5813422"/>
                <a:ext cx="457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46" name="Line 119"/>
              <p:cNvSpPr>
                <a:spLocks noChangeShapeType="1"/>
              </p:cNvSpPr>
              <p:nvPr/>
            </p:nvSpPr>
            <p:spPr bwMode="auto">
              <a:xfrm flipV="1">
                <a:off x="2209800" y="5661022"/>
                <a:ext cx="0" cy="1524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47" name="Text Box 120"/>
              <p:cNvSpPr txBox="1">
                <a:spLocks noChangeArrowheads="1"/>
              </p:cNvSpPr>
              <p:nvPr/>
            </p:nvSpPr>
            <p:spPr bwMode="auto">
              <a:xfrm>
                <a:off x="1752600" y="5410200"/>
                <a:ext cx="8382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 dirty="0">
                    <a:latin typeface="GreekC" pitchFamily="2" charset="0"/>
                  </a:rPr>
                  <a:t>g</a:t>
                </a:r>
                <a:r>
                  <a:rPr lang="en-US" sz="1000" i="1" baseline="-25000" dirty="0"/>
                  <a:t>3,4</a:t>
                </a:r>
                <a:r>
                  <a:rPr lang="en-US" sz="1000" i="1" dirty="0"/>
                  <a:t> =0.0</a:t>
                </a:r>
              </a:p>
            </p:txBody>
          </p:sp>
          <p:sp>
            <p:nvSpPr>
              <p:cNvPr id="28748" name="Line 142"/>
              <p:cNvSpPr>
                <a:spLocks noChangeShapeType="1"/>
              </p:cNvSpPr>
              <p:nvPr/>
            </p:nvSpPr>
            <p:spPr bwMode="auto">
              <a:xfrm flipV="1">
                <a:off x="7734301" y="5661022"/>
                <a:ext cx="0" cy="1524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49" name="Line 138"/>
              <p:cNvSpPr>
                <a:spLocks noChangeShapeType="1"/>
              </p:cNvSpPr>
              <p:nvPr/>
            </p:nvSpPr>
            <p:spPr bwMode="auto">
              <a:xfrm flipV="1">
                <a:off x="6384925" y="5813422"/>
                <a:ext cx="146367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50" name="Text Box 120"/>
              <p:cNvSpPr txBox="1">
                <a:spLocks noChangeArrowheads="1"/>
              </p:cNvSpPr>
              <p:nvPr/>
            </p:nvSpPr>
            <p:spPr bwMode="auto">
              <a:xfrm>
                <a:off x="4800600" y="5410200"/>
                <a:ext cx="8382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 dirty="0">
                    <a:latin typeface="GreekC" pitchFamily="2" charset="0"/>
                  </a:rPr>
                  <a:t>g</a:t>
                </a:r>
                <a:r>
                  <a:rPr lang="en-US" sz="1000" i="1" baseline="-25000" dirty="0"/>
                  <a:t>3,3</a:t>
                </a:r>
                <a:r>
                  <a:rPr lang="en-US" sz="1000" i="1" dirty="0"/>
                  <a:t> =3.4</a:t>
                </a:r>
              </a:p>
            </p:txBody>
          </p:sp>
          <p:sp>
            <p:nvSpPr>
              <p:cNvPr id="28751" name="Text Box 120"/>
              <p:cNvSpPr txBox="1">
                <a:spLocks noChangeArrowheads="1"/>
              </p:cNvSpPr>
              <p:nvPr/>
            </p:nvSpPr>
            <p:spPr bwMode="auto">
              <a:xfrm>
                <a:off x="5562600" y="5410200"/>
                <a:ext cx="11430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 dirty="0">
                    <a:latin typeface="GreekC" pitchFamily="2" charset="0"/>
                  </a:rPr>
                  <a:t>g</a:t>
                </a:r>
                <a:r>
                  <a:rPr lang="en-US" sz="1000" i="1" baseline="-25000" dirty="0"/>
                  <a:t>3,2</a:t>
                </a:r>
                <a:r>
                  <a:rPr lang="en-US" sz="1000" i="1" dirty="0"/>
                  <a:t> =5.0</a:t>
                </a:r>
              </a:p>
            </p:txBody>
          </p:sp>
          <p:sp>
            <p:nvSpPr>
              <p:cNvPr id="28752" name="Text Box 120"/>
              <p:cNvSpPr txBox="1">
                <a:spLocks noChangeArrowheads="1"/>
              </p:cNvSpPr>
              <p:nvPr/>
            </p:nvSpPr>
            <p:spPr bwMode="auto">
              <a:xfrm>
                <a:off x="7239000" y="5410200"/>
                <a:ext cx="8382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 dirty="0">
                    <a:latin typeface="GreekC" pitchFamily="2" charset="0"/>
                  </a:rPr>
                  <a:t>g</a:t>
                </a:r>
                <a:r>
                  <a:rPr lang="en-US" sz="1000" i="1" baseline="-25000" dirty="0"/>
                  <a:t>3,1</a:t>
                </a:r>
                <a:r>
                  <a:rPr lang="en-US" sz="1000" i="1" dirty="0"/>
                  <a:t> = </a:t>
                </a:r>
                <a:r>
                  <a:rPr lang="en-US" sz="1000" dirty="0">
                    <a:latin typeface="Times New Roman" pitchFamily="18" charset="0"/>
                    <a:cs typeface="Times New Roman" pitchFamily="18" charset="0"/>
                  </a:rPr>
                  <a:t>∞</a:t>
                </a:r>
                <a:endParaRPr lang="en-US" sz="1000" i="1" dirty="0"/>
              </a:p>
            </p:txBody>
          </p:sp>
          <p:sp>
            <p:nvSpPr>
              <p:cNvPr id="28753" name="Line 113"/>
              <p:cNvSpPr>
                <a:spLocks noChangeShapeType="1"/>
              </p:cNvSpPr>
              <p:nvPr/>
            </p:nvSpPr>
            <p:spPr bwMode="auto">
              <a:xfrm flipV="1">
                <a:off x="5181600" y="5661022"/>
                <a:ext cx="0" cy="1524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54" name="Line 113"/>
              <p:cNvSpPr>
                <a:spLocks noChangeShapeType="1"/>
              </p:cNvSpPr>
              <p:nvPr/>
            </p:nvSpPr>
            <p:spPr bwMode="auto">
              <a:xfrm flipV="1">
                <a:off x="6172200" y="5661022"/>
                <a:ext cx="0" cy="1524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0" name="Multiply 249"/>
              <p:cNvSpPr/>
              <p:nvPr/>
            </p:nvSpPr>
            <p:spPr>
              <a:xfrm>
                <a:off x="2895465" y="5705801"/>
                <a:ext cx="228605" cy="228632"/>
              </a:xfrm>
              <a:prstGeom prst="mathMultiply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51" name="Multiply 250"/>
              <p:cNvSpPr/>
              <p:nvPr/>
            </p:nvSpPr>
            <p:spPr>
              <a:xfrm>
                <a:off x="3886088" y="5705801"/>
                <a:ext cx="228605" cy="228632"/>
              </a:xfrm>
              <a:prstGeom prst="mathMultiply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52" name="Multiply 251"/>
              <p:cNvSpPr/>
              <p:nvPr/>
            </p:nvSpPr>
            <p:spPr>
              <a:xfrm>
                <a:off x="5486327" y="5705801"/>
                <a:ext cx="228605" cy="228632"/>
              </a:xfrm>
              <a:prstGeom prst="mathMultiply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53" name="Multiply 252"/>
              <p:cNvSpPr/>
              <p:nvPr/>
            </p:nvSpPr>
            <p:spPr>
              <a:xfrm>
                <a:off x="6934162" y="5705801"/>
                <a:ext cx="228605" cy="228632"/>
              </a:xfrm>
              <a:prstGeom prst="mathMultiply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54" name="Rounded Rectangle 253"/>
              <p:cNvSpPr/>
              <p:nvPr/>
            </p:nvSpPr>
            <p:spPr>
              <a:xfrm>
                <a:off x="990419" y="5562905"/>
                <a:ext cx="685816" cy="304843"/>
              </a:xfrm>
              <a:prstGeom prst="round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algn="ctr">
                  <a:defRPr/>
                </a:pPr>
                <a:r>
                  <a:rPr lang="en-US" sz="1400" dirty="0">
                    <a:solidFill>
                      <a:schemeClr val="tx2"/>
                    </a:solidFill>
                  </a:rPr>
                  <a:t>n = 3</a:t>
                </a:r>
              </a:p>
            </p:txBody>
          </p:sp>
          <p:sp>
            <p:nvSpPr>
              <p:cNvPr id="28760" name="TextBox 258"/>
              <p:cNvSpPr txBox="1">
                <a:spLocks noChangeArrowheads="1"/>
              </p:cNvSpPr>
              <p:nvPr/>
            </p:nvSpPr>
            <p:spPr bwMode="auto">
              <a:xfrm>
                <a:off x="2590800" y="5943600"/>
                <a:ext cx="762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 dirty="0"/>
                  <a:t>b</a:t>
                </a:r>
                <a:r>
                  <a:rPr lang="en-US" sz="1200" baseline="-25000" dirty="0"/>
                  <a:t>3</a:t>
                </a:r>
                <a:r>
                  <a:rPr lang="en-US" sz="1200" dirty="0"/>
                  <a:t>(c</a:t>
                </a:r>
                <a:r>
                  <a:rPr lang="en-US" sz="1200" baseline="-25000" dirty="0"/>
                  <a:t>1</a:t>
                </a:r>
                <a:r>
                  <a:rPr lang="en-US" sz="1200" dirty="0"/>
                  <a:t>)</a:t>
                </a:r>
                <a:r>
                  <a:rPr lang="en-US" sz="1200" baseline="-25000" dirty="0"/>
                  <a:t> </a:t>
                </a:r>
                <a:r>
                  <a:rPr lang="en-US" sz="1200" dirty="0"/>
                  <a:t>=3</a:t>
                </a:r>
              </a:p>
            </p:txBody>
          </p:sp>
          <p:sp>
            <p:nvSpPr>
              <p:cNvPr id="28761" name="TextBox 259"/>
              <p:cNvSpPr txBox="1">
                <a:spLocks noChangeArrowheads="1"/>
              </p:cNvSpPr>
              <p:nvPr/>
            </p:nvSpPr>
            <p:spPr bwMode="auto">
              <a:xfrm>
                <a:off x="3657600" y="5943600"/>
                <a:ext cx="762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 dirty="0"/>
                  <a:t>b</a:t>
                </a:r>
                <a:r>
                  <a:rPr lang="en-US" sz="1200" baseline="-25000" dirty="0"/>
                  <a:t>3</a:t>
                </a:r>
                <a:r>
                  <a:rPr lang="en-US" sz="1200" dirty="0"/>
                  <a:t>(c</a:t>
                </a:r>
                <a:r>
                  <a:rPr lang="en-US" sz="1200" baseline="-25000" dirty="0"/>
                  <a:t>2</a:t>
                </a:r>
                <a:r>
                  <a:rPr lang="en-US" sz="1200" dirty="0"/>
                  <a:t>)</a:t>
                </a:r>
                <a:r>
                  <a:rPr lang="en-US" sz="1200" baseline="-25000" dirty="0"/>
                  <a:t> </a:t>
                </a:r>
                <a:r>
                  <a:rPr lang="en-US" sz="1200" dirty="0"/>
                  <a:t>=3</a:t>
                </a:r>
              </a:p>
            </p:txBody>
          </p:sp>
          <p:sp>
            <p:nvSpPr>
              <p:cNvPr id="28762" name="TextBox 260"/>
              <p:cNvSpPr txBox="1">
                <a:spLocks noChangeArrowheads="1"/>
              </p:cNvSpPr>
              <p:nvPr/>
            </p:nvSpPr>
            <p:spPr bwMode="auto">
              <a:xfrm>
                <a:off x="5257800" y="5943600"/>
                <a:ext cx="762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 dirty="0"/>
                  <a:t>b</a:t>
                </a:r>
                <a:r>
                  <a:rPr lang="en-US" sz="1200" baseline="-25000" dirty="0"/>
                  <a:t>3</a:t>
                </a:r>
                <a:r>
                  <a:rPr lang="en-US" sz="1200" dirty="0"/>
                  <a:t>(c</a:t>
                </a:r>
                <a:r>
                  <a:rPr lang="en-US" sz="1200" baseline="-25000" dirty="0"/>
                  <a:t>3</a:t>
                </a:r>
                <a:r>
                  <a:rPr lang="en-US" sz="1200" dirty="0"/>
                  <a:t>)</a:t>
                </a:r>
                <a:r>
                  <a:rPr lang="en-US" sz="1200" baseline="-25000" dirty="0"/>
                  <a:t> </a:t>
                </a:r>
                <a:r>
                  <a:rPr lang="en-US" sz="1200" dirty="0"/>
                  <a:t>=2</a:t>
                </a:r>
              </a:p>
            </p:txBody>
          </p:sp>
          <p:sp>
            <p:nvSpPr>
              <p:cNvPr id="28763" name="TextBox 261"/>
              <p:cNvSpPr txBox="1">
                <a:spLocks noChangeArrowheads="1"/>
              </p:cNvSpPr>
              <p:nvPr/>
            </p:nvSpPr>
            <p:spPr bwMode="auto">
              <a:xfrm>
                <a:off x="6629400" y="5943600"/>
                <a:ext cx="762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 dirty="0"/>
                  <a:t>b</a:t>
                </a:r>
                <a:r>
                  <a:rPr lang="en-US" sz="1200" baseline="-25000" dirty="0"/>
                  <a:t>3</a:t>
                </a:r>
                <a:r>
                  <a:rPr lang="en-US" sz="1200" dirty="0"/>
                  <a:t>(c</a:t>
                </a:r>
                <a:r>
                  <a:rPr lang="en-US" sz="1200" baseline="-25000" dirty="0"/>
                  <a:t>4</a:t>
                </a:r>
                <a:r>
                  <a:rPr lang="en-US" sz="1200" dirty="0"/>
                  <a:t>)</a:t>
                </a:r>
                <a:r>
                  <a:rPr lang="en-US" sz="1200" baseline="-25000" dirty="0"/>
                  <a:t> </a:t>
                </a:r>
                <a:r>
                  <a:rPr lang="en-US" sz="1200" dirty="0"/>
                  <a:t>=1</a:t>
                </a:r>
              </a:p>
            </p:txBody>
          </p:sp>
        </p:grpSp>
        <p:cxnSp>
          <p:nvCxnSpPr>
            <p:cNvPr id="267" name="Straight Connector 266"/>
            <p:cNvCxnSpPr/>
            <p:nvPr/>
          </p:nvCxnSpPr>
          <p:spPr>
            <a:xfrm>
              <a:off x="609410" y="3936642"/>
              <a:ext cx="7924990" cy="1588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Single User Case</a:t>
            </a:r>
            <a:br>
              <a:rPr lang="en-US" sz="1800" dirty="0" smtClean="0"/>
            </a:br>
            <a:r>
              <a:rPr lang="en-US" sz="1800" dirty="0" smtClean="0"/>
              <a:t>Example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35200" y="1143000"/>
            <a:ext cx="637857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9863">
              <a:spcBef>
                <a:spcPts val="1200"/>
              </a:spcBef>
              <a:buFontTx/>
              <a:buChar char="•"/>
              <a:defRPr/>
            </a:pPr>
            <a:r>
              <a:rPr lang="en-US" sz="1400" dirty="0"/>
              <a:t>N = 20 , d = 1 , h = .2 , P = 36 , </a:t>
            </a:r>
            <a:r>
              <a:rPr lang="el-GR" sz="1400" dirty="0">
                <a:latin typeface="Times New Roman"/>
                <a:cs typeface="Times New Roman"/>
              </a:rPr>
              <a:t>α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>
                <a:latin typeface="+mj-lt"/>
                <a:cs typeface="Times New Roman"/>
              </a:rPr>
              <a:t>= .95</a:t>
            </a:r>
            <a:endParaRPr lang="en-US" sz="1400" i="1" dirty="0">
              <a:latin typeface="+mj-lt"/>
            </a:endParaRPr>
          </a:p>
          <a:p>
            <a:pPr indent="169863">
              <a:spcBef>
                <a:spcPts val="1200"/>
              </a:spcBef>
              <a:buFontTx/>
              <a:buChar char="•"/>
              <a:defRPr/>
            </a:pPr>
            <a:r>
              <a:rPr lang="en-US" sz="1400" dirty="0"/>
              <a:t>c</a:t>
            </a:r>
            <a:r>
              <a:rPr lang="en-US" sz="1400" baseline="-25000" dirty="0"/>
              <a:t>1 </a:t>
            </a:r>
            <a:r>
              <a:rPr lang="en-US" sz="1400" dirty="0"/>
              <a:t>=</a:t>
            </a:r>
            <a:r>
              <a:rPr lang="en-US" sz="1400" i="1" dirty="0"/>
              <a:t> </a:t>
            </a:r>
            <a:r>
              <a:rPr lang="en-US" sz="1400" dirty="0"/>
              <a:t>1 , c</a:t>
            </a:r>
            <a:r>
              <a:rPr lang="en-US" sz="1400" baseline="-25000" dirty="0"/>
              <a:t>2 </a:t>
            </a:r>
            <a:r>
              <a:rPr lang="en-US" sz="1400" dirty="0"/>
              <a:t>=</a:t>
            </a:r>
            <a:r>
              <a:rPr lang="en-US" sz="1400" i="1" dirty="0"/>
              <a:t> </a:t>
            </a:r>
            <a:r>
              <a:rPr lang="en-US" sz="1400" dirty="0"/>
              <a:t>2 , c</a:t>
            </a:r>
            <a:r>
              <a:rPr lang="en-US" sz="1400" baseline="-25000" dirty="0"/>
              <a:t>3 </a:t>
            </a:r>
            <a:r>
              <a:rPr lang="en-US" sz="1400" dirty="0"/>
              <a:t>=</a:t>
            </a:r>
            <a:r>
              <a:rPr lang="en-US" sz="1400" i="1" dirty="0"/>
              <a:t> </a:t>
            </a:r>
            <a:r>
              <a:rPr lang="en-US" sz="1400" dirty="0"/>
              <a:t>4.5 , c</a:t>
            </a:r>
            <a:r>
              <a:rPr lang="en-US" sz="1400" baseline="-25000" dirty="0"/>
              <a:t>4 </a:t>
            </a:r>
            <a:r>
              <a:rPr lang="en-US" sz="1400" dirty="0"/>
              <a:t>=</a:t>
            </a:r>
            <a:r>
              <a:rPr lang="en-US" sz="1400" i="1" dirty="0"/>
              <a:t> </a:t>
            </a:r>
            <a:r>
              <a:rPr lang="en-US" sz="1400" dirty="0"/>
              <a:t>9</a:t>
            </a:r>
          </a:p>
          <a:p>
            <a:pPr indent="169863">
              <a:spcBef>
                <a:spcPts val="1200"/>
              </a:spcBef>
              <a:buFontTx/>
              <a:buChar char="•"/>
              <a:defRPr/>
            </a:pPr>
            <a:r>
              <a:rPr lang="en-US" sz="1400" dirty="0"/>
              <a:t>Pr(c</a:t>
            </a:r>
            <a:r>
              <a:rPr lang="en-US" sz="1400" baseline="-25000" dirty="0"/>
              <a:t>1</a:t>
            </a:r>
            <a:r>
              <a:rPr lang="en-US" sz="1400" dirty="0"/>
              <a:t>)</a:t>
            </a:r>
            <a:r>
              <a:rPr lang="en-US" sz="1400" baseline="-25000" dirty="0"/>
              <a:t> </a:t>
            </a:r>
            <a:r>
              <a:rPr lang="en-US" sz="1400" dirty="0"/>
              <a:t>=</a:t>
            </a:r>
            <a:r>
              <a:rPr lang="en-US" sz="1400" i="1" dirty="0"/>
              <a:t> .</a:t>
            </a:r>
            <a:r>
              <a:rPr lang="en-US" sz="1400" dirty="0"/>
              <a:t>12 , Pr(c</a:t>
            </a:r>
            <a:r>
              <a:rPr lang="en-US" sz="1400" baseline="-25000" dirty="0"/>
              <a:t>2</a:t>
            </a:r>
            <a:r>
              <a:rPr lang="en-US" sz="1400" dirty="0"/>
              <a:t>)</a:t>
            </a:r>
            <a:r>
              <a:rPr lang="en-US" sz="1400" baseline="-25000" dirty="0"/>
              <a:t> </a:t>
            </a:r>
            <a:r>
              <a:rPr lang="en-US" sz="1400" dirty="0"/>
              <a:t>=</a:t>
            </a:r>
            <a:r>
              <a:rPr lang="en-US" sz="1400" i="1" dirty="0"/>
              <a:t> </a:t>
            </a:r>
            <a:r>
              <a:rPr lang="en-US" sz="1400" dirty="0"/>
              <a:t>.18 , Pr(c</a:t>
            </a:r>
            <a:r>
              <a:rPr lang="en-US" sz="1400" baseline="-25000" dirty="0"/>
              <a:t>3</a:t>
            </a:r>
            <a:r>
              <a:rPr lang="en-US" sz="1400" dirty="0"/>
              <a:t>)</a:t>
            </a:r>
            <a:r>
              <a:rPr lang="en-US" sz="1400" baseline="-25000" dirty="0"/>
              <a:t> </a:t>
            </a:r>
            <a:r>
              <a:rPr lang="en-US" sz="1400" dirty="0"/>
              <a:t>=</a:t>
            </a:r>
            <a:r>
              <a:rPr lang="en-US" sz="1400" i="1" dirty="0"/>
              <a:t> </a:t>
            </a:r>
            <a:r>
              <a:rPr lang="en-US" sz="1400" dirty="0"/>
              <a:t>.3 , Pr(c</a:t>
            </a:r>
            <a:r>
              <a:rPr lang="en-US" sz="1400" baseline="-25000" dirty="0"/>
              <a:t>4</a:t>
            </a:r>
            <a:r>
              <a:rPr lang="en-US" sz="1400" dirty="0"/>
              <a:t>)</a:t>
            </a:r>
            <a:r>
              <a:rPr lang="en-US" sz="1400" baseline="-25000" dirty="0"/>
              <a:t> </a:t>
            </a:r>
            <a:r>
              <a:rPr lang="en-US" sz="1400" dirty="0"/>
              <a:t>=</a:t>
            </a:r>
            <a:r>
              <a:rPr lang="en-US" sz="1400" i="1" dirty="0"/>
              <a:t> .</a:t>
            </a:r>
            <a:r>
              <a:rPr lang="en-US" sz="1400" dirty="0"/>
              <a:t>4</a:t>
            </a:r>
          </a:p>
        </p:txBody>
      </p:sp>
      <p:sp>
        <p:nvSpPr>
          <p:cNvPr id="28677" name="AutoShape 10"/>
          <p:cNvSpPr>
            <a:spLocks noChangeArrowheads="1"/>
          </p:cNvSpPr>
          <p:nvPr/>
        </p:nvSpPr>
        <p:spPr bwMode="auto">
          <a:xfrm>
            <a:off x="612775" y="1284288"/>
            <a:ext cx="1403350" cy="763587"/>
          </a:xfrm>
          <a:prstGeom prst="bevel">
            <a:avLst>
              <a:gd name="adj" fmla="val 8796"/>
            </a:avLst>
          </a:prstGeom>
          <a:gradFill rotWithShape="0">
            <a:gsLst>
              <a:gs pos="0">
                <a:srgbClr val="5C5C9D"/>
              </a:gs>
              <a:gs pos="100000">
                <a:srgbClr val="000066"/>
              </a:gs>
            </a:gsLst>
            <a:path path="rect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</p:spPr>
        <p:txBody>
          <a:bodyPr lIns="54000" rIns="54000" bIns="54000" anchor="ctr" anchorCtr="1"/>
          <a:lstStyle/>
          <a:p>
            <a:pPr algn="ctr" eaLnBrk="0" hangingPunct="0">
              <a:lnSpc>
                <a:spcPct val="90000"/>
              </a:lnSpc>
            </a:pPr>
            <a:r>
              <a:rPr lang="en-US" sz="1400" b="1" dirty="0">
                <a:solidFill>
                  <a:schemeClr val="bg1"/>
                </a:solidFill>
              </a:rPr>
              <a:t>Problem Parameters</a:t>
            </a:r>
            <a:endParaRPr lang="en-GB" sz="1400" b="1" dirty="0">
              <a:solidFill>
                <a:schemeClr val="bg1"/>
              </a:solidFill>
            </a:endParaRPr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990600" y="5257800"/>
            <a:ext cx="7086600" cy="1160463"/>
            <a:chOff x="990600" y="5059362"/>
            <a:chExt cx="7086601" cy="1161237"/>
          </a:xfrm>
        </p:grpSpPr>
        <p:sp>
          <p:nvSpPr>
            <p:cNvPr id="28708" name="Line 110"/>
            <p:cNvSpPr>
              <a:spLocks noChangeShapeType="1"/>
            </p:cNvSpPr>
            <p:nvPr/>
          </p:nvSpPr>
          <p:spPr bwMode="auto">
            <a:xfrm flipV="1">
              <a:off x="2209800" y="5816597"/>
              <a:ext cx="5029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09" name="Line 109"/>
            <p:cNvSpPr>
              <a:spLocks noChangeShapeType="1"/>
            </p:cNvSpPr>
            <p:nvPr/>
          </p:nvSpPr>
          <p:spPr bwMode="auto">
            <a:xfrm flipV="1">
              <a:off x="7620001" y="5813422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10" name="Line 113"/>
            <p:cNvSpPr>
              <a:spLocks noChangeShapeType="1"/>
            </p:cNvSpPr>
            <p:nvPr/>
          </p:nvSpPr>
          <p:spPr bwMode="auto">
            <a:xfrm flipV="1">
              <a:off x="4381500" y="5661022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11" name="Line 119"/>
            <p:cNvSpPr>
              <a:spLocks noChangeShapeType="1"/>
            </p:cNvSpPr>
            <p:nvPr/>
          </p:nvSpPr>
          <p:spPr bwMode="auto">
            <a:xfrm flipV="1">
              <a:off x="2209800" y="5661022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12" name="Text Box 120"/>
            <p:cNvSpPr txBox="1">
              <a:spLocks noChangeArrowheads="1"/>
            </p:cNvSpPr>
            <p:nvPr/>
          </p:nvSpPr>
          <p:spPr bwMode="auto">
            <a:xfrm>
              <a:off x="1752600" y="5461698"/>
              <a:ext cx="838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>
                  <a:latin typeface="GreekC" pitchFamily="2" charset="0"/>
                </a:rPr>
                <a:t>g</a:t>
              </a:r>
              <a:r>
                <a:rPr lang="en-US" sz="1000" i="1" baseline="-25000" dirty="0"/>
                <a:t>9,10</a:t>
              </a:r>
              <a:r>
                <a:rPr lang="en-US" sz="1000" i="1" dirty="0"/>
                <a:t> =0.0</a:t>
              </a:r>
            </a:p>
          </p:txBody>
        </p:sp>
        <p:sp>
          <p:nvSpPr>
            <p:cNvPr id="28713" name="Line 142"/>
            <p:cNvSpPr>
              <a:spLocks noChangeShapeType="1"/>
            </p:cNvSpPr>
            <p:nvPr/>
          </p:nvSpPr>
          <p:spPr bwMode="auto">
            <a:xfrm flipV="1">
              <a:off x="7734301" y="5661022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14" name="Line 138"/>
            <p:cNvSpPr>
              <a:spLocks noChangeShapeType="1"/>
            </p:cNvSpPr>
            <p:nvPr/>
          </p:nvSpPr>
          <p:spPr bwMode="auto">
            <a:xfrm flipV="1">
              <a:off x="6384925" y="5813422"/>
              <a:ext cx="14636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15" name="Text Box 120"/>
            <p:cNvSpPr txBox="1">
              <a:spLocks noChangeArrowheads="1"/>
            </p:cNvSpPr>
            <p:nvPr/>
          </p:nvSpPr>
          <p:spPr bwMode="auto">
            <a:xfrm>
              <a:off x="4038600" y="5410200"/>
              <a:ext cx="838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>
                  <a:latin typeface="GreekC" pitchFamily="2" charset="0"/>
                </a:rPr>
                <a:t>g</a:t>
              </a:r>
              <a:r>
                <a:rPr lang="en-US" sz="1000" i="1" baseline="-25000" dirty="0"/>
                <a:t>9,4 </a:t>
              </a:r>
              <a:r>
                <a:rPr lang="en-US" sz="1000" i="1" dirty="0"/>
                <a:t>=2.5</a:t>
              </a:r>
            </a:p>
          </p:txBody>
        </p:sp>
        <p:sp>
          <p:nvSpPr>
            <p:cNvPr id="28716" name="Text Box 120"/>
            <p:cNvSpPr txBox="1">
              <a:spLocks noChangeArrowheads="1"/>
            </p:cNvSpPr>
            <p:nvPr/>
          </p:nvSpPr>
          <p:spPr bwMode="auto">
            <a:xfrm>
              <a:off x="4800600" y="5410200"/>
              <a:ext cx="838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>
                  <a:latin typeface="GreekC" pitchFamily="2" charset="0"/>
                </a:rPr>
                <a:t>g</a:t>
              </a:r>
              <a:r>
                <a:rPr lang="en-US" sz="1000" i="1" baseline="-25000" dirty="0"/>
                <a:t>9,3</a:t>
              </a:r>
              <a:r>
                <a:rPr lang="en-US" sz="1000" i="1" dirty="0"/>
                <a:t> =3.4</a:t>
              </a:r>
            </a:p>
          </p:txBody>
        </p:sp>
        <p:sp>
          <p:nvSpPr>
            <p:cNvPr id="28717" name="Text Box 120"/>
            <p:cNvSpPr txBox="1">
              <a:spLocks noChangeArrowheads="1"/>
            </p:cNvSpPr>
            <p:nvPr/>
          </p:nvSpPr>
          <p:spPr bwMode="auto">
            <a:xfrm>
              <a:off x="5562600" y="5410200"/>
              <a:ext cx="11430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>
                  <a:latin typeface="GreekC" pitchFamily="2" charset="0"/>
                </a:rPr>
                <a:t>g</a:t>
              </a:r>
              <a:r>
                <a:rPr lang="en-US" sz="1000" i="1" baseline="-25000" dirty="0"/>
                <a:t>9,2</a:t>
              </a:r>
              <a:r>
                <a:rPr lang="en-US" sz="1000" i="1" dirty="0"/>
                <a:t> =5.0</a:t>
              </a:r>
            </a:p>
          </p:txBody>
        </p:sp>
        <p:sp>
          <p:nvSpPr>
            <p:cNvPr id="28718" name="Text Box 120"/>
            <p:cNvSpPr txBox="1">
              <a:spLocks noChangeArrowheads="1"/>
            </p:cNvSpPr>
            <p:nvPr/>
          </p:nvSpPr>
          <p:spPr bwMode="auto">
            <a:xfrm>
              <a:off x="7239000" y="5410200"/>
              <a:ext cx="838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>
                  <a:latin typeface="GreekC" pitchFamily="2" charset="0"/>
                </a:rPr>
                <a:t>g</a:t>
              </a:r>
              <a:r>
                <a:rPr lang="en-US" sz="1000" i="1" baseline="-25000" dirty="0"/>
                <a:t>9,1</a:t>
              </a:r>
              <a:r>
                <a:rPr lang="en-US" sz="1000" i="1" dirty="0"/>
                <a:t> = </a:t>
              </a:r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∞</a:t>
              </a:r>
              <a:endParaRPr lang="en-US" sz="1000" i="1" dirty="0"/>
            </a:p>
          </p:txBody>
        </p:sp>
        <p:sp>
          <p:nvSpPr>
            <p:cNvPr id="28719" name="Line 113"/>
            <p:cNvSpPr>
              <a:spLocks noChangeShapeType="1"/>
            </p:cNvSpPr>
            <p:nvPr/>
          </p:nvSpPr>
          <p:spPr bwMode="auto">
            <a:xfrm flipV="1">
              <a:off x="5181600" y="5661022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20" name="Line 113"/>
            <p:cNvSpPr>
              <a:spLocks noChangeShapeType="1"/>
            </p:cNvSpPr>
            <p:nvPr/>
          </p:nvSpPr>
          <p:spPr bwMode="auto">
            <a:xfrm flipV="1">
              <a:off x="6172200" y="5661022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Multiply 22"/>
            <p:cNvSpPr/>
            <p:nvPr/>
          </p:nvSpPr>
          <p:spPr>
            <a:xfrm>
              <a:off x="2895600" y="5705906"/>
              <a:ext cx="228600" cy="228752"/>
            </a:xfrm>
            <a:prstGeom prst="mathMultiply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4" name="Multiply 23"/>
            <p:cNvSpPr/>
            <p:nvPr/>
          </p:nvSpPr>
          <p:spPr>
            <a:xfrm>
              <a:off x="3886200" y="5705906"/>
              <a:ext cx="228600" cy="228752"/>
            </a:xfrm>
            <a:prstGeom prst="mathMultiply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5" name="Multiply 24"/>
            <p:cNvSpPr/>
            <p:nvPr/>
          </p:nvSpPr>
          <p:spPr>
            <a:xfrm>
              <a:off x="5486401" y="5705906"/>
              <a:ext cx="228600" cy="228752"/>
            </a:xfrm>
            <a:prstGeom prst="mathMultiply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6" name="Multiply 25"/>
            <p:cNvSpPr/>
            <p:nvPr/>
          </p:nvSpPr>
          <p:spPr>
            <a:xfrm>
              <a:off x="6934201" y="5705906"/>
              <a:ext cx="228600" cy="228752"/>
            </a:xfrm>
            <a:prstGeom prst="mathMultiply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990600" y="5562936"/>
              <a:ext cx="685800" cy="305003"/>
            </a:xfrm>
            <a:prstGeom prst="round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2"/>
                  </a:solidFill>
                </a:rPr>
                <a:t>n = 9</a:t>
              </a:r>
            </a:p>
          </p:txBody>
        </p:sp>
        <p:sp>
          <p:nvSpPr>
            <p:cNvPr id="28726" name="Line 113"/>
            <p:cNvSpPr>
              <a:spLocks noChangeShapeType="1"/>
            </p:cNvSpPr>
            <p:nvPr/>
          </p:nvSpPr>
          <p:spPr bwMode="auto">
            <a:xfrm flipV="1">
              <a:off x="3848100" y="5661022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27" name="Text Box 120"/>
            <p:cNvSpPr txBox="1">
              <a:spLocks noChangeArrowheads="1"/>
            </p:cNvSpPr>
            <p:nvPr/>
          </p:nvSpPr>
          <p:spPr bwMode="auto">
            <a:xfrm>
              <a:off x="3429000" y="5410200"/>
              <a:ext cx="838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>
                  <a:latin typeface="GreekC" pitchFamily="2" charset="0"/>
                </a:rPr>
                <a:t>g</a:t>
              </a:r>
              <a:r>
                <a:rPr lang="en-US" sz="1000" i="1" baseline="-25000" dirty="0"/>
                <a:t>9,5</a:t>
              </a:r>
              <a:r>
                <a:rPr lang="en-US" sz="1000" i="1" dirty="0"/>
                <a:t> =1.9</a:t>
              </a:r>
            </a:p>
          </p:txBody>
        </p:sp>
        <p:sp>
          <p:nvSpPr>
            <p:cNvPr id="28728" name="Line 113"/>
            <p:cNvSpPr>
              <a:spLocks noChangeShapeType="1"/>
            </p:cNvSpPr>
            <p:nvPr/>
          </p:nvSpPr>
          <p:spPr bwMode="auto">
            <a:xfrm flipV="1">
              <a:off x="3467100" y="5257800"/>
              <a:ext cx="0" cy="5486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29" name="Text Box 120"/>
            <p:cNvSpPr txBox="1">
              <a:spLocks noChangeArrowheads="1"/>
            </p:cNvSpPr>
            <p:nvPr/>
          </p:nvSpPr>
          <p:spPr bwMode="auto">
            <a:xfrm>
              <a:off x="3048000" y="5059362"/>
              <a:ext cx="838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>
                  <a:latin typeface="GreekC" pitchFamily="2" charset="0"/>
                </a:rPr>
                <a:t>g</a:t>
              </a:r>
              <a:r>
                <a:rPr lang="en-US" sz="1000" i="1" baseline="-25000" dirty="0"/>
                <a:t>9,6</a:t>
              </a:r>
              <a:r>
                <a:rPr lang="en-US" sz="1000" i="1" dirty="0"/>
                <a:t> =1.5</a:t>
              </a:r>
            </a:p>
          </p:txBody>
        </p:sp>
        <p:sp>
          <p:nvSpPr>
            <p:cNvPr id="28730" name="Line 113"/>
            <p:cNvSpPr>
              <a:spLocks noChangeShapeType="1"/>
            </p:cNvSpPr>
            <p:nvPr/>
          </p:nvSpPr>
          <p:spPr bwMode="auto">
            <a:xfrm flipV="1">
              <a:off x="3162300" y="5661022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31" name="Text Box 120"/>
            <p:cNvSpPr txBox="1">
              <a:spLocks noChangeArrowheads="1"/>
            </p:cNvSpPr>
            <p:nvPr/>
          </p:nvSpPr>
          <p:spPr bwMode="auto">
            <a:xfrm>
              <a:off x="2743200" y="5410200"/>
              <a:ext cx="838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>
                  <a:latin typeface="GreekC" pitchFamily="2" charset="0"/>
                </a:rPr>
                <a:t>g</a:t>
              </a:r>
              <a:r>
                <a:rPr lang="en-US" sz="1000" i="1" baseline="-25000" dirty="0"/>
                <a:t>9,7</a:t>
              </a:r>
              <a:r>
                <a:rPr lang="en-US" sz="1000" i="1" dirty="0"/>
                <a:t>=1.2</a:t>
              </a:r>
            </a:p>
          </p:txBody>
        </p:sp>
        <p:sp>
          <p:nvSpPr>
            <p:cNvPr id="28732" name="Line 113"/>
            <p:cNvSpPr>
              <a:spLocks noChangeShapeType="1"/>
            </p:cNvSpPr>
            <p:nvPr/>
          </p:nvSpPr>
          <p:spPr bwMode="auto">
            <a:xfrm flipV="1">
              <a:off x="2857500" y="5257800"/>
              <a:ext cx="0" cy="5486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33" name="Text Box 120"/>
            <p:cNvSpPr txBox="1">
              <a:spLocks noChangeArrowheads="1"/>
            </p:cNvSpPr>
            <p:nvPr/>
          </p:nvSpPr>
          <p:spPr bwMode="auto">
            <a:xfrm>
              <a:off x="2438400" y="5059362"/>
              <a:ext cx="838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>
                  <a:latin typeface="GreekC" pitchFamily="2" charset="0"/>
                </a:rPr>
                <a:t>g</a:t>
              </a:r>
              <a:r>
                <a:rPr lang="en-US" sz="1000" i="1" baseline="-25000" dirty="0"/>
                <a:t>9,8</a:t>
              </a:r>
              <a:r>
                <a:rPr lang="en-US" sz="1000" i="1" dirty="0"/>
                <a:t>=0.92</a:t>
              </a:r>
            </a:p>
          </p:txBody>
        </p:sp>
        <p:sp>
          <p:nvSpPr>
            <p:cNvPr id="28734" name="Line 113"/>
            <p:cNvSpPr>
              <a:spLocks noChangeShapeType="1"/>
            </p:cNvSpPr>
            <p:nvPr/>
          </p:nvSpPr>
          <p:spPr bwMode="auto">
            <a:xfrm flipV="1">
              <a:off x="2628900" y="5440680"/>
              <a:ext cx="0" cy="3657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35" name="Text Box 120"/>
            <p:cNvSpPr txBox="1">
              <a:spLocks noChangeArrowheads="1"/>
            </p:cNvSpPr>
            <p:nvPr/>
          </p:nvSpPr>
          <p:spPr bwMode="auto">
            <a:xfrm>
              <a:off x="2057400" y="5257800"/>
              <a:ext cx="838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>
                  <a:latin typeface="GreekC" pitchFamily="2" charset="0"/>
                </a:rPr>
                <a:t>g</a:t>
              </a:r>
              <a:r>
                <a:rPr lang="en-US" sz="1000" i="1" baseline="-25000" dirty="0"/>
                <a:t>9,9</a:t>
              </a:r>
              <a:r>
                <a:rPr lang="en-US" sz="1000" i="1" dirty="0"/>
                <a:t> =0.67</a:t>
              </a:r>
            </a:p>
          </p:txBody>
        </p:sp>
        <p:sp>
          <p:nvSpPr>
            <p:cNvPr id="28736" name="TextBox 78"/>
            <p:cNvSpPr txBox="1">
              <a:spLocks noChangeArrowheads="1"/>
            </p:cNvSpPr>
            <p:nvPr/>
          </p:nvSpPr>
          <p:spPr bwMode="auto">
            <a:xfrm>
              <a:off x="2590800" y="5943600"/>
              <a:ext cx="762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/>
                <a:t>b</a:t>
              </a:r>
              <a:r>
                <a:rPr lang="en-US" sz="1200" baseline="-25000" dirty="0"/>
                <a:t>9</a:t>
              </a:r>
              <a:r>
                <a:rPr lang="en-US" sz="1200" dirty="0"/>
                <a:t>(c</a:t>
              </a:r>
              <a:r>
                <a:rPr lang="en-US" sz="1200" baseline="-25000" dirty="0"/>
                <a:t>1</a:t>
              </a:r>
              <a:r>
                <a:rPr lang="en-US" sz="1200" dirty="0"/>
                <a:t>)</a:t>
              </a:r>
              <a:r>
                <a:rPr lang="en-US" sz="1200" baseline="-25000" dirty="0"/>
                <a:t> </a:t>
              </a:r>
              <a:r>
                <a:rPr lang="en-US" sz="1200" dirty="0"/>
                <a:t>=7</a:t>
              </a:r>
            </a:p>
          </p:txBody>
        </p:sp>
        <p:sp>
          <p:nvSpPr>
            <p:cNvPr id="28737" name="TextBox 79"/>
            <p:cNvSpPr txBox="1">
              <a:spLocks noChangeArrowheads="1"/>
            </p:cNvSpPr>
            <p:nvPr/>
          </p:nvSpPr>
          <p:spPr bwMode="auto">
            <a:xfrm>
              <a:off x="3657600" y="5943600"/>
              <a:ext cx="762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/>
                <a:t>b</a:t>
              </a:r>
              <a:r>
                <a:rPr lang="en-US" sz="1200" baseline="-25000" dirty="0"/>
                <a:t>9</a:t>
              </a:r>
              <a:r>
                <a:rPr lang="en-US" sz="1200" dirty="0"/>
                <a:t>(c</a:t>
              </a:r>
              <a:r>
                <a:rPr lang="en-US" sz="1200" baseline="-25000" dirty="0"/>
                <a:t>2</a:t>
              </a:r>
              <a:r>
                <a:rPr lang="en-US" sz="1200" dirty="0"/>
                <a:t>)</a:t>
              </a:r>
              <a:r>
                <a:rPr lang="en-US" sz="1200" baseline="-25000" dirty="0"/>
                <a:t> </a:t>
              </a:r>
              <a:r>
                <a:rPr lang="en-US" sz="1200" dirty="0"/>
                <a:t>=4</a:t>
              </a:r>
            </a:p>
          </p:txBody>
        </p:sp>
        <p:sp>
          <p:nvSpPr>
            <p:cNvPr id="28738" name="TextBox 80"/>
            <p:cNvSpPr txBox="1">
              <a:spLocks noChangeArrowheads="1"/>
            </p:cNvSpPr>
            <p:nvPr/>
          </p:nvSpPr>
          <p:spPr bwMode="auto">
            <a:xfrm>
              <a:off x="5257800" y="5943600"/>
              <a:ext cx="762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/>
                <a:t>b</a:t>
              </a:r>
              <a:r>
                <a:rPr lang="en-US" sz="1200" baseline="-25000" dirty="0"/>
                <a:t>9</a:t>
              </a:r>
              <a:r>
                <a:rPr lang="en-US" sz="1200" dirty="0"/>
                <a:t>(c</a:t>
              </a:r>
              <a:r>
                <a:rPr lang="en-US" sz="1200" baseline="-25000" dirty="0"/>
                <a:t>3</a:t>
              </a:r>
              <a:r>
                <a:rPr lang="en-US" sz="1200" dirty="0"/>
                <a:t>)</a:t>
              </a:r>
              <a:r>
                <a:rPr lang="en-US" sz="1200" baseline="-25000" dirty="0"/>
                <a:t> </a:t>
              </a:r>
              <a:r>
                <a:rPr lang="en-US" sz="1200" dirty="0"/>
                <a:t>=2</a:t>
              </a:r>
            </a:p>
          </p:txBody>
        </p:sp>
        <p:sp>
          <p:nvSpPr>
            <p:cNvPr id="28739" name="TextBox 81"/>
            <p:cNvSpPr txBox="1">
              <a:spLocks noChangeArrowheads="1"/>
            </p:cNvSpPr>
            <p:nvPr/>
          </p:nvSpPr>
          <p:spPr bwMode="auto">
            <a:xfrm>
              <a:off x="6629400" y="5943600"/>
              <a:ext cx="762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/>
                <a:t>b</a:t>
              </a:r>
              <a:r>
                <a:rPr lang="en-US" sz="1200" baseline="-25000" dirty="0"/>
                <a:t>9</a:t>
              </a:r>
              <a:r>
                <a:rPr lang="en-US" sz="1200" dirty="0"/>
                <a:t>(c</a:t>
              </a:r>
              <a:r>
                <a:rPr lang="en-US" sz="1200" baseline="-25000" dirty="0"/>
                <a:t>4</a:t>
              </a:r>
              <a:r>
                <a:rPr lang="en-US" sz="1200" dirty="0"/>
                <a:t>)</a:t>
              </a:r>
              <a:r>
                <a:rPr lang="en-US" sz="1200" baseline="-25000" dirty="0"/>
                <a:t> </a:t>
              </a:r>
              <a:r>
                <a:rPr lang="en-US" sz="1200" dirty="0"/>
                <a:t>=1</a:t>
              </a:r>
            </a:p>
          </p:txBody>
        </p:sp>
      </p:grpSp>
      <p:grpSp>
        <p:nvGrpSpPr>
          <p:cNvPr id="6" name="Group 270"/>
          <p:cNvGrpSpPr>
            <a:grpSpLocks/>
          </p:cNvGrpSpPr>
          <p:nvPr/>
        </p:nvGrpSpPr>
        <p:grpSpPr bwMode="auto">
          <a:xfrm>
            <a:off x="609600" y="4114800"/>
            <a:ext cx="7924800" cy="1093788"/>
            <a:chOff x="609600" y="4114800"/>
            <a:chExt cx="7924800" cy="1093788"/>
          </a:xfrm>
        </p:grpSpPr>
        <p:grpSp>
          <p:nvGrpSpPr>
            <p:cNvPr id="7" name="Group 118"/>
            <p:cNvGrpSpPr>
              <a:grpSpLocks/>
            </p:cNvGrpSpPr>
            <p:nvPr/>
          </p:nvGrpSpPr>
          <p:grpSpPr bwMode="auto">
            <a:xfrm>
              <a:off x="990600" y="4114800"/>
              <a:ext cx="7086601" cy="990600"/>
              <a:chOff x="990600" y="5229999"/>
              <a:chExt cx="7086601" cy="990600"/>
            </a:xfrm>
          </p:grpSpPr>
          <p:sp>
            <p:nvSpPr>
              <p:cNvPr id="28682" name="Line 110"/>
              <p:cNvSpPr>
                <a:spLocks noChangeShapeType="1"/>
              </p:cNvSpPr>
              <p:nvPr/>
            </p:nvSpPr>
            <p:spPr bwMode="auto">
              <a:xfrm flipV="1">
                <a:off x="2209800" y="5816597"/>
                <a:ext cx="5029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3" name="Line 109"/>
              <p:cNvSpPr>
                <a:spLocks noChangeShapeType="1"/>
              </p:cNvSpPr>
              <p:nvPr/>
            </p:nvSpPr>
            <p:spPr bwMode="auto">
              <a:xfrm flipV="1">
                <a:off x="7620001" y="5813422"/>
                <a:ext cx="457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4" name="Line 113"/>
              <p:cNvSpPr>
                <a:spLocks noChangeShapeType="1"/>
              </p:cNvSpPr>
              <p:nvPr/>
            </p:nvSpPr>
            <p:spPr bwMode="auto">
              <a:xfrm flipV="1">
                <a:off x="4381500" y="5661022"/>
                <a:ext cx="0" cy="1524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5" name="Line 119"/>
              <p:cNvSpPr>
                <a:spLocks noChangeShapeType="1"/>
              </p:cNvSpPr>
              <p:nvPr/>
            </p:nvSpPr>
            <p:spPr bwMode="auto">
              <a:xfrm flipV="1">
                <a:off x="2209800" y="5661022"/>
                <a:ext cx="0" cy="1524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6" name="Text Box 120"/>
              <p:cNvSpPr txBox="1">
                <a:spLocks noChangeArrowheads="1"/>
              </p:cNvSpPr>
              <p:nvPr/>
            </p:nvSpPr>
            <p:spPr bwMode="auto">
              <a:xfrm>
                <a:off x="1752600" y="5410200"/>
                <a:ext cx="8382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 dirty="0">
                    <a:latin typeface="GreekC" pitchFamily="2" charset="0"/>
                  </a:rPr>
                  <a:t>g</a:t>
                </a:r>
                <a:r>
                  <a:rPr lang="en-US" sz="1000" i="1" baseline="-25000" dirty="0"/>
                  <a:t>6,7</a:t>
                </a:r>
                <a:r>
                  <a:rPr lang="en-US" sz="1000" i="1" dirty="0"/>
                  <a:t> =0.0</a:t>
                </a:r>
              </a:p>
            </p:txBody>
          </p:sp>
          <p:sp>
            <p:nvSpPr>
              <p:cNvPr id="28687" name="Line 142"/>
              <p:cNvSpPr>
                <a:spLocks noChangeShapeType="1"/>
              </p:cNvSpPr>
              <p:nvPr/>
            </p:nvSpPr>
            <p:spPr bwMode="auto">
              <a:xfrm flipV="1">
                <a:off x="7734301" y="5661022"/>
                <a:ext cx="0" cy="1524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8" name="Line 138"/>
              <p:cNvSpPr>
                <a:spLocks noChangeShapeType="1"/>
              </p:cNvSpPr>
              <p:nvPr/>
            </p:nvSpPr>
            <p:spPr bwMode="auto">
              <a:xfrm flipV="1">
                <a:off x="6384925" y="5813422"/>
                <a:ext cx="146367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9" name="Text Box 120"/>
              <p:cNvSpPr txBox="1">
                <a:spLocks noChangeArrowheads="1"/>
              </p:cNvSpPr>
              <p:nvPr/>
            </p:nvSpPr>
            <p:spPr bwMode="auto">
              <a:xfrm>
                <a:off x="4038600" y="5410200"/>
                <a:ext cx="8382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 dirty="0">
                    <a:latin typeface="GreekC" pitchFamily="2" charset="0"/>
                  </a:rPr>
                  <a:t>g</a:t>
                </a:r>
                <a:r>
                  <a:rPr lang="en-US" sz="1000" i="1" baseline="-25000" dirty="0"/>
                  <a:t>6,4 </a:t>
                </a:r>
                <a:r>
                  <a:rPr lang="en-US" sz="1000" i="1" dirty="0"/>
                  <a:t>=2.5</a:t>
                </a:r>
              </a:p>
            </p:txBody>
          </p:sp>
          <p:sp>
            <p:nvSpPr>
              <p:cNvPr id="28690" name="Text Box 120"/>
              <p:cNvSpPr txBox="1">
                <a:spLocks noChangeArrowheads="1"/>
              </p:cNvSpPr>
              <p:nvPr/>
            </p:nvSpPr>
            <p:spPr bwMode="auto">
              <a:xfrm>
                <a:off x="4800600" y="5410200"/>
                <a:ext cx="8382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 dirty="0">
                    <a:latin typeface="GreekC" pitchFamily="2" charset="0"/>
                  </a:rPr>
                  <a:t>g</a:t>
                </a:r>
                <a:r>
                  <a:rPr lang="en-US" sz="1000" i="1" baseline="-25000" dirty="0"/>
                  <a:t>6,3</a:t>
                </a:r>
                <a:r>
                  <a:rPr lang="en-US" sz="1000" i="1" dirty="0"/>
                  <a:t> =3.4</a:t>
                </a:r>
              </a:p>
            </p:txBody>
          </p:sp>
          <p:sp>
            <p:nvSpPr>
              <p:cNvPr id="28691" name="Text Box 120"/>
              <p:cNvSpPr txBox="1">
                <a:spLocks noChangeArrowheads="1"/>
              </p:cNvSpPr>
              <p:nvPr/>
            </p:nvSpPr>
            <p:spPr bwMode="auto">
              <a:xfrm>
                <a:off x="5562600" y="5410200"/>
                <a:ext cx="11430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 dirty="0">
                    <a:latin typeface="GreekC" pitchFamily="2" charset="0"/>
                  </a:rPr>
                  <a:t>g</a:t>
                </a:r>
                <a:r>
                  <a:rPr lang="en-US" sz="1000" i="1" baseline="-25000" dirty="0"/>
                  <a:t>6,2</a:t>
                </a:r>
                <a:r>
                  <a:rPr lang="en-US" sz="1000" i="1" dirty="0"/>
                  <a:t> =5.0</a:t>
                </a:r>
              </a:p>
            </p:txBody>
          </p:sp>
          <p:sp>
            <p:nvSpPr>
              <p:cNvPr id="28692" name="Text Box 120"/>
              <p:cNvSpPr txBox="1">
                <a:spLocks noChangeArrowheads="1"/>
              </p:cNvSpPr>
              <p:nvPr/>
            </p:nvSpPr>
            <p:spPr bwMode="auto">
              <a:xfrm>
                <a:off x="7239000" y="5410200"/>
                <a:ext cx="8382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 dirty="0">
                    <a:latin typeface="GreekC" pitchFamily="2" charset="0"/>
                  </a:rPr>
                  <a:t>g</a:t>
                </a:r>
                <a:r>
                  <a:rPr lang="en-US" sz="1000" i="1" baseline="-25000" dirty="0"/>
                  <a:t>6,1</a:t>
                </a:r>
                <a:r>
                  <a:rPr lang="en-US" sz="1000" i="1" dirty="0"/>
                  <a:t> = </a:t>
                </a:r>
                <a:r>
                  <a:rPr lang="en-US" sz="1000" dirty="0">
                    <a:latin typeface="Times New Roman" pitchFamily="18" charset="0"/>
                    <a:cs typeface="Times New Roman" pitchFamily="18" charset="0"/>
                  </a:rPr>
                  <a:t>∞</a:t>
                </a:r>
                <a:endParaRPr lang="en-US" sz="1000" i="1" dirty="0"/>
              </a:p>
            </p:txBody>
          </p:sp>
          <p:sp>
            <p:nvSpPr>
              <p:cNvPr id="28693" name="Line 113"/>
              <p:cNvSpPr>
                <a:spLocks noChangeShapeType="1"/>
              </p:cNvSpPr>
              <p:nvPr/>
            </p:nvSpPr>
            <p:spPr bwMode="auto">
              <a:xfrm flipV="1">
                <a:off x="5181600" y="5661022"/>
                <a:ext cx="0" cy="1524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4" name="Line 113"/>
              <p:cNvSpPr>
                <a:spLocks noChangeShapeType="1"/>
              </p:cNvSpPr>
              <p:nvPr/>
            </p:nvSpPr>
            <p:spPr bwMode="auto">
              <a:xfrm flipV="1">
                <a:off x="6172200" y="5661022"/>
                <a:ext cx="0" cy="1524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" name="Multiply 132"/>
              <p:cNvSpPr/>
              <p:nvPr/>
            </p:nvSpPr>
            <p:spPr>
              <a:xfrm>
                <a:off x="2895600" y="5706249"/>
                <a:ext cx="228600" cy="228600"/>
              </a:xfrm>
              <a:prstGeom prst="mathMultiply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4" name="Multiply 133"/>
              <p:cNvSpPr/>
              <p:nvPr/>
            </p:nvSpPr>
            <p:spPr>
              <a:xfrm>
                <a:off x="3886200" y="5706249"/>
                <a:ext cx="228600" cy="228600"/>
              </a:xfrm>
              <a:prstGeom prst="mathMultiply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5" name="Multiply 134"/>
              <p:cNvSpPr/>
              <p:nvPr/>
            </p:nvSpPr>
            <p:spPr>
              <a:xfrm>
                <a:off x="5486400" y="5706249"/>
                <a:ext cx="228600" cy="228600"/>
              </a:xfrm>
              <a:prstGeom prst="mathMultiply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6" name="Multiply 135"/>
              <p:cNvSpPr/>
              <p:nvPr/>
            </p:nvSpPr>
            <p:spPr>
              <a:xfrm>
                <a:off x="6934200" y="5706249"/>
                <a:ext cx="228600" cy="228600"/>
              </a:xfrm>
              <a:prstGeom prst="mathMultiply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7" name="Rounded Rectangle 136"/>
              <p:cNvSpPr/>
              <p:nvPr/>
            </p:nvSpPr>
            <p:spPr>
              <a:xfrm>
                <a:off x="990600" y="5563374"/>
                <a:ext cx="685800" cy="304800"/>
              </a:xfrm>
              <a:prstGeom prst="round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algn="ctr">
                  <a:defRPr/>
                </a:pPr>
                <a:r>
                  <a:rPr lang="en-US" sz="1400" dirty="0">
                    <a:solidFill>
                      <a:schemeClr val="tx2"/>
                    </a:solidFill>
                  </a:rPr>
                  <a:t>n = 6</a:t>
                </a:r>
              </a:p>
            </p:txBody>
          </p:sp>
          <p:sp>
            <p:nvSpPr>
              <p:cNvPr id="28700" name="Line 113"/>
              <p:cNvSpPr>
                <a:spLocks noChangeShapeType="1"/>
              </p:cNvSpPr>
              <p:nvPr/>
            </p:nvSpPr>
            <p:spPr bwMode="auto">
              <a:xfrm flipV="1">
                <a:off x="3848100" y="5661022"/>
                <a:ext cx="0" cy="1524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1" name="Text Box 120"/>
              <p:cNvSpPr txBox="1">
                <a:spLocks noChangeArrowheads="1"/>
              </p:cNvSpPr>
              <p:nvPr/>
            </p:nvSpPr>
            <p:spPr bwMode="auto">
              <a:xfrm>
                <a:off x="3429000" y="5410200"/>
                <a:ext cx="8382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 dirty="0">
                    <a:latin typeface="GreekC" pitchFamily="2" charset="0"/>
                  </a:rPr>
                  <a:t>g</a:t>
                </a:r>
                <a:r>
                  <a:rPr lang="en-US" sz="1000" i="1" baseline="-25000" dirty="0"/>
                  <a:t>6,5</a:t>
                </a:r>
                <a:r>
                  <a:rPr lang="en-US" sz="1000" i="1" dirty="0"/>
                  <a:t> =1.9</a:t>
                </a:r>
              </a:p>
            </p:txBody>
          </p:sp>
          <p:sp>
            <p:nvSpPr>
              <p:cNvPr id="28702" name="Line 113"/>
              <p:cNvSpPr>
                <a:spLocks noChangeShapeType="1"/>
              </p:cNvSpPr>
              <p:nvPr/>
            </p:nvSpPr>
            <p:spPr bwMode="auto">
              <a:xfrm flipV="1">
                <a:off x="3467100" y="5447662"/>
                <a:ext cx="0" cy="3657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3" name="Text Box 120"/>
              <p:cNvSpPr txBox="1">
                <a:spLocks noChangeArrowheads="1"/>
              </p:cNvSpPr>
              <p:nvPr/>
            </p:nvSpPr>
            <p:spPr bwMode="auto">
              <a:xfrm>
                <a:off x="3048000" y="5229999"/>
                <a:ext cx="8382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 dirty="0">
                    <a:latin typeface="GreekC" pitchFamily="2" charset="0"/>
                  </a:rPr>
                  <a:t>g</a:t>
                </a:r>
                <a:r>
                  <a:rPr lang="en-US" sz="1000" i="1" baseline="-25000" dirty="0"/>
                  <a:t>6,6</a:t>
                </a:r>
                <a:r>
                  <a:rPr lang="en-US" sz="1000" i="1" dirty="0"/>
                  <a:t> =1.5</a:t>
                </a:r>
              </a:p>
            </p:txBody>
          </p:sp>
          <p:sp>
            <p:nvSpPr>
              <p:cNvPr id="28704" name="TextBox 147"/>
              <p:cNvSpPr txBox="1">
                <a:spLocks noChangeArrowheads="1"/>
              </p:cNvSpPr>
              <p:nvPr/>
            </p:nvSpPr>
            <p:spPr bwMode="auto">
              <a:xfrm>
                <a:off x="2590800" y="5943600"/>
                <a:ext cx="762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 dirty="0"/>
                  <a:t>b</a:t>
                </a:r>
                <a:r>
                  <a:rPr lang="en-US" sz="1200" baseline="-25000" dirty="0"/>
                  <a:t>6</a:t>
                </a:r>
                <a:r>
                  <a:rPr lang="en-US" sz="1200" dirty="0"/>
                  <a:t>(c</a:t>
                </a:r>
                <a:r>
                  <a:rPr lang="en-US" sz="1200" baseline="-25000" dirty="0"/>
                  <a:t>1</a:t>
                </a:r>
                <a:r>
                  <a:rPr lang="en-US" sz="1200" dirty="0"/>
                  <a:t>)</a:t>
                </a:r>
                <a:r>
                  <a:rPr lang="en-US" sz="1200" baseline="-25000" dirty="0"/>
                  <a:t> </a:t>
                </a:r>
                <a:r>
                  <a:rPr lang="en-US" sz="1200" dirty="0"/>
                  <a:t>=6</a:t>
                </a:r>
              </a:p>
            </p:txBody>
          </p:sp>
          <p:sp>
            <p:nvSpPr>
              <p:cNvPr id="28705" name="TextBox 148"/>
              <p:cNvSpPr txBox="1">
                <a:spLocks noChangeArrowheads="1"/>
              </p:cNvSpPr>
              <p:nvPr/>
            </p:nvSpPr>
            <p:spPr bwMode="auto">
              <a:xfrm>
                <a:off x="3657600" y="5943600"/>
                <a:ext cx="762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 dirty="0"/>
                  <a:t>b</a:t>
                </a:r>
                <a:r>
                  <a:rPr lang="en-US" sz="1200" baseline="-25000" dirty="0"/>
                  <a:t>6</a:t>
                </a:r>
                <a:r>
                  <a:rPr lang="en-US" sz="1200" dirty="0"/>
                  <a:t>(c</a:t>
                </a:r>
                <a:r>
                  <a:rPr lang="en-US" sz="1200" baseline="-25000" dirty="0"/>
                  <a:t>2</a:t>
                </a:r>
                <a:r>
                  <a:rPr lang="en-US" sz="1200" dirty="0"/>
                  <a:t>)</a:t>
                </a:r>
                <a:r>
                  <a:rPr lang="en-US" sz="1200" baseline="-25000" dirty="0"/>
                  <a:t> </a:t>
                </a:r>
                <a:r>
                  <a:rPr lang="en-US" sz="1200" dirty="0"/>
                  <a:t>=4</a:t>
                </a:r>
              </a:p>
            </p:txBody>
          </p:sp>
          <p:sp>
            <p:nvSpPr>
              <p:cNvPr id="28706" name="TextBox 149"/>
              <p:cNvSpPr txBox="1">
                <a:spLocks noChangeArrowheads="1"/>
              </p:cNvSpPr>
              <p:nvPr/>
            </p:nvSpPr>
            <p:spPr bwMode="auto">
              <a:xfrm>
                <a:off x="5257800" y="5943600"/>
                <a:ext cx="762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 dirty="0"/>
                  <a:t>b</a:t>
                </a:r>
                <a:r>
                  <a:rPr lang="en-US" sz="1200" baseline="-25000" dirty="0"/>
                  <a:t>6</a:t>
                </a:r>
                <a:r>
                  <a:rPr lang="en-US" sz="1200" dirty="0"/>
                  <a:t>(c</a:t>
                </a:r>
                <a:r>
                  <a:rPr lang="en-US" sz="1200" baseline="-25000" dirty="0"/>
                  <a:t>3</a:t>
                </a:r>
                <a:r>
                  <a:rPr lang="en-US" sz="1200" dirty="0"/>
                  <a:t>)</a:t>
                </a:r>
                <a:r>
                  <a:rPr lang="en-US" sz="1200" baseline="-25000" dirty="0"/>
                  <a:t> </a:t>
                </a:r>
                <a:r>
                  <a:rPr lang="en-US" sz="1200" dirty="0"/>
                  <a:t>=2</a:t>
                </a:r>
              </a:p>
            </p:txBody>
          </p:sp>
          <p:sp>
            <p:nvSpPr>
              <p:cNvPr id="28707" name="TextBox 150"/>
              <p:cNvSpPr txBox="1">
                <a:spLocks noChangeArrowheads="1"/>
              </p:cNvSpPr>
              <p:nvPr/>
            </p:nvSpPr>
            <p:spPr bwMode="auto">
              <a:xfrm>
                <a:off x="6629400" y="5943600"/>
                <a:ext cx="762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 dirty="0"/>
                  <a:t>b</a:t>
                </a:r>
                <a:r>
                  <a:rPr lang="en-US" sz="1200" baseline="-25000" dirty="0"/>
                  <a:t>6</a:t>
                </a:r>
                <a:r>
                  <a:rPr lang="en-US" sz="1200" dirty="0"/>
                  <a:t>(c</a:t>
                </a:r>
                <a:r>
                  <a:rPr lang="en-US" sz="1200" baseline="-25000" dirty="0"/>
                  <a:t>4</a:t>
                </a:r>
                <a:r>
                  <a:rPr lang="en-US" sz="1200" dirty="0"/>
                  <a:t>)</a:t>
                </a:r>
                <a:r>
                  <a:rPr lang="en-US" sz="1200" baseline="-25000" dirty="0"/>
                  <a:t> </a:t>
                </a:r>
                <a:r>
                  <a:rPr lang="en-US" sz="1200" dirty="0"/>
                  <a:t>=1</a:t>
                </a:r>
              </a:p>
            </p:txBody>
          </p:sp>
        </p:grpSp>
        <p:cxnSp>
          <p:nvCxnSpPr>
            <p:cNvPr id="265" name="Straight Connector 264"/>
            <p:cNvCxnSpPr/>
            <p:nvPr/>
          </p:nvCxnSpPr>
          <p:spPr>
            <a:xfrm>
              <a:off x="609600" y="5207000"/>
              <a:ext cx="7924800" cy="1588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5600"/>
            <a:ext cx="8229600" cy="6096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Role of Constraints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3400" y="1449137"/>
            <a:ext cx="7924800" cy="479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ct val="1800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May be forced to send data under poor channel conditions in order to comply with deadline constraints</a:t>
            </a:r>
          </a:p>
          <a:p>
            <a:pPr marL="169863" indent="-169863">
              <a:spcBef>
                <a:spcPct val="1800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Moreover, optimal policy calls for transmitting more packets under the same “medium” channel conditions in anticipation of the need to comply with these constraints in future slots</a:t>
            </a:r>
          </a:p>
          <a:p>
            <a:pPr marL="169863" indent="-169863">
              <a:spcBef>
                <a:spcPct val="1800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The closer the deadlines and the more deadlines it faces, the less “opportunistic” the scheduler can afford to be</a:t>
            </a:r>
          </a:p>
          <a:p>
            <a:pPr marL="169863" indent="-169863">
              <a:spcBef>
                <a:spcPct val="1800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Power constraints in each slot play a similar role</a:t>
            </a:r>
          </a:p>
          <a:p>
            <a:pPr marL="628650" lvl="1" indent="-171450">
              <a:spcBef>
                <a:spcPct val="4000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en-US" sz="1400" dirty="0" smtClean="0"/>
              <a:t>The optimal stock-up levels in our problem are at least as high as those in the unrestricted (no power constraint) case considered by Kingsman, Golabi</a:t>
            </a:r>
          </a:p>
          <a:p>
            <a:pPr marL="169863" indent="-169863">
              <a:spcBef>
                <a:spcPct val="1800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Conclusion: constraints shift the definition of what constitutes a “good” channel</a:t>
            </a:r>
          </a:p>
          <a:p>
            <a:pPr marL="628650" lvl="1" indent="-171450">
              <a:spcBef>
                <a:spcPct val="4000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endParaRPr lang="en-US" sz="1400" baseline="-25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Problem Description</a:t>
            </a:r>
          </a:p>
        </p:txBody>
      </p:sp>
      <p:sp>
        <p:nvSpPr>
          <p:cNvPr id="5" name="Text Box 153"/>
          <p:cNvSpPr txBox="1">
            <a:spLocks noChangeArrowheads="1"/>
          </p:cNvSpPr>
          <p:nvPr/>
        </p:nvSpPr>
        <p:spPr bwMode="auto">
          <a:xfrm>
            <a:off x="762000" y="3352800"/>
            <a:ext cx="7620000" cy="314325"/>
          </a:xfrm>
          <a:prstGeom prst="rect">
            <a:avLst/>
          </a:prstGeom>
          <a:solidFill>
            <a:srgbClr val="FAE3A4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Timing in Each Slot</a:t>
            </a:r>
          </a:p>
        </p:txBody>
      </p:sp>
      <p:sp>
        <p:nvSpPr>
          <p:cNvPr id="6" name="Rectangle 154"/>
          <p:cNvSpPr>
            <a:spLocks noChangeArrowheads="1"/>
          </p:cNvSpPr>
          <p:nvPr/>
        </p:nvSpPr>
        <p:spPr bwMode="auto">
          <a:xfrm>
            <a:off x="762000" y="3657600"/>
            <a:ext cx="7620000" cy="3048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557" name="Text Box 15"/>
          <p:cNvSpPr txBox="1">
            <a:spLocks noChangeArrowheads="1"/>
          </p:cNvSpPr>
          <p:nvPr/>
        </p:nvSpPr>
        <p:spPr bwMode="auto">
          <a:xfrm>
            <a:off x="838200" y="3810000"/>
            <a:ext cx="739140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ts val="1800"/>
              </a:spcBef>
              <a:buFontTx/>
              <a:buChar char="•"/>
            </a:pPr>
            <a:r>
              <a:rPr lang="en-US" sz="1400" dirty="0"/>
              <a:t>Transmitter learns each channel’s state through a feedback channel</a:t>
            </a:r>
          </a:p>
          <a:p>
            <a:pPr marL="169863" indent="-169863">
              <a:spcBef>
                <a:spcPts val="1200"/>
              </a:spcBef>
              <a:buFontTx/>
              <a:buChar char="•"/>
            </a:pPr>
            <a:r>
              <a:rPr lang="en-US" sz="1400" dirty="0"/>
              <a:t>Transmitter allocates some amount of power (possibly zero) for transmission to each user</a:t>
            </a:r>
          </a:p>
          <a:p>
            <a:pPr lvl="1" indent="-115888">
              <a:spcBef>
                <a:spcPts val="600"/>
              </a:spcBef>
              <a:buSzPct val="80000"/>
              <a:buFontTx/>
              <a:buChar char="–"/>
            </a:pPr>
            <a:r>
              <a:rPr lang="en-US" sz="1200" dirty="0"/>
              <a:t>Total power allocated in any slot cannot exceed a power constraint, </a:t>
            </a:r>
            <a:r>
              <a:rPr lang="en-US" sz="1200" i="1" dirty="0"/>
              <a:t>P</a:t>
            </a:r>
            <a:endParaRPr lang="en-US" sz="1400" dirty="0"/>
          </a:p>
          <a:p>
            <a:pPr marL="169863" indent="-169863">
              <a:spcBef>
                <a:spcPts val="1200"/>
              </a:spcBef>
              <a:buFontTx/>
              <a:buChar char="•"/>
            </a:pPr>
            <a:r>
              <a:rPr lang="en-US" sz="1400" dirty="0"/>
              <a:t>Transmission and </a:t>
            </a:r>
            <a:r>
              <a:rPr lang="en-US" sz="1400" dirty="0" smtClean="0"/>
              <a:t>reception</a:t>
            </a:r>
          </a:p>
          <a:p>
            <a:pPr marL="169863" indent="-169863">
              <a:spcBef>
                <a:spcPts val="1200"/>
              </a:spcBef>
              <a:buFontTx/>
              <a:buChar char="•"/>
            </a:pPr>
            <a:r>
              <a:rPr lang="en-US" sz="1400" dirty="0" smtClean="0"/>
              <a:t>Packets </a:t>
            </a:r>
            <a:r>
              <a:rPr lang="en-US" sz="1400" dirty="0"/>
              <a:t>removed/purged from each receiver’s buffer for </a:t>
            </a:r>
            <a:r>
              <a:rPr lang="en-US" sz="1400" dirty="0" smtClean="0"/>
              <a:t>playing</a:t>
            </a:r>
          </a:p>
          <a:p>
            <a:pPr lvl="1" indent="-115888">
              <a:spcBef>
                <a:spcPts val="600"/>
              </a:spcBef>
              <a:buSzPct val="80000"/>
              <a:buFontTx/>
              <a:buChar char="–"/>
            </a:pPr>
            <a:r>
              <a:rPr lang="en-US" sz="1200" dirty="0" smtClean="0"/>
              <a:t>Each user’s per slot consumption of packets is constant over time, </a:t>
            </a:r>
            <a:r>
              <a:rPr lang="en-US" sz="1200" i="1" dirty="0" smtClean="0"/>
              <a:t>d</a:t>
            </a:r>
            <a:r>
              <a:rPr lang="en-US" sz="1200" i="1" baseline="30000" dirty="0" smtClean="0"/>
              <a:t>m</a:t>
            </a:r>
            <a:r>
              <a:rPr lang="en-US" sz="1200" dirty="0" smtClean="0"/>
              <a:t> </a:t>
            </a:r>
          </a:p>
          <a:p>
            <a:pPr lvl="1" indent="-115888">
              <a:spcBef>
                <a:spcPts val="600"/>
              </a:spcBef>
              <a:buSzPct val="80000"/>
              <a:buFontTx/>
              <a:buChar char="–"/>
            </a:pPr>
            <a:r>
              <a:rPr lang="en-US" sz="1200" dirty="0" smtClean="0"/>
              <a:t>Transmitter knows each user’s packet requirements</a:t>
            </a:r>
          </a:p>
          <a:p>
            <a:pPr lvl="1" indent="-115888">
              <a:spcBef>
                <a:spcPts val="600"/>
              </a:spcBef>
              <a:buSzPct val="80000"/>
              <a:buFontTx/>
              <a:buChar char="–"/>
            </a:pPr>
            <a:r>
              <a:rPr lang="en-US" sz="1200" dirty="0" smtClean="0"/>
              <a:t>Packets transmitted during a slot arrive in time to be played in the same slot</a:t>
            </a:r>
          </a:p>
          <a:p>
            <a:pPr lvl="1" indent="-115888">
              <a:spcBef>
                <a:spcPts val="600"/>
              </a:spcBef>
              <a:buSzPct val="80000"/>
              <a:buFontTx/>
              <a:buChar char="–"/>
            </a:pPr>
            <a:r>
              <a:rPr lang="en-US" sz="1200" dirty="0" smtClean="0"/>
              <a:t>The available power </a:t>
            </a:r>
            <a:r>
              <a:rPr lang="en-US" sz="1200" i="1" dirty="0" smtClean="0"/>
              <a:t>P</a:t>
            </a:r>
            <a:r>
              <a:rPr lang="en-US" sz="1200" dirty="0" smtClean="0"/>
              <a:t> is always sufficient to transmit packets to cover one slot of playout for each user </a:t>
            </a:r>
          </a:p>
          <a:p>
            <a:pPr lvl="1" indent="-115888">
              <a:spcBef>
                <a:spcPts val="600"/>
              </a:spcBef>
              <a:buSzPct val="80000"/>
              <a:buFontTx/>
              <a:buChar char="–"/>
            </a:pPr>
            <a:endParaRPr lang="en-US" sz="1400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3778" y="1019175"/>
            <a:ext cx="4976622" cy="210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3124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           0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5</a:t>
            </a:r>
          </a:p>
        </p:txBody>
      </p:sp>
      <p:sp>
        <p:nvSpPr>
          <p:cNvPr id="63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3124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           8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5</a:t>
            </a:r>
          </a:p>
        </p:txBody>
      </p:sp>
      <p:sp>
        <p:nvSpPr>
          <p:cNvPr id="110" name="Oval 109"/>
          <p:cNvSpPr/>
          <p:nvPr/>
        </p:nvSpPr>
        <p:spPr>
          <a:xfrm>
            <a:off x="4724400" y="4672584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724400" y="1975104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057400" y="331927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057400" y="331927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5600"/>
            <a:ext cx="8229600" cy="6096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Toy Example – Two Statistically Identical Receivers</a:t>
            </a:r>
          </a:p>
        </p:txBody>
      </p:sp>
      <p:sp>
        <p:nvSpPr>
          <p:cNvPr id="38" name="TextBox 169"/>
          <p:cNvSpPr txBox="1">
            <a:spLocks noChangeArrowheads="1"/>
          </p:cNvSpPr>
          <p:nvPr/>
        </p:nvSpPr>
        <p:spPr bwMode="auto">
          <a:xfrm>
            <a:off x="5410200" y="1112520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Mobile Receivers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800600" y="225552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rot="5400000">
            <a:off x="6363494" y="206502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572000" y="1722120"/>
            <a:ext cx="2895600" cy="685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5" name="TextBox 163"/>
          <p:cNvSpPr txBox="1">
            <a:spLocks noChangeArrowheads="1"/>
          </p:cNvSpPr>
          <p:nvPr/>
        </p:nvSpPr>
        <p:spPr bwMode="auto">
          <a:xfrm>
            <a:off x="7543800" y="187452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User 1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4800600" y="187452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 bwMode="auto">
          <a:xfrm rot="5400000">
            <a:off x="6742906" y="206502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 bwMode="auto">
          <a:xfrm rot="5400000">
            <a:off x="7125494" y="206502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 rot="5400000">
            <a:off x="5982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5601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 rot="5400000">
            <a:off x="5220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839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1371600" y="4267199"/>
            <a:ext cx="1219200" cy="304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 flipH="1">
            <a:off x="1676400" y="4267199"/>
            <a:ext cx="1219200" cy="304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1943100" y="4533898"/>
            <a:ext cx="533400" cy="4572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790701" y="4533899"/>
            <a:ext cx="533400" cy="4572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 noChangeAspect="1"/>
          </p:cNvCxnSpPr>
          <p:nvPr/>
        </p:nvCxnSpPr>
        <p:spPr>
          <a:xfrm rot="5400000">
            <a:off x="1941576" y="4194047"/>
            <a:ext cx="316521" cy="2713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16200000" flipV="1">
            <a:off x="2023872" y="4213608"/>
            <a:ext cx="316521" cy="2713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981200" y="4495799"/>
            <a:ext cx="3048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057400" y="4190999"/>
            <a:ext cx="1524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69"/>
          <p:cNvSpPr txBox="1">
            <a:spLocks noChangeArrowheads="1"/>
          </p:cNvSpPr>
          <p:nvPr/>
        </p:nvSpPr>
        <p:spPr bwMode="auto">
          <a:xfrm>
            <a:off x="1371600" y="5105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Base Station / Scheduler</a:t>
            </a:r>
            <a:endParaRPr lang="en-US" kern="1200" dirty="0">
              <a:solidFill>
                <a:prstClr val="black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4800600" y="495300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 bwMode="auto">
          <a:xfrm rot="5400000">
            <a:off x="6363494" y="47625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4572000" y="4419600"/>
            <a:ext cx="2895600" cy="685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2" name="TextBox 163"/>
          <p:cNvSpPr txBox="1">
            <a:spLocks noChangeArrowheads="1"/>
          </p:cNvSpPr>
          <p:nvPr/>
        </p:nvSpPr>
        <p:spPr bwMode="auto">
          <a:xfrm>
            <a:off x="7543800" y="4572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User 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2</a:t>
            </a:r>
            <a:endParaRPr lang="en-US" kern="1200" dirty="0">
              <a:solidFill>
                <a:prstClr val="black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4800600" y="457200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 bwMode="auto">
          <a:xfrm rot="5400000">
            <a:off x="6742906" y="47625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 bwMode="auto">
          <a:xfrm rot="5400000">
            <a:off x="7125494" y="47625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 bwMode="auto">
          <a:xfrm rot="5400000">
            <a:off x="5982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 bwMode="auto">
          <a:xfrm rot="5400000">
            <a:off x="5601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 bwMode="auto">
          <a:xfrm rot="5400000">
            <a:off x="5220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 bwMode="auto">
          <a:xfrm rot="5400000">
            <a:off x="4839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7013448" y="1981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7011924" y="468325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31242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29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Power constraint, P=12</a:t>
            </a:r>
          </a:p>
          <a:p>
            <a:pPr marL="169863" indent="-169863">
              <a:spcBef>
                <a:spcPts val="6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3 possible channel conditions for each receiver:</a:t>
            </a:r>
            <a:endParaRPr lang="sv-SE" sz="1400" dirty="0" smtClean="0"/>
          </a:p>
          <a:p>
            <a:pPr lvl="1">
              <a:spcBef>
                <a:spcPts val="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Poor (60%)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Medium (20%)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Excellent (20%)</a:t>
            </a:r>
            <a:endParaRPr lang="en-US" sz="1600" dirty="0" smtClean="0"/>
          </a:p>
        </p:txBody>
      </p:sp>
      <p:sp>
        <p:nvSpPr>
          <p:cNvPr id="79" name="Text Box 3"/>
          <p:cNvSpPr txBox="1">
            <a:spLocks noChangeArrowheads="1"/>
          </p:cNvSpPr>
          <p:nvPr/>
        </p:nvSpPr>
        <p:spPr bwMode="auto">
          <a:xfrm>
            <a:off x="4495800" y="2514600"/>
            <a:ext cx="35814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29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Current Channel Condition: </a:t>
            </a:r>
            <a:r>
              <a:rPr lang="en-US" sz="1600" b="1" dirty="0" smtClean="0">
                <a:solidFill>
                  <a:srgbClr val="FF6600"/>
                </a:solidFill>
              </a:rPr>
              <a:t>Medium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Power Cost per Packet: 4</a:t>
            </a:r>
            <a:endParaRPr lang="en-US" sz="1200" dirty="0" smtClean="0"/>
          </a:p>
        </p:txBody>
      </p:sp>
      <p:sp>
        <p:nvSpPr>
          <p:cNvPr id="81" name="Text Box 3"/>
          <p:cNvSpPr txBox="1">
            <a:spLocks noChangeArrowheads="1"/>
          </p:cNvSpPr>
          <p:nvPr/>
        </p:nvSpPr>
        <p:spPr bwMode="auto">
          <a:xfrm>
            <a:off x="4495800" y="5224046"/>
            <a:ext cx="35814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29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Current Channel Condition: </a:t>
            </a:r>
            <a:r>
              <a:rPr lang="en-US" sz="1600" b="1" dirty="0" smtClean="0">
                <a:solidFill>
                  <a:srgbClr val="FF6600"/>
                </a:solidFill>
              </a:rPr>
              <a:t>Medium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Power Cost per Packet: 4</a:t>
            </a:r>
            <a:endParaRPr lang="en-US" sz="1200" dirty="0" smtClean="0"/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3124200" cy="685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   Total Power Consumed: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Time Remaining:</a:t>
            </a:r>
            <a:endParaRPr lang="en-US" sz="1200" dirty="0" smtClean="0"/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2133600" y="2065020"/>
            <a:ext cx="2438400" cy="136398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133600" y="3429000"/>
            <a:ext cx="2438400" cy="121920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1942836" y="3618177"/>
            <a:ext cx="380999" cy="264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7341E-7 L 0.28177 -0.197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-9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00578 L 0.29167 0.1972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" y="9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5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110" grpId="0" animBg="1"/>
      <p:bldP spid="110" grpId="1" animBg="1"/>
      <p:bldP spid="54" grpId="0" animBg="1"/>
      <p:bldP spid="54" grpId="1" animBg="1"/>
      <p:bldP spid="4" grpId="0" animBg="1"/>
      <p:bldP spid="4" grpId="1" animBg="1"/>
      <p:bldP spid="112" grpId="0" animBg="1"/>
      <p:bldP spid="112" grpId="1" animBg="1"/>
      <p:bldP spid="113" grpId="0" animBg="1"/>
      <p:bldP spid="113" grpId="1" animBg="1"/>
      <p:bldP spid="115" grpId="0" animBg="1"/>
      <p:bldP spid="1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l 56"/>
          <p:cNvSpPr/>
          <p:nvPr/>
        </p:nvSpPr>
        <p:spPr>
          <a:xfrm>
            <a:off x="2057400" y="331927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057400" y="331927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057400" y="331927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724400" y="4672584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724400" y="4672584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011924" y="468325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010400" y="1981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724400" y="1981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3124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           8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4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5600"/>
            <a:ext cx="8229600" cy="6096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Toy Example – Two Statistically Identical Receivers</a:t>
            </a:r>
          </a:p>
        </p:txBody>
      </p:sp>
      <p:sp>
        <p:nvSpPr>
          <p:cNvPr id="38" name="TextBox 169"/>
          <p:cNvSpPr txBox="1">
            <a:spLocks noChangeArrowheads="1"/>
          </p:cNvSpPr>
          <p:nvPr/>
        </p:nvSpPr>
        <p:spPr bwMode="auto">
          <a:xfrm>
            <a:off x="5410200" y="1112520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Mobile Receivers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800600" y="225552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rot="5400000">
            <a:off x="6363494" y="206502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572000" y="1722120"/>
            <a:ext cx="2895600" cy="685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5" name="TextBox 163"/>
          <p:cNvSpPr txBox="1">
            <a:spLocks noChangeArrowheads="1"/>
          </p:cNvSpPr>
          <p:nvPr/>
        </p:nvSpPr>
        <p:spPr bwMode="auto">
          <a:xfrm>
            <a:off x="7543800" y="187452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User 1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4800600" y="187452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 bwMode="auto">
          <a:xfrm rot="5400000">
            <a:off x="6742906" y="206502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 bwMode="auto">
          <a:xfrm rot="5400000">
            <a:off x="7125494" y="206502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 rot="5400000">
            <a:off x="5982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5601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 rot="5400000">
            <a:off x="5220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839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1371600" y="4267199"/>
            <a:ext cx="1219200" cy="304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 flipH="1">
            <a:off x="1676400" y="4267199"/>
            <a:ext cx="1219200" cy="304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1943100" y="4533898"/>
            <a:ext cx="533400" cy="4572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790701" y="4533899"/>
            <a:ext cx="533400" cy="4572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 noChangeAspect="1"/>
          </p:cNvCxnSpPr>
          <p:nvPr/>
        </p:nvCxnSpPr>
        <p:spPr>
          <a:xfrm rot="5400000">
            <a:off x="1941576" y="4194047"/>
            <a:ext cx="316521" cy="2713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16200000" flipV="1">
            <a:off x="2023872" y="4213608"/>
            <a:ext cx="316521" cy="2713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981200" y="4495799"/>
            <a:ext cx="3048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057400" y="4190999"/>
            <a:ext cx="1524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69"/>
          <p:cNvSpPr txBox="1">
            <a:spLocks noChangeArrowheads="1"/>
          </p:cNvSpPr>
          <p:nvPr/>
        </p:nvSpPr>
        <p:spPr bwMode="auto">
          <a:xfrm>
            <a:off x="1371600" y="5105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Base Station / Scheduler</a:t>
            </a:r>
            <a:endParaRPr lang="en-US" kern="1200" dirty="0">
              <a:solidFill>
                <a:prstClr val="black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4800600" y="495300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 bwMode="auto">
          <a:xfrm rot="5400000">
            <a:off x="6363494" y="47625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4572000" y="4419600"/>
            <a:ext cx="2895600" cy="685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2" name="TextBox 163"/>
          <p:cNvSpPr txBox="1">
            <a:spLocks noChangeArrowheads="1"/>
          </p:cNvSpPr>
          <p:nvPr/>
        </p:nvSpPr>
        <p:spPr bwMode="auto">
          <a:xfrm>
            <a:off x="7543800" y="4572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User 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2</a:t>
            </a:r>
            <a:endParaRPr lang="en-US" kern="1200" dirty="0">
              <a:solidFill>
                <a:prstClr val="black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4800600" y="457200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 bwMode="auto">
          <a:xfrm rot="5400000">
            <a:off x="6742906" y="47625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 bwMode="auto">
          <a:xfrm rot="5400000">
            <a:off x="7125494" y="47625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 bwMode="auto">
          <a:xfrm rot="5400000">
            <a:off x="5982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 bwMode="auto">
          <a:xfrm rot="5400000">
            <a:off x="5601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 bwMode="auto">
          <a:xfrm rot="5400000">
            <a:off x="5220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 bwMode="auto">
          <a:xfrm rot="5400000">
            <a:off x="4839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6656832" y="468325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 Box 3"/>
          <p:cNvSpPr txBox="1">
            <a:spLocks noChangeArrowheads="1"/>
          </p:cNvSpPr>
          <p:nvPr/>
        </p:nvSpPr>
        <p:spPr bwMode="auto">
          <a:xfrm>
            <a:off x="4495800" y="2514600"/>
            <a:ext cx="35814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29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Current Channel Condition: </a:t>
            </a:r>
            <a:r>
              <a:rPr lang="en-US" sz="1600" b="1" dirty="0" smtClean="0">
                <a:solidFill>
                  <a:srgbClr val="C00000"/>
                </a:solidFill>
              </a:rPr>
              <a:t>Poor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Power Cost per Packet: 6</a:t>
            </a:r>
            <a:endParaRPr lang="en-US" sz="1200" dirty="0" smtClean="0"/>
          </a:p>
        </p:txBody>
      </p:sp>
      <p:sp>
        <p:nvSpPr>
          <p:cNvPr id="85" name="Text Box 3"/>
          <p:cNvSpPr txBox="1">
            <a:spLocks noChangeArrowheads="1"/>
          </p:cNvSpPr>
          <p:nvPr/>
        </p:nvSpPr>
        <p:spPr bwMode="auto">
          <a:xfrm>
            <a:off x="4495800" y="5224046"/>
            <a:ext cx="38100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29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Current Channel Condition: </a:t>
            </a:r>
            <a:r>
              <a:rPr lang="en-US" sz="1600" b="1" dirty="0" smtClean="0">
                <a:solidFill>
                  <a:srgbClr val="008000"/>
                </a:solidFill>
              </a:rPr>
              <a:t>Excellent</a:t>
            </a:r>
          </a:p>
          <a:p>
            <a:pPr marL="169863" lvl="0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Power Cost per Packet: 3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31242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29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Power constraint, P=12</a:t>
            </a:r>
          </a:p>
          <a:p>
            <a:pPr marL="169863" indent="-169863">
              <a:spcBef>
                <a:spcPts val="6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3 possible channel conditions for each receiver:</a:t>
            </a:r>
            <a:endParaRPr lang="sv-SE" sz="1400" dirty="0" smtClean="0"/>
          </a:p>
          <a:p>
            <a:pPr lvl="1">
              <a:spcBef>
                <a:spcPts val="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Poor (60%)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Medium (20%)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Excellent (20%)</a:t>
            </a:r>
            <a:endParaRPr lang="en-US" sz="1600" dirty="0" smtClean="0"/>
          </a:p>
        </p:txBody>
      </p:sp>
      <p:sp>
        <p:nvSpPr>
          <p:cNvPr id="117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3124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           20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4</a:t>
            </a:r>
          </a:p>
        </p:txBody>
      </p:sp>
      <p:sp>
        <p:nvSpPr>
          <p:cNvPr id="118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3124200" cy="685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   Total Power Consumed: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Time Remaining:</a:t>
            </a:r>
            <a:endParaRPr lang="en-US" sz="1200" dirty="0" smtClean="0"/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2133600" y="2065020"/>
            <a:ext cx="2438400" cy="136398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2133600" y="3429000"/>
            <a:ext cx="2438400" cy="121920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 flipH="1" flipV="1">
            <a:off x="1942836" y="3618177"/>
            <a:ext cx="380999" cy="264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46821E-6 L 0.28021 -0.198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9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00578 L 0.29167 0.1972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" y="9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9 0.00578 L 0.29167 0.1972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9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3 L 0.20677 -0.00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83237E-6 L 0.04011 -2.83237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1" grpId="0" animBg="1"/>
      <p:bldP spid="61" grpId="1" animBg="1"/>
      <p:bldP spid="68" grpId="1" animBg="1"/>
      <p:bldP spid="66" grpId="1" animBg="1"/>
      <p:bldP spid="60" grpId="0" animBg="1"/>
      <p:bldP spid="60" grpId="1" animBg="1"/>
      <p:bldP spid="76" grpId="0" animBg="1"/>
      <p:bldP spid="76" grpId="1" animBg="1"/>
      <p:bldP spid="1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val 65"/>
          <p:cNvSpPr/>
          <p:nvPr/>
        </p:nvSpPr>
        <p:spPr>
          <a:xfrm>
            <a:off x="7010400" y="1981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057400" y="331927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057400" y="331927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011924" y="468325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724400" y="1981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3124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           20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3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5600"/>
            <a:ext cx="8229600" cy="6096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Toy Example – Two Statistically Identical Receivers</a:t>
            </a:r>
          </a:p>
        </p:txBody>
      </p:sp>
      <p:sp>
        <p:nvSpPr>
          <p:cNvPr id="38" name="TextBox 169"/>
          <p:cNvSpPr txBox="1">
            <a:spLocks noChangeArrowheads="1"/>
          </p:cNvSpPr>
          <p:nvPr/>
        </p:nvSpPr>
        <p:spPr bwMode="auto">
          <a:xfrm>
            <a:off x="5410200" y="1112520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Mobile Receivers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800600" y="225552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rot="5400000">
            <a:off x="6363494" y="206502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572000" y="1722120"/>
            <a:ext cx="2895600" cy="685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5" name="TextBox 163"/>
          <p:cNvSpPr txBox="1">
            <a:spLocks noChangeArrowheads="1"/>
          </p:cNvSpPr>
          <p:nvPr/>
        </p:nvSpPr>
        <p:spPr bwMode="auto">
          <a:xfrm>
            <a:off x="7543800" y="187452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User 1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4800600" y="187452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 bwMode="auto">
          <a:xfrm rot="5400000">
            <a:off x="6742906" y="206502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 bwMode="auto">
          <a:xfrm rot="5400000">
            <a:off x="7125494" y="206502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 rot="5400000">
            <a:off x="5982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5601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 rot="5400000">
            <a:off x="5220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839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1371600" y="4267199"/>
            <a:ext cx="1219200" cy="304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 flipH="1">
            <a:off x="1676400" y="4267199"/>
            <a:ext cx="1219200" cy="304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1943100" y="4533898"/>
            <a:ext cx="533400" cy="4572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790701" y="4533899"/>
            <a:ext cx="533400" cy="4572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 noChangeAspect="1"/>
          </p:cNvCxnSpPr>
          <p:nvPr/>
        </p:nvCxnSpPr>
        <p:spPr>
          <a:xfrm rot="5400000">
            <a:off x="1941576" y="4194047"/>
            <a:ext cx="316521" cy="2713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16200000" flipV="1">
            <a:off x="2023872" y="4213608"/>
            <a:ext cx="316521" cy="2713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981200" y="4495799"/>
            <a:ext cx="3048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057400" y="4190999"/>
            <a:ext cx="1524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69"/>
          <p:cNvSpPr txBox="1">
            <a:spLocks noChangeArrowheads="1"/>
          </p:cNvSpPr>
          <p:nvPr/>
        </p:nvSpPr>
        <p:spPr bwMode="auto">
          <a:xfrm>
            <a:off x="1371600" y="5105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Base Station / Scheduler</a:t>
            </a:r>
            <a:endParaRPr lang="en-US" kern="1200" dirty="0">
              <a:solidFill>
                <a:prstClr val="black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4800600" y="495300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 bwMode="auto">
          <a:xfrm rot="5400000">
            <a:off x="6363494" y="47625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4572000" y="4419600"/>
            <a:ext cx="2895600" cy="685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2" name="TextBox 163"/>
          <p:cNvSpPr txBox="1">
            <a:spLocks noChangeArrowheads="1"/>
          </p:cNvSpPr>
          <p:nvPr/>
        </p:nvSpPr>
        <p:spPr bwMode="auto">
          <a:xfrm>
            <a:off x="7543800" y="4572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User 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2</a:t>
            </a:r>
            <a:endParaRPr lang="en-US" kern="1200" dirty="0">
              <a:solidFill>
                <a:prstClr val="black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4800600" y="457200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 bwMode="auto">
          <a:xfrm rot="5400000">
            <a:off x="6742906" y="47625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 bwMode="auto">
          <a:xfrm rot="5400000">
            <a:off x="7125494" y="47625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 bwMode="auto">
          <a:xfrm rot="5400000">
            <a:off x="5982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 bwMode="auto">
          <a:xfrm rot="5400000">
            <a:off x="5601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 bwMode="auto">
          <a:xfrm rot="5400000">
            <a:off x="5220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 bwMode="auto">
          <a:xfrm rot="5400000">
            <a:off x="4839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Box 3"/>
          <p:cNvSpPr txBox="1">
            <a:spLocks noChangeArrowheads="1"/>
          </p:cNvSpPr>
          <p:nvPr/>
        </p:nvSpPr>
        <p:spPr bwMode="auto">
          <a:xfrm>
            <a:off x="4495800" y="2514600"/>
            <a:ext cx="40386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29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Current Channel Condition: </a:t>
            </a:r>
            <a:r>
              <a:rPr lang="en-US" sz="1600" b="1" dirty="0" smtClean="0">
                <a:solidFill>
                  <a:srgbClr val="008000"/>
                </a:solidFill>
              </a:rPr>
              <a:t>Excellent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Power Cost per Packet: 3</a:t>
            </a:r>
            <a:endParaRPr lang="en-US" sz="1200" dirty="0" smtClean="0"/>
          </a:p>
        </p:txBody>
      </p:sp>
      <p:sp>
        <p:nvSpPr>
          <p:cNvPr id="85" name="Text Box 3"/>
          <p:cNvSpPr txBox="1">
            <a:spLocks noChangeArrowheads="1"/>
          </p:cNvSpPr>
          <p:nvPr/>
        </p:nvSpPr>
        <p:spPr bwMode="auto">
          <a:xfrm>
            <a:off x="4495800" y="5224046"/>
            <a:ext cx="35814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29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Current Channel Condition: </a:t>
            </a:r>
            <a:r>
              <a:rPr lang="en-US" sz="1600" b="1" dirty="0" smtClean="0">
                <a:solidFill>
                  <a:srgbClr val="C00000"/>
                </a:solidFill>
              </a:rPr>
              <a:t>Poor</a:t>
            </a:r>
            <a:endParaRPr lang="en-US" sz="1600" b="1" dirty="0" smtClean="0">
              <a:solidFill>
                <a:srgbClr val="008000"/>
              </a:solidFill>
            </a:endParaRPr>
          </a:p>
          <a:p>
            <a:pPr marL="169863" lvl="0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Power Cost per Packet: 6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31242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29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Power constraint, P=12</a:t>
            </a:r>
          </a:p>
          <a:p>
            <a:pPr marL="169863" indent="-169863">
              <a:spcBef>
                <a:spcPts val="6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3 possible channel conditions for each receiver:</a:t>
            </a:r>
            <a:endParaRPr lang="sv-SE" sz="1400" dirty="0" smtClean="0"/>
          </a:p>
          <a:p>
            <a:pPr lvl="1">
              <a:spcBef>
                <a:spcPts val="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Poor (60%)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Medium (20%)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Excellent (20%)</a:t>
            </a:r>
            <a:endParaRPr lang="en-US" sz="1600" dirty="0" smtClean="0"/>
          </a:p>
        </p:txBody>
      </p:sp>
      <p:sp>
        <p:nvSpPr>
          <p:cNvPr id="117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3124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           29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3</a:t>
            </a:r>
          </a:p>
        </p:txBody>
      </p:sp>
      <p:sp>
        <p:nvSpPr>
          <p:cNvPr id="118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3124200" cy="685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   Total Power Consumed: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Time Remaining:</a:t>
            </a:r>
            <a:endParaRPr lang="en-US" sz="1200" dirty="0" smtClean="0"/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2133600" y="2065020"/>
            <a:ext cx="2438400" cy="136398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2133600" y="3429000"/>
            <a:ext cx="2438400" cy="121920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 flipH="1" flipV="1">
            <a:off x="1942836" y="3618177"/>
            <a:ext cx="380999" cy="264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724400" y="1981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656832" y="1981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057400" y="332232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272784" y="1981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724400" y="1981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0.2651 -0.197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-9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5434E-6 L 0.27188 -0.2027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-10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0.2651 -0.1972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-9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55112E-17 L 0.20833 5.55112E-1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17344 -3.33333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3.33333E-6 L 0.04253 -3.33333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3.33333E-6 L 0.04253 -3.33333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59" grpId="0" animBg="1"/>
      <p:bldP spid="59" grpId="1" animBg="1"/>
      <p:bldP spid="57" grpId="0" animBg="1"/>
      <p:bldP spid="57" grpId="1" animBg="1"/>
      <p:bldP spid="68" grpId="0" animBg="1"/>
      <p:bldP spid="60" grpId="0" animBg="1"/>
      <p:bldP spid="60" grpId="1" animBg="1"/>
      <p:bldP spid="117" grpId="0" animBg="1"/>
      <p:bldP spid="53" grpId="0" animBg="1"/>
      <p:bldP spid="53" grpId="1" animBg="1"/>
      <p:bldP spid="54" grpId="0" animBg="1"/>
      <p:bldP spid="55" grpId="0" animBg="1"/>
      <p:bldP spid="55" grpId="1" animBg="1"/>
      <p:bldP spid="62" grpId="0" animBg="1"/>
      <p:bldP spid="63" grpId="0" animBg="1"/>
      <p:bldP spid="6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3124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           29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2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5600"/>
            <a:ext cx="8229600" cy="6096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Toy Example – Two Statistically Identical Receivers</a:t>
            </a:r>
          </a:p>
        </p:txBody>
      </p:sp>
      <p:sp>
        <p:nvSpPr>
          <p:cNvPr id="38" name="TextBox 169"/>
          <p:cNvSpPr txBox="1">
            <a:spLocks noChangeArrowheads="1"/>
          </p:cNvSpPr>
          <p:nvPr/>
        </p:nvSpPr>
        <p:spPr bwMode="auto">
          <a:xfrm>
            <a:off x="5410200" y="1112520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Mobile Receivers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800600" y="225552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rot="5400000">
            <a:off x="6363494" y="206502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572000" y="1722120"/>
            <a:ext cx="2895600" cy="685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5" name="TextBox 163"/>
          <p:cNvSpPr txBox="1">
            <a:spLocks noChangeArrowheads="1"/>
          </p:cNvSpPr>
          <p:nvPr/>
        </p:nvSpPr>
        <p:spPr bwMode="auto">
          <a:xfrm>
            <a:off x="7543800" y="187452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User 1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4800600" y="187452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 bwMode="auto">
          <a:xfrm rot="5400000">
            <a:off x="6742906" y="206502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 bwMode="auto">
          <a:xfrm rot="5400000">
            <a:off x="7125494" y="206502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 rot="5400000">
            <a:off x="5982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5601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 rot="5400000">
            <a:off x="5220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839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1371600" y="4267199"/>
            <a:ext cx="1219200" cy="304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 flipH="1">
            <a:off x="1676400" y="4267199"/>
            <a:ext cx="1219200" cy="304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1943100" y="4533898"/>
            <a:ext cx="533400" cy="4572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790701" y="4533899"/>
            <a:ext cx="533400" cy="4572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 noChangeAspect="1"/>
          </p:cNvCxnSpPr>
          <p:nvPr/>
        </p:nvCxnSpPr>
        <p:spPr>
          <a:xfrm rot="5400000">
            <a:off x="1941576" y="4194047"/>
            <a:ext cx="316521" cy="2713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16200000" flipV="1">
            <a:off x="2023872" y="4213608"/>
            <a:ext cx="316521" cy="2713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981200" y="4495799"/>
            <a:ext cx="3048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057400" y="4190999"/>
            <a:ext cx="1524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69"/>
          <p:cNvSpPr txBox="1">
            <a:spLocks noChangeArrowheads="1"/>
          </p:cNvSpPr>
          <p:nvPr/>
        </p:nvSpPr>
        <p:spPr bwMode="auto">
          <a:xfrm>
            <a:off x="1371600" y="5105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Base Station / Scheduler</a:t>
            </a:r>
            <a:endParaRPr lang="en-US" kern="1200" dirty="0">
              <a:solidFill>
                <a:prstClr val="black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4800600" y="495300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 bwMode="auto">
          <a:xfrm rot="5400000">
            <a:off x="6363494" y="47625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4572000" y="4419600"/>
            <a:ext cx="2895600" cy="685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2" name="TextBox 163"/>
          <p:cNvSpPr txBox="1">
            <a:spLocks noChangeArrowheads="1"/>
          </p:cNvSpPr>
          <p:nvPr/>
        </p:nvSpPr>
        <p:spPr bwMode="auto">
          <a:xfrm>
            <a:off x="7543800" y="4572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User 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2</a:t>
            </a:r>
            <a:endParaRPr lang="en-US" kern="1200" dirty="0">
              <a:solidFill>
                <a:prstClr val="black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4800600" y="457200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 bwMode="auto">
          <a:xfrm rot="5400000">
            <a:off x="6742906" y="47625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 bwMode="auto">
          <a:xfrm rot="5400000">
            <a:off x="7125494" y="47625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 bwMode="auto">
          <a:xfrm rot="5400000">
            <a:off x="5982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 bwMode="auto">
          <a:xfrm rot="5400000">
            <a:off x="5601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 bwMode="auto">
          <a:xfrm rot="5400000">
            <a:off x="5220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 bwMode="auto">
          <a:xfrm rot="5400000">
            <a:off x="4839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Box 3"/>
          <p:cNvSpPr txBox="1">
            <a:spLocks noChangeArrowheads="1"/>
          </p:cNvSpPr>
          <p:nvPr/>
        </p:nvSpPr>
        <p:spPr bwMode="auto">
          <a:xfrm>
            <a:off x="4495800" y="2514600"/>
            <a:ext cx="40386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29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Current Channel Condition: </a:t>
            </a:r>
            <a:r>
              <a:rPr lang="en-US" sz="1600" b="1" dirty="0" smtClean="0">
                <a:solidFill>
                  <a:srgbClr val="C00000"/>
                </a:solidFill>
              </a:rPr>
              <a:t>Poor</a:t>
            </a:r>
            <a:endParaRPr lang="en-US" sz="1600" b="1" dirty="0" smtClean="0">
              <a:solidFill>
                <a:srgbClr val="008000"/>
              </a:solidFill>
            </a:endParaRP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Power Cost per Packet: 6</a:t>
            </a:r>
            <a:endParaRPr lang="en-US" sz="1200" dirty="0" smtClean="0"/>
          </a:p>
        </p:txBody>
      </p:sp>
      <p:sp>
        <p:nvSpPr>
          <p:cNvPr id="85" name="Text Box 3"/>
          <p:cNvSpPr txBox="1">
            <a:spLocks noChangeArrowheads="1"/>
          </p:cNvSpPr>
          <p:nvPr/>
        </p:nvSpPr>
        <p:spPr bwMode="auto">
          <a:xfrm>
            <a:off x="4495800" y="5224046"/>
            <a:ext cx="35814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29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Current Channel Condition: </a:t>
            </a:r>
            <a:r>
              <a:rPr lang="en-US" sz="1600" b="1" dirty="0" smtClean="0">
                <a:solidFill>
                  <a:srgbClr val="C00000"/>
                </a:solidFill>
              </a:rPr>
              <a:t>Poor</a:t>
            </a:r>
            <a:endParaRPr lang="en-US" sz="1600" b="1" dirty="0" smtClean="0">
              <a:solidFill>
                <a:srgbClr val="008000"/>
              </a:solidFill>
            </a:endParaRPr>
          </a:p>
          <a:p>
            <a:pPr marL="169863" lvl="0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Power Cost per Packet: 6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31242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29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Power constraint, P=12</a:t>
            </a:r>
          </a:p>
          <a:p>
            <a:pPr marL="169863" indent="-169863">
              <a:spcBef>
                <a:spcPts val="6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3 possible channel conditions for each receiver:</a:t>
            </a:r>
            <a:endParaRPr lang="sv-SE" sz="1400" dirty="0" smtClean="0"/>
          </a:p>
          <a:p>
            <a:pPr lvl="1">
              <a:spcBef>
                <a:spcPts val="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Poor (60%)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Medium (20%)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Excellent (20%)</a:t>
            </a:r>
            <a:endParaRPr lang="en-US" sz="1600" dirty="0" smtClean="0"/>
          </a:p>
        </p:txBody>
      </p:sp>
      <p:sp>
        <p:nvSpPr>
          <p:cNvPr id="117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3124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           35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2</a:t>
            </a:r>
          </a:p>
        </p:txBody>
      </p:sp>
      <p:sp>
        <p:nvSpPr>
          <p:cNvPr id="118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3124200" cy="685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   Total Power Consumed: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Time Remaining:</a:t>
            </a:r>
            <a:endParaRPr lang="en-US" sz="1200" dirty="0" smtClean="0"/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2133600" y="2065020"/>
            <a:ext cx="2438400" cy="136398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2133600" y="3429000"/>
            <a:ext cx="2438400" cy="121920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 flipH="1" flipV="1">
            <a:off x="1942836" y="3618177"/>
            <a:ext cx="380999" cy="264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7010400" y="1981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656832" y="1981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724400" y="4672584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057400" y="331927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7011924" y="468325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00578 L 0.29167 0.197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" y="9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3.33333E-6 L 0.04253 -3.33333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58" grpId="0" animBg="1"/>
      <p:bldP spid="61" grpId="0" animBg="1"/>
      <p:bldP spid="69" grpId="0" animBg="1"/>
      <p:bldP spid="69" grpId="1" animBg="1"/>
      <p:bldP spid="70" grpId="0" animBg="1"/>
      <p:bldP spid="70" grpId="1" animBg="1"/>
      <p:bldP spid="72" grpId="0" animBg="1"/>
      <p:bldP spid="7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3124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           35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1</a:t>
            </a:r>
          </a:p>
        </p:txBody>
      </p:sp>
      <p:sp>
        <p:nvSpPr>
          <p:cNvPr id="117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3124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           41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1</a:t>
            </a: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3124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           41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				0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5600"/>
            <a:ext cx="8229600" cy="6096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Toy Example – Two Statistically Identical Receivers</a:t>
            </a:r>
          </a:p>
        </p:txBody>
      </p:sp>
      <p:sp>
        <p:nvSpPr>
          <p:cNvPr id="38" name="TextBox 169"/>
          <p:cNvSpPr txBox="1">
            <a:spLocks noChangeArrowheads="1"/>
          </p:cNvSpPr>
          <p:nvPr/>
        </p:nvSpPr>
        <p:spPr bwMode="auto">
          <a:xfrm>
            <a:off x="5410200" y="1112520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Mobile Receivers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800600" y="225552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rot="5400000">
            <a:off x="6363494" y="206502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572000" y="1722120"/>
            <a:ext cx="2895600" cy="685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5" name="TextBox 163"/>
          <p:cNvSpPr txBox="1">
            <a:spLocks noChangeArrowheads="1"/>
          </p:cNvSpPr>
          <p:nvPr/>
        </p:nvSpPr>
        <p:spPr bwMode="auto">
          <a:xfrm>
            <a:off x="7543800" y="187452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User 1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4800600" y="187452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 bwMode="auto">
          <a:xfrm rot="5400000">
            <a:off x="6742906" y="206502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 bwMode="auto">
          <a:xfrm rot="5400000">
            <a:off x="7125494" y="206502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 rot="5400000">
            <a:off x="5982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5601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 rot="5400000">
            <a:off x="5220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839494" y="206422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1371600" y="4267199"/>
            <a:ext cx="1219200" cy="304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 flipH="1">
            <a:off x="1676400" y="4267199"/>
            <a:ext cx="1219200" cy="304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1943100" y="4533898"/>
            <a:ext cx="533400" cy="4572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790701" y="4533899"/>
            <a:ext cx="533400" cy="4572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 noChangeAspect="1"/>
          </p:cNvCxnSpPr>
          <p:nvPr/>
        </p:nvCxnSpPr>
        <p:spPr>
          <a:xfrm rot="5400000">
            <a:off x="1941576" y="4194047"/>
            <a:ext cx="316521" cy="2713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16200000" flipV="1">
            <a:off x="2023872" y="4213608"/>
            <a:ext cx="316521" cy="2713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981200" y="4495799"/>
            <a:ext cx="3048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057400" y="4190999"/>
            <a:ext cx="1524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69"/>
          <p:cNvSpPr txBox="1">
            <a:spLocks noChangeArrowheads="1"/>
          </p:cNvSpPr>
          <p:nvPr/>
        </p:nvSpPr>
        <p:spPr bwMode="auto">
          <a:xfrm>
            <a:off x="1371600" y="5105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Base Station / Scheduler</a:t>
            </a:r>
            <a:endParaRPr lang="en-US" kern="1200" dirty="0">
              <a:solidFill>
                <a:prstClr val="black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4800600" y="495300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 bwMode="auto">
          <a:xfrm rot="5400000">
            <a:off x="6363494" y="47625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4572000" y="4419600"/>
            <a:ext cx="2895600" cy="685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2" name="TextBox 163"/>
          <p:cNvSpPr txBox="1">
            <a:spLocks noChangeArrowheads="1"/>
          </p:cNvSpPr>
          <p:nvPr/>
        </p:nvSpPr>
        <p:spPr bwMode="auto">
          <a:xfrm>
            <a:off x="7543800" y="4572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User 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2</a:t>
            </a:r>
            <a:endParaRPr lang="en-US" kern="1200" dirty="0">
              <a:solidFill>
                <a:prstClr val="black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4800600" y="457200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 bwMode="auto">
          <a:xfrm rot="5400000">
            <a:off x="6742906" y="47625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 bwMode="auto">
          <a:xfrm rot="5400000">
            <a:off x="7125494" y="47625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 bwMode="auto">
          <a:xfrm rot="5400000">
            <a:off x="5982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 bwMode="auto">
          <a:xfrm rot="5400000">
            <a:off x="5601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 bwMode="auto">
          <a:xfrm rot="5400000">
            <a:off x="5220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 bwMode="auto">
          <a:xfrm rot="5400000">
            <a:off x="4839494" y="4761706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Box 3"/>
          <p:cNvSpPr txBox="1">
            <a:spLocks noChangeArrowheads="1"/>
          </p:cNvSpPr>
          <p:nvPr/>
        </p:nvSpPr>
        <p:spPr bwMode="auto">
          <a:xfrm>
            <a:off x="4495800" y="2514600"/>
            <a:ext cx="40386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29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Current Channel Condition: </a:t>
            </a:r>
            <a:r>
              <a:rPr lang="en-US" sz="1600" b="1" dirty="0" smtClean="0">
                <a:solidFill>
                  <a:srgbClr val="C00000"/>
                </a:solidFill>
              </a:rPr>
              <a:t>Poor</a:t>
            </a:r>
            <a:endParaRPr lang="en-US" sz="1600" b="1" dirty="0" smtClean="0">
              <a:solidFill>
                <a:srgbClr val="008000"/>
              </a:solidFill>
            </a:endParaRP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Power Cost per Packet: 6</a:t>
            </a:r>
            <a:endParaRPr lang="en-US" sz="1200" dirty="0" smtClean="0"/>
          </a:p>
        </p:txBody>
      </p:sp>
      <p:sp>
        <p:nvSpPr>
          <p:cNvPr id="85" name="Text Box 3"/>
          <p:cNvSpPr txBox="1">
            <a:spLocks noChangeArrowheads="1"/>
          </p:cNvSpPr>
          <p:nvPr/>
        </p:nvSpPr>
        <p:spPr bwMode="auto">
          <a:xfrm>
            <a:off x="4495800" y="5224046"/>
            <a:ext cx="35814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29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Current Channel Condition: </a:t>
            </a:r>
            <a:r>
              <a:rPr lang="en-US" sz="1600" b="1" dirty="0" smtClean="0">
                <a:solidFill>
                  <a:srgbClr val="C00000"/>
                </a:solidFill>
              </a:rPr>
              <a:t>Poor</a:t>
            </a:r>
            <a:endParaRPr lang="en-US" sz="1600" b="1" dirty="0" smtClean="0">
              <a:solidFill>
                <a:srgbClr val="008000"/>
              </a:solidFill>
            </a:endParaRPr>
          </a:p>
          <a:p>
            <a:pPr marL="169863" lvl="0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Power Cost per Packet: 6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31242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9863" indent="-169863">
              <a:spcBef>
                <a:spcPts val="29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Power constraint, P=12</a:t>
            </a:r>
          </a:p>
          <a:p>
            <a:pPr marL="169863" indent="-169863">
              <a:spcBef>
                <a:spcPts val="600"/>
              </a:spcBef>
              <a:buFontTx/>
              <a:buChar char="•"/>
              <a:tabLst>
                <a:tab pos="628650" algn="l"/>
                <a:tab pos="633413" algn="l"/>
              </a:tabLst>
            </a:pPr>
            <a:r>
              <a:rPr lang="en-US" sz="1600" dirty="0" smtClean="0"/>
              <a:t>3 possible channel conditions for each receiver:</a:t>
            </a:r>
            <a:endParaRPr lang="sv-SE" sz="1400" dirty="0" smtClean="0"/>
          </a:p>
          <a:p>
            <a:pPr lvl="1">
              <a:spcBef>
                <a:spcPts val="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Poor (60%)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Medium (20%)</a:t>
            </a:r>
          </a:p>
          <a:p>
            <a:pPr lvl="1">
              <a:spcBef>
                <a:spcPts val="0"/>
              </a:spcBef>
              <a:buFont typeface="Arial" charset="0"/>
              <a:buChar char="–"/>
              <a:tabLst>
                <a:tab pos="628650" algn="l"/>
                <a:tab pos="633413" algn="l"/>
              </a:tabLst>
            </a:pPr>
            <a:r>
              <a:rPr lang="sv-SE" sz="1400" dirty="0" smtClean="0"/>
              <a:t> Excellent (20%)</a:t>
            </a:r>
            <a:endParaRPr lang="en-US" sz="1600" dirty="0" smtClean="0"/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2133600" y="2065020"/>
            <a:ext cx="2438400" cy="136398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2133600" y="3429000"/>
            <a:ext cx="2438400" cy="121920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 flipH="1" flipV="1">
            <a:off x="1942836" y="3618177"/>
            <a:ext cx="380999" cy="264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7010400" y="19812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724400" y="4672584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057400" y="331927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7011924" y="468325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3124200" cy="685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   Total Power Consumed:</a:t>
            </a:r>
          </a:p>
          <a:p>
            <a:pPr marL="169863" indent="-169863">
              <a:spcBef>
                <a:spcPts val="600"/>
              </a:spcBef>
              <a:tabLst>
                <a:tab pos="628650" algn="l"/>
                <a:tab pos="633413" algn="l"/>
              </a:tabLst>
            </a:pPr>
            <a:r>
              <a:rPr lang="en-US" sz="1600" dirty="0" smtClean="0"/>
              <a:t>	Time Remaining:</a:t>
            </a:r>
            <a:endParaRPr lang="en-US" sz="1200" dirty="0" smtClean="0"/>
          </a:p>
        </p:txBody>
      </p:sp>
      <p:sp>
        <p:nvSpPr>
          <p:cNvPr id="54" name="Rectangle 678"/>
          <p:cNvSpPr>
            <a:spLocks noChangeArrowheads="1"/>
          </p:cNvSpPr>
          <p:nvPr/>
        </p:nvSpPr>
        <p:spPr bwMode="auto">
          <a:xfrm>
            <a:off x="1257300" y="2819400"/>
            <a:ext cx="6629400" cy="1981200"/>
          </a:xfrm>
          <a:prstGeom prst="rect">
            <a:avLst/>
          </a:prstGeom>
          <a:solidFill>
            <a:srgbClr val="FFCC99"/>
          </a:solidFill>
          <a:ln w="3810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0" tIns="182880" rIns="274320" bIns="182880" anchor="t" anchorCtr="0"/>
          <a:lstStyle/>
          <a:p>
            <a:r>
              <a:rPr lang="en-US" sz="2000" dirty="0" smtClean="0"/>
              <a:t>Reduced power cost per packet from 5.0 under naïve transmission policy to 4.1, by taking into account:</a:t>
            </a:r>
          </a:p>
          <a:p>
            <a:pPr>
              <a:spcBef>
                <a:spcPts val="600"/>
              </a:spcBef>
              <a:tabLst>
                <a:tab pos="406400" algn="l"/>
                <a:tab pos="798513" algn="l"/>
              </a:tabLst>
            </a:pPr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  	Current channel conditions</a:t>
            </a:r>
          </a:p>
          <a:p>
            <a:pPr>
              <a:spcBef>
                <a:spcPts val="600"/>
              </a:spcBef>
              <a:tabLst>
                <a:tab pos="406400" algn="l"/>
                <a:tab pos="798513" algn="l"/>
              </a:tabLst>
            </a:pPr>
            <a:r>
              <a:rPr lang="en-US" dirty="0" smtClean="0"/>
              <a:t>	(ii)  	Current queue lengths</a:t>
            </a:r>
          </a:p>
          <a:p>
            <a:pPr>
              <a:spcBef>
                <a:spcPts val="600"/>
              </a:spcBef>
              <a:tabLst>
                <a:tab pos="406400" algn="l"/>
                <a:tab pos="798513" algn="l"/>
              </a:tabLst>
            </a:pPr>
            <a:r>
              <a:rPr lang="en-US" dirty="0" smtClean="0"/>
              <a:t>	(iii) 	Statistics of future channel conditions</a:t>
            </a:r>
          </a:p>
          <a:p>
            <a:pPr>
              <a:tabLst>
                <a:tab pos="406400" algn="l"/>
                <a:tab pos="798513" algn="l"/>
              </a:tabLst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00578 L 0.29167 0.197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" y="9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50" grpId="0" animBg="1"/>
      <p:bldP spid="58" grpId="0" animBg="1"/>
      <p:bldP spid="69" grpId="0" animBg="1"/>
      <p:bldP spid="69" grpId="1" animBg="1"/>
      <p:bldP spid="70" grpId="0" animBg="1"/>
      <p:bldP spid="70" grpId="1" animBg="1"/>
      <p:bldP spid="72" grpId="0" animBg="1"/>
      <p:bldP spid="72" grpId="1" animBg="1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152400" y="2133600"/>
            <a:ext cx="7239000" cy="381000"/>
          </a:xfrm>
          <a:prstGeom prst="roundRect">
            <a:avLst>
              <a:gd name="adj" fmla="val 49986"/>
            </a:avLst>
          </a:prstGeom>
          <a:gradFill rotWithShape="0">
            <a:gsLst>
              <a:gs pos="0">
                <a:srgbClr val="FFFFFF"/>
              </a:gs>
              <a:gs pos="100000">
                <a:srgbClr val="6D85A5"/>
              </a:gs>
            </a:gsLst>
            <a:lin ang="0" scaled="1"/>
          </a:gra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" y="1471613"/>
            <a:ext cx="7620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ct val="150000"/>
              </a:spcBef>
              <a:buFontTx/>
              <a:buChar char="•"/>
            </a:pPr>
            <a:r>
              <a:rPr lang="en-US" dirty="0" smtClean="0"/>
              <a:t>Motivating Application: Wireless Media Streaming</a:t>
            </a:r>
          </a:p>
          <a:p>
            <a:pPr marL="169863" indent="-169863">
              <a:spcBef>
                <a:spcPct val="150000"/>
              </a:spcBef>
              <a:buFontTx/>
              <a:buChar char="•"/>
            </a:pPr>
            <a:r>
              <a:rPr lang="en-US" b="1" dirty="0" smtClean="0"/>
              <a:t>Relation to Inventory Theory</a:t>
            </a:r>
          </a:p>
          <a:p>
            <a:pPr marL="169863" indent="-169863">
              <a:spcBef>
                <a:spcPct val="150000"/>
              </a:spcBef>
              <a:buFontTx/>
              <a:buChar char="•"/>
            </a:pPr>
            <a:r>
              <a:rPr lang="en-US" dirty="0" smtClean="0"/>
              <a:t>Problem Formulation</a:t>
            </a:r>
          </a:p>
          <a:p>
            <a:pPr marL="169863" indent="-169863">
              <a:spcBef>
                <a:spcPct val="150000"/>
              </a:spcBef>
              <a:buFontTx/>
              <a:buChar char="•"/>
            </a:pPr>
            <a:r>
              <a:rPr lang="en-US" dirty="0" smtClean="0"/>
              <a:t>Structure of Optimal Policy</a:t>
            </a:r>
          </a:p>
          <a:p>
            <a:pPr marL="682625" lvl="1" indent="-225425">
              <a:spcBef>
                <a:spcPts val="1800"/>
              </a:spcBef>
              <a:buFont typeface="Arial" charset="0"/>
              <a:buChar char="–"/>
            </a:pPr>
            <a:r>
              <a:rPr lang="en-US" dirty="0" smtClean="0"/>
              <a:t>Single Receiver</a:t>
            </a:r>
          </a:p>
          <a:p>
            <a:pPr marL="682625" lvl="1" indent="-225425">
              <a:spcBef>
                <a:spcPts val="1800"/>
              </a:spcBef>
              <a:buFont typeface="Arial" charset="0"/>
              <a:buChar char="–"/>
            </a:pPr>
            <a:r>
              <a:rPr lang="en-US" dirty="0" smtClean="0"/>
              <a:t>Two Receivers</a:t>
            </a:r>
          </a:p>
          <a:p>
            <a:pPr marL="169863" indent="-169863">
              <a:spcBef>
                <a:spcPct val="150000"/>
              </a:spcBef>
              <a:buFontTx/>
              <a:buChar char="•"/>
            </a:pPr>
            <a:r>
              <a:rPr lang="en-US" dirty="0" smtClean="0"/>
              <a:t>Ongoing Work and Summary of Contributions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Outline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11953</TotalTime>
  <Words>2559</Words>
  <Application>Microsoft Office PowerPoint</Application>
  <PresentationFormat>On-screen Show (4:3)</PresentationFormat>
  <Paragraphs>400</Paragraphs>
  <Slides>25</Slides>
  <Notes>15</Notes>
  <HiddenSlides>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Pixel</vt:lpstr>
      <vt:lpstr>Equation</vt:lpstr>
      <vt:lpstr>Inventory Control of Multiple Items Under Stochastic Prices and Budget Constraints</vt:lpstr>
      <vt:lpstr>Motivating Application: Wireless Media Streaming</vt:lpstr>
      <vt:lpstr>Problem Description</vt:lpstr>
      <vt:lpstr>Toy Example – Two Statistically Identical Receivers</vt:lpstr>
      <vt:lpstr>Toy Example – Two Statistically Identical Receivers</vt:lpstr>
      <vt:lpstr>Toy Example – Two Statistically Identical Receivers</vt:lpstr>
      <vt:lpstr>Toy Example – Two Statistically Identical Receivers</vt:lpstr>
      <vt:lpstr>Toy Example – Two Statistically Identical Receivers</vt:lpstr>
      <vt:lpstr>Outline </vt:lpstr>
      <vt:lpstr>Relation to Inventory Theory</vt:lpstr>
      <vt:lpstr>Related Work in Inventory Theory</vt:lpstr>
      <vt:lpstr> Finite and Infinite Horizon Problem Formulation Cost Structure, Information State, and Action Space</vt:lpstr>
      <vt:lpstr> Finite and Infinite Horizon Problem Formulation System Dynamics, Optimization Criteria, and Optimization Problems</vt:lpstr>
      <vt:lpstr>Single Item (User) Case Finite Horizon Problem</vt:lpstr>
      <vt:lpstr>Single Item (User) Case Structure of Optimal Policy</vt:lpstr>
      <vt:lpstr>Single Item (User) Case Other Results</vt:lpstr>
      <vt:lpstr>Two Item (User) Case Structure of Optimal Policy</vt:lpstr>
      <vt:lpstr>Two Item (User) Case Comparison to Evans’ Problem</vt:lpstr>
      <vt:lpstr>Two Item (User) Case Comparison to Evans’ Problem</vt:lpstr>
      <vt:lpstr>Ongoing Work and Summary</vt:lpstr>
      <vt:lpstr>Backup Slides</vt:lpstr>
      <vt:lpstr>Submodularity in the Direct Value Order</vt:lpstr>
      <vt:lpstr>Single User Case Complete Characterization of Optimal Policy</vt:lpstr>
      <vt:lpstr>Single User Case Example </vt:lpstr>
      <vt:lpstr>Role of Constraints</vt:lpstr>
    </vt:vector>
  </TitlesOfParts>
  <Company>CAEN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dishuman</dc:creator>
  <cp:lastModifiedBy>David Shuman</cp:lastModifiedBy>
  <cp:revision>703</cp:revision>
  <dcterms:created xsi:type="dcterms:W3CDTF">2005-04-20T19:51:36Z</dcterms:created>
  <dcterms:modified xsi:type="dcterms:W3CDTF">2009-10-14T05:39:42Z</dcterms:modified>
</cp:coreProperties>
</file>