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Default Extension="gif" ContentType="image/gif"/>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9" r:id="rId1"/>
  </p:sldMasterIdLst>
  <p:notesMasterIdLst>
    <p:notesMasterId r:id="rId43"/>
  </p:notesMasterIdLst>
  <p:handoutMasterIdLst>
    <p:handoutMasterId r:id="rId44"/>
  </p:handoutMasterIdLst>
  <p:sldIdLst>
    <p:sldId id="256" r:id="rId2"/>
    <p:sldId id="463" r:id="rId3"/>
    <p:sldId id="502" r:id="rId4"/>
    <p:sldId id="523" r:id="rId5"/>
    <p:sldId id="503" r:id="rId6"/>
    <p:sldId id="589" r:id="rId7"/>
    <p:sldId id="545" r:id="rId8"/>
    <p:sldId id="546" r:id="rId9"/>
    <p:sldId id="547" r:id="rId10"/>
    <p:sldId id="548" r:id="rId11"/>
    <p:sldId id="549" r:id="rId12"/>
    <p:sldId id="550" r:id="rId13"/>
    <p:sldId id="551" r:id="rId14"/>
    <p:sldId id="552" r:id="rId15"/>
    <p:sldId id="553" r:id="rId16"/>
    <p:sldId id="554" r:id="rId17"/>
    <p:sldId id="597" r:id="rId18"/>
    <p:sldId id="556" r:id="rId19"/>
    <p:sldId id="557" r:id="rId20"/>
    <p:sldId id="558" r:id="rId21"/>
    <p:sldId id="559" r:id="rId22"/>
    <p:sldId id="615" r:id="rId23"/>
    <p:sldId id="560" r:id="rId24"/>
    <p:sldId id="600" r:id="rId25"/>
    <p:sldId id="562" r:id="rId26"/>
    <p:sldId id="563" r:id="rId27"/>
    <p:sldId id="565" r:id="rId28"/>
    <p:sldId id="596" r:id="rId29"/>
    <p:sldId id="601" r:id="rId30"/>
    <p:sldId id="574" r:id="rId31"/>
    <p:sldId id="575" r:id="rId32"/>
    <p:sldId id="602" r:id="rId33"/>
    <p:sldId id="603" r:id="rId34"/>
    <p:sldId id="576" r:id="rId35"/>
    <p:sldId id="613" r:id="rId36"/>
    <p:sldId id="611" r:id="rId37"/>
    <p:sldId id="604" r:id="rId38"/>
    <p:sldId id="579" r:id="rId39"/>
    <p:sldId id="606" r:id="rId40"/>
    <p:sldId id="614" r:id="rId41"/>
    <p:sldId id="580" r:id="rId42"/>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339933"/>
    <a:srgbClr val="FFFFCC"/>
    <a:srgbClr val="FFCC00"/>
    <a:srgbClr val="FF6600"/>
    <a:srgbClr val="FFCC99"/>
    <a:srgbClr val="CCCCFF"/>
    <a:srgbClr val="FF9999"/>
    <a:srgbClr val="000000"/>
    <a:srgbClr val="86A4E0"/>
    <a:srgbClr val="66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p:restoredLeft sz="15407" autoAdjust="0"/>
    <p:restoredTop sz="99667" autoAdjust="0"/>
  </p:normalViewPr>
  <p:slideViewPr>
    <p:cSldViewPr showGuides="1">
      <p:cViewPr varScale="1">
        <p:scale>
          <a:sx n="75" d="100"/>
          <a:sy n="75" d="100"/>
        </p:scale>
        <p:origin x="-1530" y="-90"/>
      </p:cViewPr>
      <p:guideLst>
        <p:guide orient="horz" pos="240"/>
        <p:guide pos="336"/>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22"/>
    </p:cViewPr>
  </p:sorterViewPr>
  <p:notesViewPr>
    <p:cSldViewPr showGuides="1">
      <p:cViewPr varScale="1">
        <p:scale>
          <a:sx n="82" d="100"/>
          <a:sy n="82" d="100"/>
        </p:scale>
        <p:origin x="-1632" y="-102"/>
      </p:cViewPr>
      <p:guideLst>
        <p:guide orient="horz" pos="2933"/>
        <p:guide pos="221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26.wmf"/><Relationship Id="rId13" Type="http://schemas.openxmlformats.org/officeDocument/2006/relationships/image" Target="../media/image31.wmf"/><Relationship Id="rId3" Type="http://schemas.openxmlformats.org/officeDocument/2006/relationships/image" Target="../media/image21.wmf"/><Relationship Id="rId7" Type="http://schemas.openxmlformats.org/officeDocument/2006/relationships/image" Target="../media/image25.wmf"/><Relationship Id="rId12" Type="http://schemas.openxmlformats.org/officeDocument/2006/relationships/image" Target="../media/image30.wmf"/><Relationship Id="rId2" Type="http://schemas.openxmlformats.org/officeDocument/2006/relationships/image" Target="../media/image20.wmf"/><Relationship Id="rId16" Type="http://schemas.openxmlformats.org/officeDocument/2006/relationships/image" Target="../media/image34.wmf"/><Relationship Id="rId1" Type="http://schemas.openxmlformats.org/officeDocument/2006/relationships/image" Target="../media/image19.wmf"/><Relationship Id="rId6" Type="http://schemas.openxmlformats.org/officeDocument/2006/relationships/image" Target="../media/image24.wmf"/><Relationship Id="rId11" Type="http://schemas.openxmlformats.org/officeDocument/2006/relationships/image" Target="../media/image29.wmf"/><Relationship Id="rId5" Type="http://schemas.openxmlformats.org/officeDocument/2006/relationships/image" Target="../media/image23.wmf"/><Relationship Id="rId15" Type="http://schemas.openxmlformats.org/officeDocument/2006/relationships/image" Target="../media/image33.wmf"/><Relationship Id="rId10" Type="http://schemas.openxmlformats.org/officeDocument/2006/relationships/image" Target="../media/image28.wmf"/><Relationship Id="rId4" Type="http://schemas.openxmlformats.org/officeDocument/2006/relationships/image" Target="../media/image22.wmf"/><Relationship Id="rId9" Type="http://schemas.openxmlformats.org/officeDocument/2006/relationships/image" Target="../media/image27.wmf"/><Relationship Id="rId14" Type="http://schemas.openxmlformats.org/officeDocument/2006/relationships/image" Target="../media/image32.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42.wmf"/><Relationship Id="rId13" Type="http://schemas.openxmlformats.org/officeDocument/2006/relationships/image" Target="../media/image47.wmf"/><Relationship Id="rId3" Type="http://schemas.openxmlformats.org/officeDocument/2006/relationships/image" Target="../media/image37.wmf"/><Relationship Id="rId7" Type="http://schemas.openxmlformats.org/officeDocument/2006/relationships/image" Target="../media/image41.wmf"/><Relationship Id="rId12" Type="http://schemas.openxmlformats.org/officeDocument/2006/relationships/image" Target="../media/image46.wmf"/><Relationship Id="rId2" Type="http://schemas.openxmlformats.org/officeDocument/2006/relationships/image" Target="../media/image36.wmf"/><Relationship Id="rId16" Type="http://schemas.openxmlformats.org/officeDocument/2006/relationships/image" Target="../media/image50.wmf"/><Relationship Id="rId1" Type="http://schemas.openxmlformats.org/officeDocument/2006/relationships/image" Target="../media/image35.wmf"/><Relationship Id="rId6" Type="http://schemas.openxmlformats.org/officeDocument/2006/relationships/image" Target="../media/image40.wmf"/><Relationship Id="rId11" Type="http://schemas.openxmlformats.org/officeDocument/2006/relationships/image" Target="../media/image45.wmf"/><Relationship Id="rId5" Type="http://schemas.openxmlformats.org/officeDocument/2006/relationships/image" Target="../media/image39.wmf"/><Relationship Id="rId15" Type="http://schemas.openxmlformats.org/officeDocument/2006/relationships/image" Target="../media/image49.wmf"/><Relationship Id="rId10" Type="http://schemas.openxmlformats.org/officeDocument/2006/relationships/image" Target="../media/image44.wmf"/><Relationship Id="rId4" Type="http://schemas.openxmlformats.org/officeDocument/2006/relationships/image" Target="../media/image38.wmf"/><Relationship Id="rId9" Type="http://schemas.openxmlformats.org/officeDocument/2006/relationships/image" Target="../media/image43.wmf"/><Relationship Id="rId14" Type="http://schemas.openxmlformats.org/officeDocument/2006/relationships/image" Target="../media/image48.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62.wmf"/><Relationship Id="rId3" Type="http://schemas.openxmlformats.org/officeDocument/2006/relationships/image" Target="../media/image57.wmf"/><Relationship Id="rId7" Type="http://schemas.openxmlformats.org/officeDocument/2006/relationships/image" Target="../media/image61.wmf"/><Relationship Id="rId2" Type="http://schemas.openxmlformats.org/officeDocument/2006/relationships/image" Target="../media/image56.wmf"/><Relationship Id="rId1" Type="http://schemas.openxmlformats.org/officeDocument/2006/relationships/image" Target="../media/image55.wmf"/><Relationship Id="rId6" Type="http://schemas.openxmlformats.org/officeDocument/2006/relationships/image" Target="../media/image60.wmf"/><Relationship Id="rId5" Type="http://schemas.openxmlformats.org/officeDocument/2006/relationships/image" Target="../media/image59.wmf"/><Relationship Id="rId4" Type="http://schemas.openxmlformats.org/officeDocument/2006/relationships/image" Target="../media/image58.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72.wmf"/><Relationship Id="rId3" Type="http://schemas.openxmlformats.org/officeDocument/2006/relationships/image" Target="../media/image67.wmf"/><Relationship Id="rId7" Type="http://schemas.openxmlformats.org/officeDocument/2006/relationships/image" Target="../media/image71.wmf"/><Relationship Id="rId2" Type="http://schemas.openxmlformats.org/officeDocument/2006/relationships/image" Target="../media/image66.wmf"/><Relationship Id="rId1" Type="http://schemas.openxmlformats.org/officeDocument/2006/relationships/image" Target="../media/image65.wmf"/><Relationship Id="rId6" Type="http://schemas.openxmlformats.org/officeDocument/2006/relationships/image" Target="../media/image70.wmf"/><Relationship Id="rId5" Type="http://schemas.openxmlformats.org/officeDocument/2006/relationships/image" Target="../media/image69.wmf"/><Relationship Id="rId4" Type="http://schemas.openxmlformats.org/officeDocument/2006/relationships/image" Target="../media/image68.wmf"/><Relationship Id="rId9" Type="http://schemas.openxmlformats.org/officeDocument/2006/relationships/image" Target="../media/image7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7810" name="Rectangle 2"/>
          <p:cNvSpPr>
            <a:spLocks noGrp="1" noChangeArrowheads="1"/>
          </p:cNvSpPr>
          <p:nvPr>
            <p:ph type="hdr" sz="quarter"/>
          </p:nvPr>
        </p:nvSpPr>
        <p:spPr bwMode="auto">
          <a:xfrm>
            <a:off x="0" y="0"/>
            <a:ext cx="3042390" cy="464184"/>
          </a:xfrm>
          <a:prstGeom prst="rect">
            <a:avLst/>
          </a:prstGeom>
          <a:noFill/>
          <a:ln w="9525">
            <a:noFill/>
            <a:miter lim="800000"/>
            <a:headEnd/>
            <a:tailEnd/>
          </a:ln>
          <a:effectLst/>
        </p:spPr>
        <p:txBody>
          <a:bodyPr vert="horz" wrap="square" lIns="91706" tIns="45854" rIns="91706" bIns="45854" numCol="1" anchor="t" anchorCtr="0" compatLnSpc="1">
            <a:prstTxWarp prst="textNoShape">
              <a:avLst/>
            </a:prstTxWarp>
          </a:bodyPr>
          <a:lstStyle>
            <a:lvl1pPr defTabSz="916785">
              <a:defRPr sz="1200"/>
            </a:lvl1pPr>
          </a:lstStyle>
          <a:p>
            <a:pPr>
              <a:defRPr/>
            </a:pPr>
            <a:endParaRPr lang="en-US" dirty="0"/>
          </a:p>
        </p:txBody>
      </p:sp>
      <p:sp>
        <p:nvSpPr>
          <p:cNvPr id="247811" name="Rectangle 3"/>
          <p:cNvSpPr>
            <a:spLocks noGrp="1" noChangeArrowheads="1"/>
          </p:cNvSpPr>
          <p:nvPr>
            <p:ph type="dt" sz="quarter" idx="1"/>
          </p:nvPr>
        </p:nvSpPr>
        <p:spPr bwMode="auto">
          <a:xfrm>
            <a:off x="3979121" y="0"/>
            <a:ext cx="3042390" cy="464184"/>
          </a:xfrm>
          <a:prstGeom prst="rect">
            <a:avLst/>
          </a:prstGeom>
          <a:noFill/>
          <a:ln w="9525">
            <a:noFill/>
            <a:miter lim="800000"/>
            <a:headEnd/>
            <a:tailEnd/>
          </a:ln>
          <a:effectLst/>
        </p:spPr>
        <p:txBody>
          <a:bodyPr vert="horz" wrap="square" lIns="91706" tIns="45854" rIns="91706" bIns="45854" numCol="1" anchor="t" anchorCtr="0" compatLnSpc="1">
            <a:prstTxWarp prst="textNoShape">
              <a:avLst/>
            </a:prstTxWarp>
          </a:bodyPr>
          <a:lstStyle>
            <a:lvl1pPr algn="r" defTabSz="916785">
              <a:defRPr sz="1200"/>
            </a:lvl1pPr>
          </a:lstStyle>
          <a:p>
            <a:pPr>
              <a:defRPr/>
            </a:pPr>
            <a:endParaRPr lang="en-US" dirty="0"/>
          </a:p>
        </p:txBody>
      </p:sp>
      <p:sp>
        <p:nvSpPr>
          <p:cNvPr id="247812" name="Rectangle 4"/>
          <p:cNvSpPr>
            <a:spLocks noGrp="1" noChangeArrowheads="1"/>
          </p:cNvSpPr>
          <p:nvPr>
            <p:ph type="ftr" sz="quarter" idx="2"/>
          </p:nvPr>
        </p:nvSpPr>
        <p:spPr bwMode="auto">
          <a:xfrm>
            <a:off x="0" y="8843327"/>
            <a:ext cx="3042390" cy="464184"/>
          </a:xfrm>
          <a:prstGeom prst="rect">
            <a:avLst/>
          </a:prstGeom>
          <a:noFill/>
          <a:ln w="9525">
            <a:noFill/>
            <a:miter lim="800000"/>
            <a:headEnd/>
            <a:tailEnd/>
          </a:ln>
          <a:effectLst/>
        </p:spPr>
        <p:txBody>
          <a:bodyPr vert="horz" wrap="square" lIns="91706" tIns="45854" rIns="91706" bIns="45854" numCol="1" anchor="b" anchorCtr="0" compatLnSpc="1">
            <a:prstTxWarp prst="textNoShape">
              <a:avLst/>
            </a:prstTxWarp>
          </a:bodyPr>
          <a:lstStyle>
            <a:lvl1pPr defTabSz="916785">
              <a:defRPr sz="1200"/>
            </a:lvl1pPr>
          </a:lstStyle>
          <a:p>
            <a:pPr>
              <a:defRPr/>
            </a:pPr>
            <a:endParaRPr lang="en-US" dirty="0"/>
          </a:p>
        </p:txBody>
      </p:sp>
      <p:sp>
        <p:nvSpPr>
          <p:cNvPr id="247813" name="Rectangle 5"/>
          <p:cNvSpPr>
            <a:spLocks noGrp="1" noChangeArrowheads="1"/>
          </p:cNvSpPr>
          <p:nvPr>
            <p:ph type="sldNum" sz="quarter" idx="3"/>
          </p:nvPr>
        </p:nvSpPr>
        <p:spPr bwMode="auto">
          <a:xfrm>
            <a:off x="3979121" y="8843327"/>
            <a:ext cx="3042390" cy="464184"/>
          </a:xfrm>
          <a:prstGeom prst="rect">
            <a:avLst/>
          </a:prstGeom>
          <a:noFill/>
          <a:ln w="9525">
            <a:noFill/>
            <a:miter lim="800000"/>
            <a:headEnd/>
            <a:tailEnd/>
          </a:ln>
          <a:effectLst/>
        </p:spPr>
        <p:txBody>
          <a:bodyPr vert="horz" wrap="square" lIns="91706" tIns="45854" rIns="91706" bIns="45854" numCol="1" anchor="b" anchorCtr="0" compatLnSpc="1">
            <a:prstTxWarp prst="textNoShape">
              <a:avLst/>
            </a:prstTxWarp>
          </a:bodyPr>
          <a:lstStyle>
            <a:lvl1pPr algn="r" defTabSz="916785">
              <a:defRPr sz="1200"/>
            </a:lvl1pPr>
          </a:lstStyle>
          <a:p>
            <a:pPr>
              <a:defRPr/>
            </a:pPr>
            <a:fld id="{543A28AF-430F-4AB7-8F74-309E7C29F7E9}"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3042390" cy="464184"/>
          </a:xfrm>
          <a:prstGeom prst="rect">
            <a:avLst/>
          </a:prstGeom>
          <a:noFill/>
          <a:ln w="9525">
            <a:noFill/>
            <a:miter lim="800000"/>
            <a:headEnd/>
            <a:tailEnd/>
          </a:ln>
          <a:effectLst/>
        </p:spPr>
        <p:txBody>
          <a:bodyPr vert="horz" wrap="square" lIns="93302" tIns="46651" rIns="93302" bIns="46651" numCol="1" anchor="t" anchorCtr="0" compatLnSpc="1">
            <a:prstTxWarp prst="textNoShape">
              <a:avLst/>
            </a:prstTxWarp>
          </a:bodyPr>
          <a:lstStyle>
            <a:lvl1pPr defTabSz="932402">
              <a:defRPr sz="1200"/>
            </a:lvl1pPr>
          </a:lstStyle>
          <a:p>
            <a:pPr>
              <a:defRPr/>
            </a:pPr>
            <a:endParaRPr lang="en-US" dirty="0"/>
          </a:p>
        </p:txBody>
      </p:sp>
      <p:sp>
        <p:nvSpPr>
          <p:cNvPr id="51203" name="Rectangle 3"/>
          <p:cNvSpPr>
            <a:spLocks noGrp="1" noChangeArrowheads="1"/>
          </p:cNvSpPr>
          <p:nvPr>
            <p:ph type="dt" idx="1"/>
          </p:nvPr>
        </p:nvSpPr>
        <p:spPr bwMode="auto">
          <a:xfrm>
            <a:off x="3979121" y="0"/>
            <a:ext cx="3042390" cy="464184"/>
          </a:xfrm>
          <a:prstGeom prst="rect">
            <a:avLst/>
          </a:prstGeom>
          <a:noFill/>
          <a:ln w="9525">
            <a:noFill/>
            <a:miter lim="800000"/>
            <a:headEnd/>
            <a:tailEnd/>
          </a:ln>
          <a:effectLst/>
        </p:spPr>
        <p:txBody>
          <a:bodyPr vert="horz" wrap="square" lIns="93302" tIns="46651" rIns="93302" bIns="46651" numCol="1" anchor="t" anchorCtr="0" compatLnSpc="1">
            <a:prstTxWarp prst="textNoShape">
              <a:avLst/>
            </a:prstTxWarp>
          </a:bodyPr>
          <a:lstStyle>
            <a:lvl1pPr algn="r" defTabSz="932402">
              <a:defRPr sz="1200"/>
            </a:lvl1pPr>
          </a:lstStyle>
          <a:p>
            <a:pPr>
              <a:defRPr/>
            </a:pPr>
            <a:endParaRPr lang="en-US" dirty="0"/>
          </a:p>
        </p:txBody>
      </p:sp>
      <p:sp>
        <p:nvSpPr>
          <p:cNvPr id="33796"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51205" name="Rectangle 5"/>
          <p:cNvSpPr>
            <a:spLocks noGrp="1" noChangeArrowheads="1"/>
          </p:cNvSpPr>
          <p:nvPr>
            <p:ph type="body" sz="quarter" idx="3"/>
          </p:nvPr>
        </p:nvSpPr>
        <p:spPr bwMode="auto">
          <a:xfrm>
            <a:off x="702947" y="4422459"/>
            <a:ext cx="5617208" cy="4187188"/>
          </a:xfrm>
          <a:prstGeom prst="rect">
            <a:avLst/>
          </a:prstGeom>
          <a:noFill/>
          <a:ln w="9525">
            <a:noFill/>
            <a:miter lim="800000"/>
            <a:headEnd/>
            <a:tailEnd/>
          </a:ln>
          <a:effectLst/>
        </p:spPr>
        <p:txBody>
          <a:bodyPr vert="horz" wrap="square" lIns="93302" tIns="46651" rIns="93302" bIns="4665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06" name="Rectangle 6"/>
          <p:cNvSpPr>
            <a:spLocks noGrp="1" noChangeArrowheads="1"/>
          </p:cNvSpPr>
          <p:nvPr>
            <p:ph type="ftr" sz="quarter" idx="4"/>
          </p:nvPr>
        </p:nvSpPr>
        <p:spPr bwMode="auto">
          <a:xfrm>
            <a:off x="0" y="8843327"/>
            <a:ext cx="3042390" cy="464184"/>
          </a:xfrm>
          <a:prstGeom prst="rect">
            <a:avLst/>
          </a:prstGeom>
          <a:noFill/>
          <a:ln w="9525">
            <a:noFill/>
            <a:miter lim="800000"/>
            <a:headEnd/>
            <a:tailEnd/>
          </a:ln>
          <a:effectLst/>
        </p:spPr>
        <p:txBody>
          <a:bodyPr vert="horz" wrap="square" lIns="93302" tIns="46651" rIns="93302" bIns="46651" numCol="1" anchor="b" anchorCtr="0" compatLnSpc="1">
            <a:prstTxWarp prst="textNoShape">
              <a:avLst/>
            </a:prstTxWarp>
          </a:bodyPr>
          <a:lstStyle>
            <a:lvl1pPr defTabSz="932402">
              <a:defRPr sz="1200"/>
            </a:lvl1pPr>
          </a:lstStyle>
          <a:p>
            <a:pPr>
              <a:defRPr/>
            </a:pPr>
            <a:endParaRPr lang="en-US" dirty="0"/>
          </a:p>
        </p:txBody>
      </p:sp>
      <p:sp>
        <p:nvSpPr>
          <p:cNvPr id="51207" name="Rectangle 7"/>
          <p:cNvSpPr>
            <a:spLocks noGrp="1" noChangeArrowheads="1"/>
          </p:cNvSpPr>
          <p:nvPr>
            <p:ph type="sldNum" sz="quarter" idx="5"/>
          </p:nvPr>
        </p:nvSpPr>
        <p:spPr bwMode="auto">
          <a:xfrm>
            <a:off x="3979121" y="8843327"/>
            <a:ext cx="3042390" cy="464184"/>
          </a:xfrm>
          <a:prstGeom prst="rect">
            <a:avLst/>
          </a:prstGeom>
          <a:noFill/>
          <a:ln w="9525">
            <a:noFill/>
            <a:miter lim="800000"/>
            <a:headEnd/>
            <a:tailEnd/>
          </a:ln>
          <a:effectLst/>
        </p:spPr>
        <p:txBody>
          <a:bodyPr vert="horz" wrap="square" lIns="93302" tIns="46651" rIns="93302" bIns="46651" numCol="1" anchor="b" anchorCtr="0" compatLnSpc="1">
            <a:prstTxWarp prst="textNoShape">
              <a:avLst/>
            </a:prstTxWarp>
          </a:bodyPr>
          <a:lstStyle>
            <a:lvl1pPr algn="r" defTabSz="932402">
              <a:defRPr sz="1200"/>
            </a:lvl1pPr>
          </a:lstStyle>
          <a:p>
            <a:pPr>
              <a:defRPr/>
            </a:pPr>
            <a:fld id="{CF1AAD4A-9DA8-4236-B203-F1000C60CA9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defTabSz="931661"/>
            <a:fld id="{CED978B0-5448-4799-B4F2-BACC83ECB4E7}" type="slidenum">
              <a:rPr lang="en-US" smtClean="0"/>
              <a:pPr defTabSz="931661"/>
              <a:t>1</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defTabSz="931661"/>
            <a:fld id="{43E0ACA1-71BC-4F2F-B86D-448F2C2357A8}" type="slidenum">
              <a:rPr lang="en-US" smtClean="0"/>
              <a:pPr defTabSz="931661"/>
              <a:t>15</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de-DE" smtClean="0"/>
              <a:t>This problem falls into the general class of opportunistic scheduling problems, where the goal is to...</a:t>
            </a:r>
          </a:p>
          <a:p>
            <a:pPr eaLnBrk="1" hangingPunct="1"/>
            <a:endParaRPr lang="de-DE" smtClean="0"/>
          </a:p>
          <a:p>
            <a:pPr eaLnBrk="1" hangingPunct="1"/>
            <a:r>
              <a:rPr lang="de-DE" smtClean="0"/>
              <a:t>The benefit of doing so is often called the multiuser diversity gain, and was ...</a:t>
            </a:r>
          </a:p>
          <a:p>
            <a:pPr eaLnBrk="1" hangingPunct="1"/>
            <a:r>
              <a:rPr lang="de-DE" smtClean="0"/>
              <a:t>...this diversity benefit can be leveraged to improve system throughput and reduce power consumptions</a:t>
            </a:r>
          </a:p>
          <a:p>
            <a:pPr eaLnBrk="1" hangingPunct="1"/>
            <a:endParaRPr lang="de-DE" smtClean="0"/>
          </a:p>
          <a:p>
            <a:pPr eaLnBrk="1" hangingPunct="1"/>
            <a:r>
              <a:rPr lang="de-DE" smtClean="0"/>
              <a:t>However, it maz often be the case that a single user or small group of users have the best available data rate at every time. So simply sending to the user with the highest rate would result in poor quality of service for many users. Thus, ...</a:t>
            </a:r>
          </a:p>
          <a:p>
            <a:pPr eaLnBrk="1" hangingPunct="1"/>
            <a:endParaRPr lang="de-DE" smtClean="0"/>
          </a:p>
          <a:p>
            <a:pPr eaLnBrk="1" hangingPunct="1"/>
            <a:r>
              <a:rPr lang="de-DE" smtClean="0"/>
              <a:t>Many notions of fairness have been studied. Some examples include...</a:t>
            </a:r>
          </a:p>
          <a:p>
            <a:pPr eaLnBrk="1" hangingPunct="1"/>
            <a:endParaRPr lang="de-DE" smtClean="0"/>
          </a:p>
          <a:p>
            <a:pPr eaLnBrk="1" hangingPunct="1"/>
            <a:r>
              <a:rPr lang="de-DE" smtClean="0"/>
              <a:t>Temporal – all users get equal transmission time allocation over long run</a:t>
            </a:r>
          </a:p>
          <a:p>
            <a:pPr eaLnBrk="1" hangingPunct="1"/>
            <a:r>
              <a:rPr lang="de-DE" smtClean="0"/>
              <a:t>Proportional – scheduler considers performance relative to average channel conditions</a:t>
            </a:r>
          </a:p>
          <a:p>
            <a:pPr eaLnBrk="1" hangingPunct="1"/>
            <a:r>
              <a:rPr lang="de-DE" smtClean="0"/>
              <a:t>Utilitiarian – focus on system performance rather than resource consumptions – aims at having all users achieve a similar performance from the user‘s viewpoint</a:t>
            </a:r>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defTabSz="931661"/>
            <a:fld id="{43E0ACA1-71BC-4F2F-B86D-448F2C2357A8}" type="slidenum">
              <a:rPr lang="en-US" smtClean="0"/>
              <a:pPr defTabSz="931661"/>
              <a:t>16</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de-DE" smtClean="0"/>
              <a:t>This problem falls into the general class of opportunistic scheduling problems, where the goal is to...</a:t>
            </a:r>
          </a:p>
          <a:p>
            <a:pPr eaLnBrk="1" hangingPunct="1"/>
            <a:endParaRPr lang="de-DE" smtClean="0"/>
          </a:p>
          <a:p>
            <a:pPr eaLnBrk="1" hangingPunct="1"/>
            <a:r>
              <a:rPr lang="de-DE" smtClean="0"/>
              <a:t>The benefit of doing so is often called the multiuser diversity gain, and was ...</a:t>
            </a:r>
          </a:p>
          <a:p>
            <a:pPr eaLnBrk="1" hangingPunct="1"/>
            <a:r>
              <a:rPr lang="de-DE" smtClean="0"/>
              <a:t>...this diversity benefit can be leveraged to improve system throughput and reduce power consumptions</a:t>
            </a:r>
          </a:p>
          <a:p>
            <a:pPr eaLnBrk="1" hangingPunct="1"/>
            <a:endParaRPr lang="de-DE" smtClean="0"/>
          </a:p>
          <a:p>
            <a:pPr eaLnBrk="1" hangingPunct="1"/>
            <a:r>
              <a:rPr lang="de-DE" smtClean="0"/>
              <a:t>However, it maz often be the case that a single user or small group of users have the best available data rate at every time. So simply sending to the user with the highest rate would result in poor quality of service for many users. Thus, ...</a:t>
            </a:r>
          </a:p>
          <a:p>
            <a:pPr eaLnBrk="1" hangingPunct="1"/>
            <a:endParaRPr lang="de-DE" smtClean="0"/>
          </a:p>
          <a:p>
            <a:pPr eaLnBrk="1" hangingPunct="1"/>
            <a:r>
              <a:rPr lang="de-DE" smtClean="0"/>
              <a:t>Many notions of fairness have been studied. Some examples include...</a:t>
            </a:r>
          </a:p>
          <a:p>
            <a:pPr eaLnBrk="1" hangingPunct="1"/>
            <a:endParaRPr lang="de-DE" smtClean="0"/>
          </a:p>
          <a:p>
            <a:pPr eaLnBrk="1" hangingPunct="1"/>
            <a:r>
              <a:rPr lang="de-DE" smtClean="0"/>
              <a:t>Temporal – all users get equal transmission time allocation over long run</a:t>
            </a:r>
          </a:p>
          <a:p>
            <a:pPr eaLnBrk="1" hangingPunct="1"/>
            <a:r>
              <a:rPr lang="de-DE" smtClean="0"/>
              <a:t>Proportional – scheduler considers performance relative to average channel conditions</a:t>
            </a:r>
          </a:p>
          <a:p>
            <a:pPr eaLnBrk="1" hangingPunct="1"/>
            <a:r>
              <a:rPr lang="de-DE" smtClean="0"/>
              <a:t>Utilitiarian – focus on system performance rather than resource consumptions – aims at having all users achieve a similar performance from the user‘s viewpoint</a:t>
            </a:r>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pPr defTabSz="931661"/>
            <a:fld id="{5BC1FDE7-103C-47D3-B05C-A11884AC62A9}" type="slidenum">
              <a:rPr lang="en-US" smtClean="0"/>
              <a:pPr defTabSz="931661"/>
              <a:t>17</a:t>
            </a:fld>
            <a:endParaRPr lang="en-US" dirty="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r>
              <a:rPr lang="en-US" dirty="0" smtClean="0"/>
              <a:t>You can imagine you are running a manufacturing plant, and you know how much of each basic commodity (copper, aluminum, etc.) you use each month. The prices change for each product every month, and you have a limited budget in any given month. You must make purchasing decisions.</a:t>
            </a:r>
          </a:p>
          <a:p>
            <a:endParaRPr lang="en-US" dirty="0" smtClean="0"/>
          </a:p>
          <a:p>
            <a:r>
              <a:rPr lang="en-US" dirty="0" smtClean="0"/>
              <a:t>Literature started in mid 1960s, and is still an active research area</a:t>
            </a:r>
          </a:p>
          <a:p>
            <a:endParaRPr lang="en-US" dirty="0" smtClean="0"/>
          </a:p>
          <a:p>
            <a:r>
              <a:rPr lang="en-US" dirty="0" smtClean="0"/>
              <a:t>This is a sample – there are others</a:t>
            </a:r>
          </a:p>
          <a:p>
            <a:endParaRPr lang="en-US" dirty="0" smtClean="0"/>
          </a:p>
          <a:p>
            <a:r>
              <a:rPr lang="en-US" dirty="0" smtClean="0"/>
              <a:t>Of the first category, Kingsman only one to consider a resource constraint, and his resource constraint, but it is on maximum number of items that may be ordered in each slot, which is constant over time</a:t>
            </a:r>
          </a:p>
          <a:p>
            <a:endParaRPr lang="en-US" dirty="0" smtClean="0"/>
          </a:p>
          <a:p>
            <a:r>
              <a:rPr lang="en-US" dirty="0" smtClean="0"/>
              <a:t>We leverage some of the proof techniques presented in these papers</a:t>
            </a:r>
          </a:p>
        </p:txBody>
      </p:sp>
      <p:sp>
        <p:nvSpPr>
          <p:cNvPr id="41988" name="Slide Number Placeholder 3"/>
          <p:cNvSpPr>
            <a:spLocks noGrp="1"/>
          </p:cNvSpPr>
          <p:nvPr>
            <p:ph type="sldNum" sz="quarter" idx="5"/>
          </p:nvPr>
        </p:nvSpPr>
        <p:spPr>
          <a:noFill/>
        </p:spPr>
        <p:txBody>
          <a:bodyPr/>
          <a:lstStyle/>
          <a:p>
            <a:pPr defTabSz="931661"/>
            <a:fld id="{FB11A160-9A83-4BD4-840E-85D5B2FC4775}" type="slidenum">
              <a:rPr lang="en-US" smtClean="0"/>
              <a:pPr defTabSz="931661"/>
              <a:t>18</a:t>
            </a:fld>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pPr defTabSz="931661"/>
            <a:fld id="{C9F6B8B1-E604-42C1-B342-37437B15FB37}" type="slidenum">
              <a:rPr lang="en-US" smtClean="0"/>
              <a:pPr defTabSz="931661"/>
              <a:t>19</a:t>
            </a:fld>
            <a:endParaRPr lang="en-US" dirty="0" smtClean="0"/>
          </a:p>
        </p:txBody>
      </p:sp>
      <p:sp>
        <p:nvSpPr>
          <p:cNvPr id="39939" name="Rectangle 2"/>
          <p:cNvSpPr>
            <a:spLocks noGrp="1" noRot="1" noChangeAspect="1" noChangeArrowheads="1" noTextEdit="1"/>
          </p:cNvSpPr>
          <p:nvPr>
            <p:ph type="sldImg"/>
          </p:nvPr>
        </p:nvSpPr>
        <p:spPr>
          <a:solidFill>
            <a:srgbClr val="FFFFFF"/>
          </a:solidFill>
          <a:ln/>
        </p:spPr>
      </p:sp>
      <p:sp>
        <p:nvSpPr>
          <p:cNvPr id="39940" name="Rectangle 3"/>
          <p:cNvSpPr>
            <a:spLocks noGrp="1" noChangeArrowheads="1"/>
          </p:cNvSpPr>
          <p:nvPr>
            <p:ph type="body" idx="1"/>
          </p:nvPr>
        </p:nvSpPr>
        <p:spPr>
          <a:solidFill>
            <a:srgbClr val="FFFFFF"/>
          </a:solidFill>
          <a:ln>
            <a:solidFill>
              <a:srgbClr val="000000"/>
            </a:solidFill>
          </a:ln>
        </p:spPr>
        <p:txBody>
          <a:bodyPr lIns="91706" tIns="45854" rIns="91706" bIns="45854"/>
          <a:lstStyle/>
          <a:p>
            <a:pPr eaLnBrk="1" hangingPunct="1"/>
            <a:r>
              <a:rPr lang="en-US" dirty="0" smtClean="0"/>
              <a:t>Mention that we formulate problem for multiple user case, even though most of our results to date are for single user problem</a:t>
            </a:r>
          </a:p>
          <a:p>
            <a:pPr eaLnBrk="1" hangingPunct="1"/>
            <a:endParaRPr lang="en-US" dirty="0" smtClean="0"/>
          </a:p>
          <a:p>
            <a:pPr eaLnBrk="1" hangingPunct="1"/>
            <a:r>
              <a:rPr lang="en-US" dirty="0" smtClean="0"/>
              <a:t>Linear power rate typically assumed in low SNR regimes; would usually assume convex power-rate curve in high SNR regimes</a:t>
            </a:r>
          </a:p>
          <a:p>
            <a:pPr eaLnBrk="1" hangingPunct="1"/>
            <a:endParaRPr lang="en-US" dirty="0" smtClean="0"/>
          </a:p>
          <a:p>
            <a:pPr eaLnBrk="1" hangingPunct="1"/>
            <a:r>
              <a:rPr lang="en-US" dirty="0" smtClean="0"/>
              <a:t>Recall that the c_max constants must satisfy sum over m, d^m times c-max^m less equal to power constraint P</a:t>
            </a:r>
          </a:p>
          <a:p>
            <a:pPr eaLnBrk="1" hangingPunct="1"/>
            <a:endParaRPr lang="en-US" dirty="0" smtClean="0"/>
          </a:p>
          <a:p>
            <a:pPr eaLnBrk="1" hangingPunct="1"/>
            <a:r>
              <a:rPr lang="en-US" dirty="0" smtClean="0"/>
              <a:t>It will become apparent in a few slides why we have written action space as amount at end rather than transmitted quantity</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pPr defTabSz="931661"/>
            <a:fld id="{CC76E8B1-708D-496A-9315-CAD9348D5F2D}" type="slidenum">
              <a:rPr lang="en-US" smtClean="0"/>
              <a:pPr defTabSz="931661"/>
              <a:t>20</a:t>
            </a:fld>
            <a:endParaRPr lang="en-US" dirty="0" smtClean="0"/>
          </a:p>
        </p:txBody>
      </p:sp>
      <p:sp>
        <p:nvSpPr>
          <p:cNvPr id="40963" name="Rectangle 2"/>
          <p:cNvSpPr>
            <a:spLocks noGrp="1" noRot="1" noChangeAspect="1" noChangeArrowheads="1" noTextEdit="1"/>
          </p:cNvSpPr>
          <p:nvPr>
            <p:ph type="sldImg"/>
          </p:nvPr>
        </p:nvSpPr>
        <p:spPr>
          <a:solidFill>
            <a:srgbClr val="FFFFFF"/>
          </a:solidFill>
          <a:ln/>
        </p:spPr>
      </p:sp>
      <p:sp>
        <p:nvSpPr>
          <p:cNvPr id="40964" name="Rectangle 3"/>
          <p:cNvSpPr>
            <a:spLocks noGrp="1" noChangeArrowheads="1"/>
          </p:cNvSpPr>
          <p:nvPr>
            <p:ph type="body" idx="1"/>
          </p:nvPr>
        </p:nvSpPr>
        <p:spPr>
          <a:solidFill>
            <a:srgbClr val="FFFFFF"/>
          </a:solidFill>
          <a:ln>
            <a:solidFill>
              <a:srgbClr val="000000"/>
            </a:solidFill>
          </a:ln>
        </p:spPr>
        <p:txBody>
          <a:bodyPr lIns="91706" tIns="45854" rIns="91706" bIns="45854"/>
          <a:lstStyle/>
          <a:p>
            <a:pPr eaLnBrk="1" hangingPunct="1"/>
            <a:r>
              <a:rPr lang="en-US" dirty="0" smtClean="0"/>
              <a:t>In both problems, the minimization is over the space of all randomized and deterministic history-dependent control laws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r>
              <a:rPr lang="en-US" dirty="0" smtClean="0"/>
              <a:t>You can imagine you are running a manufacturing plant, and you know how much of each basic commodity (copper, aluminum, etc.) you use each month. The prices change for each product every month, and you have a limited budget in any given month. You must make purchasing decisions.</a:t>
            </a:r>
          </a:p>
          <a:p>
            <a:endParaRPr lang="en-US" dirty="0" smtClean="0"/>
          </a:p>
          <a:p>
            <a:r>
              <a:rPr lang="en-US" dirty="0" smtClean="0"/>
              <a:t>Literature started in mid 1960s, and is still an active research area</a:t>
            </a:r>
          </a:p>
          <a:p>
            <a:endParaRPr lang="en-US" dirty="0" smtClean="0"/>
          </a:p>
          <a:p>
            <a:r>
              <a:rPr lang="en-US" dirty="0" smtClean="0"/>
              <a:t>This is a sample – there are others</a:t>
            </a:r>
          </a:p>
          <a:p>
            <a:endParaRPr lang="en-US" dirty="0" smtClean="0"/>
          </a:p>
          <a:p>
            <a:r>
              <a:rPr lang="en-US" dirty="0" smtClean="0"/>
              <a:t>Of the first category, Kingsman only one to consider a resource constraint, and his resource constraint, but it is on maximum number of items that may be ordered in each slot, which is constant over time</a:t>
            </a:r>
          </a:p>
          <a:p>
            <a:endParaRPr lang="en-US" dirty="0" smtClean="0"/>
          </a:p>
          <a:p>
            <a:r>
              <a:rPr lang="en-US" dirty="0" smtClean="0"/>
              <a:t>We leverage some of the proof techniques presented in these papers</a:t>
            </a:r>
          </a:p>
        </p:txBody>
      </p:sp>
      <p:sp>
        <p:nvSpPr>
          <p:cNvPr id="41988" name="Slide Number Placeholder 3"/>
          <p:cNvSpPr>
            <a:spLocks noGrp="1"/>
          </p:cNvSpPr>
          <p:nvPr>
            <p:ph type="sldNum" sz="quarter" idx="5"/>
          </p:nvPr>
        </p:nvSpPr>
        <p:spPr>
          <a:noFill/>
        </p:spPr>
        <p:txBody>
          <a:bodyPr/>
          <a:lstStyle/>
          <a:p>
            <a:pPr defTabSz="931661"/>
            <a:fld id="{FB11A160-9A83-4BD4-840E-85D5B2FC4775}" type="slidenum">
              <a:rPr lang="en-US" smtClean="0"/>
              <a:pPr defTabSz="931661"/>
              <a:t>21</a:t>
            </a:fld>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r>
              <a:rPr lang="en-US" dirty="0" smtClean="0"/>
              <a:t>You can imagine you are running a manufacturing plant, and you know how much of each basic commodity (copper, aluminum, etc.) you use each month. The prices change for each product every month, and you have a limited budget in any given month. You must make purchasing decisions.</a:t>
            </a:r>
          </a:p>
          <a:p>
            <a:endParaRPr lang="en-US" dirty="0" smtClean="0"/>
          </a:p>
          <a:p>
            <a:r>
              <a:rPr lang="en-US" dirty="0" smtClean="0"/>
              <a:t>Literature started in mid 1960s, and is still an active research area</a:t>
            </a:r>
          </a:p>
          <a:p>
            <a:endParaRPr lang="en-US" dirty="0" smtClean="0"/>
          </a:p>
          <a:p>
            <a:r>
              <a:rPr lang="en-US" dirty="0" smtClean="0"/>
              <a:t>This is a sample – there are others</a:t>
            </a:r>
          </a:p>
          <a:p>
            <a:endParaRPr lang="en-US" dirty="0" smtClean="0"/>
          </a:p>
          <a:p>
            <a:r>
              <a:rPr lang="en-US" dirty="0" smtClean="0"/>
              <a:t>Of the first category, Kingsman only one to consider a resource constraint, and his resource constraint, but it is on maximum number of items that may be ordered in each slot, which is constant over time</a:t>
            </a:r>
          </a:p>
          <a:p>
            <a:endParaRPr lang="en-US" dirty="0" smtClean="0"/>
          </a:p>
          <a:p>
            <a:r>
              <a:rPr lang="en-US" dirty="0" smtClean="0"/>
              <a:t>We leverage some of the proof techniques presented in these papers</a:t>
            </a:r>
          </a:p>
        </p:txBody>
      </p:sp>
      <p:sp>
        <p:nvSpPr>
          <p:cNvPr id="41988" name="Slide Number Placeholder 3"/>
          <p:cNvSpPr>
            <a:spLocks noGrp="1"/>
          </p:cNvSpPr>
          <p:nvPr>
            <p:ph type="sldNum" sz="quarter" idx="5"/>
          </p:nvPr>
        </p:nvSpPr>
        <p:spPr>
          <a:noFill/>
        </p:spPr>
        <p:txBody>
          <a:bodyPr/>
          <a:lstStyle/>
          <a:p>
            <a:pPr defTabSz="931661"/>
            <a:fld id="{FB11A160-9A83-4BD4-840E-85D5B2FC4775}" type="slidenum">
              <a:rPr lang="en-US" smtClean="0"/>
              <a:pPr defTabSz="931661"/>
              <a:t>22</a:t>
            </a:fld>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r>
              <a:rPr lang="en-US" dirty="0" smtClean="0"/>
              <a:t>You can imagine you are running a manufacturing plant, and you know how much of each basic commodity (copper, aluminum, etc.) you use each month. The prices change for each product every month, and you have a limited budget in any given month. You must make purchasing decisions.</a:t>
            </a:r>
          </a:p>
          <a:p>
            <a:endParaRPr lang="en-US" dirty="0" smtClean="0"/>
          </a:p>
          <a:p>
            <a:r>
              <a:rPr lang="en-US" dirty="0" smtClean="0"/>
              <a:t>Literature started in mid 1960s, and is still an active research area</a:t>
            </a:r>
          </a:p>
          <a:p>
            <a:endParaRPr lang="en-US" dirty="0" smtClean="0"/>
          </a:p>
          <a:p>
            <a:r>
              <a:rPr lang="en-US" dirty="0" smtClean="0"/>
              <a:t>This is a sample – there are others</a:t>
            </a:r>
          </a:p>
          <a:p>
            <a:endParaRPr lang="en-US" dirty="0" smtClean="0"/>
          </a:p>
          <a:p>
            <a:r>
              <a:rPr lang="en-US" dirty="0" smtClean="0"/>
              <a:t>Of the first category, Kingsman only one to consider a resource constraint, and his resource constraint, but it is on maximum number of items that may be ordered in each slot, which is constant over time</a:t>
            </a:r>
          </a:p>
          <a:p>
            <a:endParaRPr lang="en-US" dirty="0" smtClean="0"/>
          </a:p>
          <a:p>
            <a:r>
              <a:rPr lang="en-US" dirty="0" smtClean="0"/>
              <a:t>We leverage some of the proof techniques presented in these papers</a:t>
            </a:r>
          </a:p>
        </p:txBody>
      </p:sp>
      <p:sp>
        <p:nvSpPr>
          <p:cNvPr id="41988" name="Slide Number Placeholder 3"/>
          <p:cNvSpPr>
            <a:spLocks noGrp="1"/>
          </p:cNvSpPr>
          <p:nvPr>
            <p:ph type="sldNum" sz="quarter" idx="5"/>
          </p:nvPr>
        </p:nvSpPr>
        <p:spPr>
          <a:noFill/>
        </p:spPr>
        <p:txBody>
          <a:bodyPr/>
          <a:lstStyle/>
          <a:p>
            <a:pPr defTabSz="931661"/>
            <a:fld id="{FB11A160-9A83-4BD4-840E-85D5B2FC4775}" type="slidenum">
              <a:rPr lang="en-US" smtClean="0"/>
              <a:pPr defTabSz="931661"/>
              <a:t>23</a:t>
            </a:fld>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pPr defTabSz="931661"/>
            <a:fld id="{5BC1FDE7-103C-47D3-B05C-A11884AC62A9}" type="slidenum">
              <a:rPr lang="en-US" smtClean="0"/>
              <a:pPr defTabSz="931661"/>
              <a:t>24</a:t>
            </a:fld>
            <a:endParaRPr lang="en-US" dirty="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pPr defTabSz="931661"/>
            <a:fld id="{5BC1FDE7-103C-47D3-B05C-A11884AC62A9}" type="slidenum">
              <a:rPr lang="en-US" smtClean="0"/>
              <a:pPr defTabSz="931661"/>
              <a:t>2</a:t>
            </a:fld>
            <a:endParaRPr lang="en-US" dirty="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r>
              <a:rPr lang="en-US" dirty="0" smtClean="0"/>
              <a:t>Pull out term that depends on x</a:t>
            </a:r>
          </a:p>
          <a:p>
            <a:r>
              <a:rPr lang="en-US" dirty="0" smtClean="0"/>
              <a:t>G convex in y with lim as y goes to infinity equals to infinity, so it has a finite minimizer</a:t>
            </a:r>
          </a:p>
          <a:p>
            <a:endParaRPr lang="en-US" dirty="0" smtClean="0"/>
          </a:p>
          <a:p>
            <a:r>
              <a:rPr lang="en-US" dirty="0" smtClean="0"/>
              <a:t>Base-stock policy – order up to critical number, i.e., y_n^* is constant (independent of x)</a:t>
            </a:r>
          </a:p>
        </p:txBody>
      </p:sp>
      <p:sp>
        <p:nvSpPr>
          <p:cNvPr id="45060" name="Slide Number Placeholder 3"/>
          <p:cNvSpPr>
            <a:spLocks noGrp="1"/>
          </p:cNvSpPr>
          <p:nvPr>
            <p:ph type="sldNum" sz="quarter" idx="5"/>
          </p:nvPr>
        </p:nvSpPr>
        <p:spPr>
          <a:noFill/>
        </p:spPr>
        <p:txBody>
          <a:bodyPr/>
          <a:lstStyle/>
          <a:p>
            <a:pPr defTabSz="931661"/>
            <a:fld id="{CA0D8AFA-07D8-4CCE-8729-3582F4C28EFB}" type="slidenum">
              <a:rPr lang="en-US" smtClean="0"/>
              <a:pPr defTabSz="931661"/>
              <a:t>25</a:t>
            </a:fld>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r>
              <a:rPr lang="en-US" dirty="0" smtClean="0"/>
              <a:t>Proof of structure based on convexity of g and Karush result – 1959 – a theorem in convex programming – naval research logistics quarterly</a:t>
            </a:r>
          </a:p>
          <a:p>
            <a:endParaRPr lang="en-US" dirty="0" smtClean="0"/>
          </a:p>
          <a:p>
            <a:r>
              <a:rPr lang="en-US" dirty="0" smtClean="0"/>
              <a:t>Monotonicity statements follow from submodularity arguments</a:t>
            </a:r>
          </a:p>
          <a:p>
            <a:endParaRPr lang="en-US" dirty="0" smtClean="0"/>
          </a:p>
          <a:p>
            <a:r>
              <a:rPr lang="en-US" dirty="0" smtClean="0"/>
              <a:t>Natural question to ask, can we find explicit form for critical numbers</a:t>
            </a:r>
          </a:p>
        </p:txBody>
      </p:sp>
      <p:sp>
        <p:nvSpPr>
          <p:cNvPr id="46084" name="Slide Number Placeholder 3"/>
          <p:cNvSpPr>
            <a:spLocks noGrp="1"/>
          </p:cNvSpPr>
          <p:nvPr>
            <p:ph type="sldNum" sz="quarter" idx="5"/>
          </p:nvPr>
        </p:nvSpPr>
        <p:spPr>
          <a:noFill/>
        </p:spPr>
        <p:txBody>
          <a:bodyPr/>
          <a:lstStyle/>
          <a:p>
            <a:pPr defTabSz="931661"/>
            <a:fld id="{24BEA0C7-32FA-4AAB-B301-4DF95C7B35E7}" type="slidenum">
              <a:rPr lang="en-US" smtClean="0"/>
              <a:pPr defTabSz="931661"/>
              <a:t>26</a:t>
            </a:fld>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r>
              <a:rPr lang="en-US" dirty="0" smtClean="0"/>
              <a:t>Proof of structure based on convexity of g and Karush result – 1959 – a theorem in convex programming – naval research logistics quarterly</a:t>
            </a:r>
          </a:p>
          <a:p>
            <a:endParaRPr lang="en-US" dirty="0" smtClean="0"/>
          </a:p>
          <a:p>
            <a:r>
              <a:rPr lang="en-US" dirty="0" smtClean="0"/>
              <a:t>Monotonicity statements follow from submodularity arguments</a:t>
            </a:r>
          </a:p>
          <a:p>
            <a:endParaRPr lang="en-US" dirty="0" smtClean="0"/>
          </a:p>
          <a:p>
            <a:r>
              <a:rPr lang="en-US" dirty="0" smtClean="0"/>
              <a:t>Natural question to ask, can we find explicit form for critical numbers</a:t>
            </a:r>
          </a:p>
        </p:txBody>
      </p:sp>
      <p:sp>
        <p:nvSpPr>
          <p:cNvPr id="46084" name="Slide Number Placeholder 3"/>
          <p:cNvSpPr>
            <a:spLocks noGrp="1"/>
          </p:cNvSpPr>
          <p:nvPr>
            <p:ph type="sldNum" sz="quarter" idx="5"/>
          </p:nvPr>
        </p:nvSpPr>
        <p:spPr>
          <a:noFill/>
        </p:spPr>
        <p:txBody>
          <a:bodyPr/>
          <a:lstStyle/>
          <a:p>
            <a:pPr defTabSz="931661"/>
            <a:fld id="{24BEA0C7-32FA-4AAB-B301-4DF95C7B35E7}" type="slidenum">
              <a:rPr lang="en-US" smtClean="0"/>
              <a:pPr defTabSz="931661"/>
              <a:t>27</a:t>
            </a:fld>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pPr defTabSz="931661"/>
            <a:fld id="{5BC1FDE7-103C-47D3-B05C-A11884AC62A9}" type="slidenum">
              <a:rPr lang="en-US" smtClean="0"/>
              <a:pPr defTabSz="931661"/>
              <a:t>29</a:t>
            </a:fld>
            <a:endParaRPr lang="en-US" dirty="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pPr defTabSz="931661"/>
            <a:fld id="{5BC1FDE7-103C-47D3-B05C-A11884AC62A9}" type="slidenum">
              <a:rPr lang="en-US" smtClean="0"/>
              <a:pPr defTabSz="931661"/>
              <a:t>32</a:t>
            </a:fld>
            <a:endParaRPr lang="en-US" dirty="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pPr defTabSz="931661"/>
            <a:fld id="{5BC1FDE7-103C-47D3-B05C-A11884AC62A9}" type="slidenum">
              <a:rPr lang="en-US" smtClean="0"/>
              <a:pPr defTabSz="931661"/>
              <a:t>37</a:t>
            </a:fld>
            <a:endParaRPr lang="en-US" dirty="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pPr defTabSz="931661"/>
            <a:fld id="{B9AE37F8-1EEB-4CD2-8F25-359D4CCAA821}" type="slidenum">
              <a:rPr lang="en-US" smtClean="0"/>
              <a:pPr defTabSz="931661"/>
              <a:t>38</a:t>
            </a:fld>
            <a:endParaRPr lang="en-US" dirty="0"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pPr defTabSz="931661"/>
            <a:fld id="{B9AE37F8-1EEB-4CD2-8F25-359D4CCAA821}" type="slidenum">
              <a:rPr lang="en-US" smtClean="0"/>
              <a:pPr defTabSz="931661"/>
              <a:t>39</a:t>
            </a:fld>
            <a:endParaRPr lang="en-US" dirty="0"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pPr defTabSz="931661"/>
            <a:fld id="{B9AE37F8-1EEB-4CD2-8F25-359D4CCAA821}" type="slidenum">
              <a:rPr lang="en-US" smtClean="0"/>
              <a:pPr defTabSz="931661"/>
              <a:t>40</a:t>
            </a:fld>
            <a:endParaRPr lang="en-US" dirty="0"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pPr defTabSz="931661"/>
            <a:fld id="{5BC1FDE7-103C-47D3-B05C-A11884AC62A9}" type="slidenum">
              <a:rPr lang="en-US" smtClean="0"/>
              <a:pPr defTabSz="931661"/>
              <a:t>41</a:t>
            </a:fld>
            <a:endParaRPr lang="en-US" dirty="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pPr defTabSz="931661"/>
            <a:fld id="{5BC1FDE7-103C-47D3-B05C-A11884AC62A9}" type="slidenum">
              <a:rPr lang="en-US" smtClean="0"/>
              <a:pPr defTabSz="931661"/>
              <a:t>3</a:t>
            </a:fld>
            <a:endParaRPr lang="en-US" dirty="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pPr defTabSz="931661"/>
            <a:fld id="{5BC1FDE7-103C-47D3-B05C-A11884AC62A9}" type="slidenum">
              <a:rPr lang="en-US" smtClean="0"/>
              <a:pPr defTabSz="931661"/>
              <a:t>4</a:t>
            </a:fld>
            <a:endParaRPr lang="en-US" dirty="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pPr defTabSz="931661"/>
            <a:fld id="{5BC1FDE7-103C-47D3-B05C-A11884AC62A9}" type="slidenum">
              <a:rPr lang="en-US" smtClean="0"/>
              <a:pPr defTabSz="931661"/>
              <a:t>5</a:t>
            </a:fld>
            <a:endParaRPr lang="en-US" dirty="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pPr defTabSz="931661"/>
            <a:fld id="{5BC1FDE7-103C-47D3-B05C-A11884AC62A9}" type="slidenum">
              <a:rPr lang="en-US" smtClean="0"/>
              <a:pPr defTabSz="931661"/>
              <a:t>6</a:t>
            </a:fld>
            <a:endParaRPr lang="en-US" dirty="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pPr defTabSz="931661"/>
            <a:fld id="{B9AE37F8-1EEB-4CD2-8F25-359D4CCAA821}" type="slidenum">
              <a:rPr lang="en-US" smtClean="0"/>
              <a:pPr defTabSz="931661"/>
              <a:t>7</a:t>
            </a:fld>
            <a:endParaRPr lang="en-US" dirty="0"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r>
              <a:rPr lang="en-US" dirty="0" smtClean="0"/>
              <a:t>Remind that there are M users, single transmitter, and available data rate for transmission to each user varies across time and from user to user</a:t>
            </a:r>
          </a:p>
        </p:txBody>
      </p:sp>
      <p:sp>
        <p:nvSpPr>
          <p:cNvPr id="37892" name="Slide Number Placeholder 3"/>
          <p:cNvSpPr>
            <a:spLocks noGrp="1"/>
          </p:cNvSpPr>
          <p:nvPr>
            <p:ph type="sldNum" sz="quarter" idx="5"/>
          </p:nvPr>
        </p:nvSpPr>
        <p:spPr>
          <a:noFill/>
        </p:spPr>
        <p:txBody>
          <a:bodyPr/>
          <a:lstStyle/>
          <a:p>
            <a:pPr defTabSz="931661"/>
            <a:fld id="{7C9B2C20-9597-4B83-AF2B-0B88DBC4FD48}" type="slidenum">
              <a:rPr lang="en-US" smtClean="0"/>
              <a:pPr defTabSz="931661"/>
              <a:t>8</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pPr defTabSz="931661"/>
            <a:fld id="{E791C11B-BAFE-4A6A-9888-37CC73C899BB}" type="slidenum">
              <a:rPr lang="en-US" smtClean="0"/>
              <a:pPr defTabSz="931661"/>
              <a:t>9</a:t>
            </a:fld>
            <a:endParaRPr lang="en-US" dirty="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dirty="0" smtClean="0"/>
              <a:t>Infinite buffer – decreasing cost of memory</a:t>
            </a:r>
          </a:p>
          <a:p>
            <a:pPr eaLnBrk="1" hangingPunct="1"/>
            <a:endParaRPr lang="en-US" dirty="0" smtClean="0"/>
          </a:p>
          <a:p>
            <a:pPr eaLnBrk="1" hangingPunct="1"/>
            <a:r>
              <a:rPr lang="en-US" dirty="0" smtClean="0"/>
              <a:t>Iid – also independent of other user’s channel conditions and of transmitter’s scheduling decisions</a:t>
            </a:r>
          </a:p>
          <a:p>
            <a:pPr eaLnBrk="1" hangingPunct="1"/>
            <a:endParaRPr lang="en-US" dirty="0" smtClean="0"/>
          </a:p>
          <a:p>
            <a:pPr eaLnBrk="1" hangingPunct="1"/>
            <a:r>
              <a:rPr lang="en-US" dirty="0" smtClean="0"/>
              <a:t>Constant demand – justified if the receiving buffer is drained at a constant rate at the MAC layer, before packets are decoded by the media player at the application layer. Also, similar techniques can be used to examine the non-stationary case</a:t>
            </a:r>
          </a:p>
          <a:p>
            <a:pPr eaLnBrk="1" hangingPunct="1"/>
            <a:endParaRPr lang="en-US" dirty="0" smtClean="0"/>
          </a:p>
          <a:p>
            <a:pPr eaLnBrk="1" hangingPunct="1"/>
            <a:r>
              <a:rPr lang="en-US" dirty="0" smtClean="0"/>
              <a:t>Power constraint – even when they are all in the worst condition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26"/>
          <p:cNvGrpSpPr>
            <a:grpSpLocks/>
          </p:cNvGrpSpPr>
          <p:nvPr/>
        </p:nvGrpSpPr>
        <p:grpSpPr bwMode="auto">
          <a:xfrm>
            <a:off x="0" y="0"/>
            <a:ext cx="9144000" cy="6858000"/>
            <a:chOff x="0" y="0"/>
            <a:chExt cx="5760" cy="4320"/>
          </a:xfrm>
        </p:grpSpPr>
        <p:sp>
          <p:nvSpPr>
            <p:cNvPr id="5" name="Rectangle 1027"/>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dirty="0">
                <a:latin typeface="Times New Roman" pitchFamily="18" charset="0"/>
              </a:endParaRPr>
            </a:p>
          </p:txBody>
        </p:sp>
        <p:sp>
          <p:nvSpPr>
            <p:cNvPr id="6" name="Rectangle 1028"/>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en-US" sz="2400" dirty="0">
                <a:latin typeface="Times New Roman" pitchFamily="18" charset="0"/>
              </a:endParaRPr>
            </a:p>
          </p:txBody>
        </p:sp>
        <p:grpSp>
          <p:nvGrpSpPr>
            <p:cNvPr id="7" name="Group 1029"/>
            <p:cNvGrpSpPr>
              <a:grpSpLocks/>
            </p:cNvGrpSpPr>
            <p:nvPr/>
          </p:nvGrpSpPr>
          <p:grpSpPr bwMode="auto">
            <a:xfrm>
              <a:off x="0" y="672"/>
              <a:ext cx="1806" cy="1989"/>
              <a:chOff x="0" y="672"/>
              <a:chExt cx="1806" cy="1989"/>
            </a:xfrm>
          </p:grpSpPr>
          <p:sp>
            <p:nvSpPr>
              <p:cNvPr id="8" name="Rectangle 1030"/>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en-US" sz="2400" dirty="0">
                  <a:latin typeface="Times New Roman" pitchFamily="18" charset="0"/>
                </a:endParaRPr>
              </a:p>
            </p:txBody>
          </p:sp>
          <p:sp>
            <p:nvSpPr>
              <p:cNvPr id="9" name="Rectangle 1031"/>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en-US" sz="2400" dirty="0">
                  <a:latin typeface="Times New Roman" pitchFamily="18" charset="0"/>
                </a:endParaRPr>
              </a:p>
            </p:txBody>
          </p:sp>
          <p:sp>
            <p:nvSpPr>
              <p:cNvPr id="10" name="Rectangle 1032"/>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en-US" sz="2400" dirty="0">
                  <a:latin typeface="Times New Roman" pitchFamily="18" charset="0"/>
                </a:endParaRPr>
              </a:p>
            </p:txBody>
          </p:sp>
          <p:sp>
            <p:nvSpPr>
              <p:cNvPr id="11" name="Rectangle 1033"/>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en-US" sz="2400" dirty="0">
                  <a:latin typeface="Times New Roman" pitchFamily="18" charset="0"/>
                </a:endParaRPr>
              </a:p>
            </p:txBody>
          </p:sp>
          <p:sp>
            <p:nvSpPr>
              <p:cNvPr id="12" name="Rectangle 1034"/>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en-US" sz="2400" dirty="0">
                  <a:latin typeface="Times New Roman" pitchFamily="18" charset="0"/>
                </a:endParaRPr>
              </a:p>
            </p:txBody>
          </p:sp>
          <p:sp>
            <p:nvSpPr>
              <p:cNvPr id="13" name="Rectangle 1035"/>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en-US" sz="2400" dirty="0">
                  <a:latin typeface="Times New Roman" pitchFamily="18" charset="0"/>
                </a:endParaRPr>
              </a:p>
            </p:txBody>
          </p:sp>
          <p:sp>
            <p:nvSpPr>
              <p:cNvPr id="14" name="Rectangle 1036"/>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en-US" sz="2400" dirty="0">
                  <a:latin typeface="Times New Roman" pitchFamily="18" charset="0"/>
                </a:endParaRPr>
              </a:p>
            </p:txBody>
          </p:sp>
          <p:sp>
            <p:nvSpPr>
              <p:cNvPr id="15" name="Rectangle 1037"/>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en-US" sz="2400" dirty="0">
                  <a:latin typeface="Times New Roman" pitchFamily="18" charset="0"/>
                </a:endParaRPr>
              </a:p>
            </p:txBody>
          </p:sp>
          <p:sp>
            <p:nvSpPr>
              <p:cNvPr id="16" name="Rectangle 1038"/>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en-US" sz="2400" dirty="0">
                  <a:latin typeface="Times New Roman" pitchFamily="18" charset="0"/>
                </a:endParaRPr>
              </a:p>
            </p:txBody>
          </p:sp>
          <p:sp>
            <p:nvSpPr>
              <p:cNvPr id="17" name="Rectangle 1039"/>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en-US" sz="2400" dirty="0">
                  <a:latin typeface="Times New Roman" pitchFamily="18" charset="0"/>
                </a:endParaRPr>
              </a:p>
            </p:txBody>
          </p:sp>
        </p:grpSp>
      </p:grpSp>
      <p:sp>
        <p:nvSpPr>
          <p:cNvPr id="40979" name="Rectangle 1043"/>
          <p:cNvSpPr>
            <a:spLocks noGrp="1" noChangeArrowheads="1"/>
          </p:cNvSpPr>
          <p:nvPr>
            <p:ph type="ctrTitle"/>
          </p:nvPr>
        </p:nvSpPr>
        <p:spPr>
          <a:xfrm>
            <a:off x="2971800" y="1828800"/>
            <a:ext cx="6019800" cy="2209800"/>
          </a:xfrm>
        </p:spPr>
        <p:txBody>
          <a:bodyPr anchor="ctr"/>
          <a:lstStyle>
            <a:lvl1pPr>
              <a:defRPr sz="2200">
                <a:solidFill>
                  <a:srgbClr val="FFFFFF"/>
                </a:solidFill>
              </a:defRPr>
            </a:lvl1pPr>
          </a:lstStyle>
          <a:p>
            <a:r>
              <a:rPr lang="en-US"/>
              <a:t>Click to edit Master title style</a:t>
            </a:r>
          </a:p>
        </p:txBody>
      </p:sp>
      <p:sp>
        <p:nvSpPr>
          <p:cNvPr id="40980" name="Rectangle 1044"/>
          <p:cNvSpPr>
            <a:spLocks noGrp="1" noChangeArrowheads="1"/>
          </p:cNvSpPr>
          <p:nvPr>
            <p:ph type="subTitle" idx="1"/>
          </p:nvPr>
        </p:nvSpPr>
        <p:spPr bwMode="auto">
          <a:xfrm>
            <a:off x="2971800" y="4267200"/>
            <a:ext cx="6019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buFont typeface="Wingdings" pitchFamily="2" charset="2"/>
              <a:buNone/>
              <a:defRPr sz="3400"/>
            </a:lvl1pPr>
          </a:lstStyle>
          <a:p>
            <a:r>
              <a:rPr lang="en-US"/>
              <a:t>Click to edit Master subtitle style</a:t>
            </a:r>
          </a:p>
        </p:txBody>
      </p:sp>
      <p:sp>
        <p:nvSpPr>
          <p:cNvPr id="18" name="Rectangle 1040"/>
          <p:cNvSpPr>
            <a:spLocks noGrp="1" noChangeArrowheads="1"/>
          </p:cNvSpPr>
          <p:nvPr>
            <p:ph type="dt" sz="half"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19" name="Rectangle 1041"/>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defRPr sz="1200"/>
            </a:lvl1pPr>
          </a:lstStyle>
          <a:p>
            <a:pPr>
              <a:defRPr/>
            </a:pPr>
            <a:r>
              <a:rPr lang="en-US" dirty="0" smtClean="0"/>
              <a:t>ABC</a:t>
            </a:r>
            <a:endParaRPr lang="en-US" dirty="0"/>
          </a:p>
        </p:txBody>
      </p:sp>
      <p:sp>
        <p:nvSpPr>
          <p:cNvPr id="20" name="Rectangle 1042"/>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9E445101-7848-45F7-A016-696800057BC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55600"/>
            <a:ext cx="2057400" cy="5770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55600"/>
            <a:ext cx="6019800" cy="57705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TextBox 2"/>
          <p:cNvSpPr txBox="1"/>
          <p:nvPr userDrawn="1"/>
        </p:nvSpPr>
        <p:spPr>
          <a:xfrm>
            <a:off x="8869680" y="6629400"/>
            <a:ext cx="533400" cy="215444"/>
          </a:xfrm>
          <a:prstGeom prst="rect">
            <a:avLst/>
          </a:prstGeom>
          <a:noFill/>
        </p:spPr>
        <p:txBody>
          <a:bodyPr wrap="square" rtlCol="0">
            <a:spAutoFit/>
          </a:bodyPr>
          <a:lstStyle/>
          <a:p>
            <a:fld id="{71E0B857-3F0B-4BFC-9228-BBE8FCD1D4C1}" type="slidenum">
              <a:rPr lang="en-US" sz="800" smtClean="0"/>
              <a:pPr/>
              <a:t>‹#›</a:t>
            </a:fld>
            <a:endParaRPr lang="en-US" sz="80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218" name="Group 4"/>
          <p:cNvGrpSpPr>
            <a:grpSpLocks/>
          </p:cNvGrpSpPr>
          <p:nvPr/>
        </p:nvGrpSpPr>
        <p:grpSpPr bwMode="auto">
          <a:xfrm>
            <a:off x="0" y="0"/>
            <a:ext cx="9144000" cy="493713"/>
            <a:chOff x="0" y="0"/>
            <a:chExt cx="5760" cy="344"/>
          </a:xfrm>
        </p:grpSpPr>
        <p:sp>
          <p:nvSpPr>
            <p:cNvPr id="3994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dirty="0">
                <a:latin typeface="Times New Roman" pitchFamily="18" charset="0"/>
              </a:endParaRPr>
            </a:p>
          </p:txBody>
        </p:sp>
        <p:sp>
          <p:nvSpPr>
            <p:cNvPr id="3994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US" sz="2400" dirty="0">
                <a:latin typeface="Times New Roman" pitchFamily="18" charset="0"/>
              </a:endParaRPr>
            </a:p>
          </p:txBody>
        </p:sp>
        <p:sp>
          <p:nvSpPr>
            <p:cNvPr id="39943" name="Rectangle 7"/>
            <p:cNvSpPr>
              <a:spLocks noChangeArrowheads="1"/>
            </p:cNvSpPr>
            <p:nvPr/>
          </p:nvSpPr>
          <p:spPr bwMode="auto">
            <a:xfrm>
              <a:off x="258" y="85"/>
              <a:ext cx="87" cy="87"/>
            </a:xfrm>
            <a:prstGeom prst="rect">
              <a:avLst/>
            </a:prstGeom>
            <a:solidFill>
              <a:schemeClr val="folHlink"/>
            </a:solidFill>
            <a:ln w="9525">
              <a:noFill/>
              <a:miter lim="800000"/>
              <a:headEnd/>
              <a:tailEnd/>
            </a:ln>
          </p:spPr>
          <p:txBody>
            <a:bodyPr/>
            <a:lstStyle/>
            <a:p>
              <a:pPr>
                <a:defRPr/>
              </a:pPr>
              <a:endParaRPr lang="en-US" dirty="0">
                <a:solidFill>
                  <a:schemeClr val="hlink"/>
                </a:solidFill>
              </a:endParaRPr>
            </a:p>
          </p:txBody>
        </p:sp>
        <p:sp>
          <p:nvSpPr>
            <p:cNvPr id="39944"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US" dirty="0">
                <a:solidFill>
                  <a:schemeClr val="hlink"/>
                </a:solidFill>
              </a:endParaRPr>
            </a:p>
          </p:txBody>
        </p:sp>
        <p:sp>
          <p:nvSpPr>
            <p:cNvPr id="39945" name="Rectangle 9"/>
            <p:cNvSpPr>
              <a:spLocks noChangeArrowheads="1"/>
            </p:cNvSpPr>
            <p:nvPr/>
          </p:nvSpPr>
          <p:spPr bwMode="auto">
            <a:xfrm>
              <a:off x="345" y="85"/>
              <a:ext cx="88" cy="87"/>
            </a:xfrm>
            <a:prstGeom prst="rect">
              <a:avLst/>
            </a:prstGeom>
            <a:solidFill>
              <a:schemeClr val="accent2"/>
            </a:solidFill>
            <a:ln w="9525">
              <a:noFill/>
              <a:miter lim="800000"/>
              <a:headEnd/>
              <a:tailEnd/>
            </a:ln>
          </p:spPr>
          <p:txBody>
            <a:bodyPr/>
            <a:lstStyle/>
            <a:p>
              <a:pPr>
                <a:defRPr/>
              </a:pPr>
              <a:endParaRPr lang="en-US" dirty="0">
                <a:solidFill>
                  <a:schemeClr val="accent2"/>
                </a:solidFill>
              </a:endParaRPr>
            </a:p>
          </p:txBody>
        </p:sp>
        <p:sp>
          <p:nvSpPr>
            <p:cNvPr id="39946"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US" dirty="0">
                <a:solidFill>
                  <a:schemeClr val="hlink"/>
                </a:solidFill>
              </a:endParaRPr>
            </a:p>
          </p:txBody>
        </p:sp>
        <p:sp>
          <p:nvSpPr>
            <p:cNvPr id="39947" name="Rectangle 11"/>
            <p:cNvSpPr>
              <a:spLocks noChangeArrowheads="1"/>
            </p:cNvSpPr>
            <p:nvPr/>
          </p:nvSpPr>
          <p:spPr bwMode="auto">
            <a:xfrm>
              <a:off x="83" y="86"/>
              <a:ext cx="89" cy="86"/>
            </a:xfrm>
            <a:prstGeom prst="rect">
              <a:avLst/>
            </a:prstGeom>
            <a:solidFill>
              <a:schemeClr val="bg2"/>
            </a:solidFill>
            <a:ln w="9525">
              <a:noFill/>
              <a:miter lim="800000"/>
              <a:headEnd/>
              <a:tailEnd/>
            </a:ln>
          </p:spPr>
          <p:txBody>
            <a:bodyPr/>
            <a:lstStyle/>
            <a:p>
              <a:pPr>
                <a:defRPr/>
              </a:pPr>
              <a:endParaRPr lang="en-US" sz="2400" dirty="0">
                <a:latin typeface="Times New Roman" pitchFamily="18" charset="0"/>
              </a:endParaRPr>
            </a:p>
          </p:txBody>
        </p:sp>
        <p:sp>
          <p:nvSpPr>
            <p:cNvPr id="39948" name="Rectangle 12"/>
            <p:cNvSpPr>
              <a:spLocks noChangeArrowheads="1"/>
            </p:cNvSpPr>
            <p:nvPr/>
          </p:nvSpPr>
          <p:spPr bwMode="auto">
            <a:xfrm>
              <a:off x="258" y="171"/>
              <a:ext cx="87" cy="84"/>
            </a:xfrm>
            <a:prstGeom prst="rect">
              <a:avLst/>
            </a:prstGeom>
            <a:solidFill>
              <a:schemeClr val="accent2"/>
            </a:solidFill>
            <a:ln w="9525">
              <a:noFill/>
              <a:miter lim="800000"/>
              <a:headEnd/>
              <a:tailEnd/>
            </a:ln>
          </p:spPr>
          <p:txBody>
            <a:bodyPr/>
            <a:lstStyle/>
            <a:p>
              <a:pPr>
                <a:defRPr/>
              </a:pPr>
              <a:endParaRPr lang="en-US" dirty="0">
                <a:solidFill>
                  <a:schemeClr val="accent2"/>
                </a:solidFill>
              </a:endParaRPr>
            </a:p>
          </p:txBody>
        </p:sp>
        <p:sp>
          <p:nvSpPr>
            <p:cNvPr id="39949"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US" dirty="0">
                <a:solidFill>
                  <a:schemeClr val="accent2"/>
                </a:solidFill>
              </a:endParaRPr>
            </a:p>
          </p:txBody>
        </p:sp>
      </p:grpSp>
      <p:sp>
        <p:nvSpPr>
          <p:cNvPr id="9219" name="Rectangle 14"/>
          <p:cNvSpPr>
            <a:spLocks noGrp="1" noChangeArrowheads="1"/>
          </p:cNvSpPr>
          <p:nvPr>
            <p:ph type="title"/>
          </p:nvPr>
        </p:nvSpPr>
        <p:spPr bwMode="auto">
          <a:xfrm>
            <a:off x="457200" y="355600"/>
            <a:ext cx="8229600" cy="609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9954" name="Rectangle 18"/>
          <p:cNvSpPr>
            <a:spLocks noChangeArrowheads="1"/>
          </p:cNvSpPr>
          <p:nvPr userDrawn="1"/>
        </p:nvSpPr>
        <p:spPr bwMode="auto">
          <a:xfrm>
            <a:off x="457200" y="914400"/>
            <a:ext cx="8534400" cy="46038"/>
          </a:xfrm>
          <a:prstGeom prst="rect">
            <a:avLst/>
          </a:prstGeom>
          <a:gradFill rotWithShape="1">
            <a:gsLst>
              <a:gs pos="0">
                <a:schemeClr val="accent2"/>
              </a:gs>
              <a:gs pos="100000">
                <a:schemeClr val="bg1"/>
              </a:gs>
            </a:gsLst>
            <a:lin ang="0" scaled="1"/>
          </a:gradFill>
          <a:ln w="9525">
            <a:noFill/>
            <a:miter lim="800000"/>
            <a:headEnd/>
            <a:tailEnd/>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774"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hf hd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a:solidFill>
            <a:schemeClr val="tx1"/>
          </a:solidFill>
          <a:latin typeface="Arial" charset="0"/>
          <a:cs typeface="Arial" charset="0"/>
        </a:defRPr>
      </a:lvl6pPr>
      <a:lvl7pPr marL="914400" algn="l" rtl="0" fontAlgn="base">
        <a:spcBef>
          <a:spcPct val="0"/>
        </a:spcBef>
        <a:spcAft>
          <a:spcPct val="0"/>
        </a:spcAft>
        <a:defRPr>
          <a:solidFill>
            <a:schemeClr val="tx1"/>
          </a:solidFill>
          <a:latin typeface="Arial" charset="0"/>
          <a:cs typeface="Arial" charset="0"/>
        </a:defRPr>
      </a:lvl7pPr>
      <a:lvl8pPr marL="1371600" algn="l" rtl="0" fontAlgn="base">
        <a:spcBef>
          <a:spcPct val="0"/>
        </a:spcBef>
        <a:spcAft>
          <a:spcPct val="0"/>
        </a:spcAft>
        <a:defRPr>
          <a:solidFill>
            <a:schemeClr val="tx1"/>
          </a:solidFill>
          <a:latin typeface="Arial" charset="0"/>
          <a:cs typeface="Arial" charset="0"/>
        </a:defRPr>
      </a:lvl8pPr>
      <a:lvl9pPr marL="1828800" algn="l" rtl="0" fontAlgn="base">
        <a:spcBef>
          <a:spcPct val="0"/>
        </a:spcBef>
        <a:spcAft>
          <a:spcPct val="0"/>
        </a:spcAft>
        <a:defRPr>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4.emf"/></Relationships>
</file>

<file path=ppt/slides/_rels/slide1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notesSlide" Target="../notesSlides/notesSlide14.xml"/><Relationship Id="rId7"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image" Target="../media/image17.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oleObject" Target="../embeddings/oleObject14.bin"/><Relationship Id="rId18" Type="http://schemas.openxmlformats.org/officeDocument/2006/relationships/oleObject" Target="../embeddings/oleObject19.bin"/><Relationship Id="rId3" Type="http://schemas.openxmlformats.org/officeDocument/2006/relationships/notesSlide" Target="../notesSlides/notesSlide21.xml"/><Relationship Id="rId7" Type="http://schemas.openxmlformats.org/officeDocument/2006/relationships/oleObject" Target="../embeddings/oleObject8.bin"/><Relationship Id="rId12" Type="http://schemas.openxmlformats.org/officeDocument/2006/relationships/oleObject" Target="../embeddings/oleObject13.bin"/><Relationship Id="rId17" Type="http://schemas.openxmlformats.org/officeDocument/2006/relationships/oleObject" Target="../embeddings/oleObject18.bin"/><Relationship Id="rId2" Type="http://schemas.openxmlformats.org/officeDocument/2006/relationships/slideLayout" Target="../slideLayouts/slideLayout6.xml"/><Relationship Id="rId16" Type="http://schemas.openxmlformats.org/officeDocument/2006/relationships/oleObject" Target="../embeddings/oleObject17.bin"/><Relationship Id="rId1" Type="http://schemas.openxmlformats.org/officeDocument/2006/relationships/vmlDrawing" Target="../drawings/vmlDrawing2.vml"/><Relationship Id="rId6" Type="http://schemas.openxmlformats.org/officeDocument/2006/relationships/oleObject" Target="../embeddings/oleObject7.bin"/><Relationship Id="rId11" Type="http://schemas.openxmlformats.org/officeDocument/2006/relationships/oleObject" Target="../embeddings/oleObject12.bin"/><Relationship Id="rId5" Type="http://schemas.openxmlformats.org/officeDocument/2006/relationships/oleObject" Target="../embeddings/oleObject6.bin"/><Relationship Id="rId15" Type="http://schemas.openxmlformats.org/officeDocument/2006/relationships/oleObject" Target="../embeddings/oleObject16.bin"/><Relationship Id="rId10" Type="http://schemas.openxmlformats.org/officeDocument/2006/relationships/oleObject" Target="../embeddings/oleObject11.bin"/><Relationship Id="rId19" Type="http://schemas.openxmlformats.org/officeDocument/2006/relationships/oleObject" Target="../embeddings/oleObject20.bin"/><Relationship Id="rId4" Type="http://schemas.openxmlformats.org/officeDocument/2006/relationships/oleObject" Target="../embeddings/oleObject5.bin"/><Relationship Id="rId9" Type="http://schemas.openxmlformats.org/officeDocument/2006/relationships/oleObject" Target="../embeddings/oleObject10.bin"/><Relationship Id="rId14" Type="http://schemas.openxmlformats.org/officeDocument/2006/relationships/oleObject" Target="../embeddings/oleObject15.bin"/></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25.bin"/><Relationship Id="rId13" Type="http://schemas.openxmlformats.org/officeDocument/2006/relationships/oleObject" Target="../embeddings/oleObject30.bin"/><Relationship Id="rId18" Type="http://schemas.openxmlformats.org/officeDocument/2006/relationships/oleObject" Target="../embeddings/oleObject35.bin"/><Relationship Id="rId3" Type="http://schemas.openxmlformats.org/officeDocument/2006/relationships/notesSlide" Target="../notesSlides/notesSlide22.xml"/><Relationship Id="rId7" Type="http://schemas.openxmlformats.org/officeDocument/2006/relationships/oleObject" Target="../embeddings/oleObject24.bin"/><Relationship Id="rId12" Type="http://schemas.openxmlformats.org/officeDocument/2006/relationships/oleObject" Target="../embeddings/oleObject29.bin"/><Relationship Id="rId17" Type="http://schemas.openxmlformats.org/officeDocument/2006/relationships/oleObject" Target="../embeddings/oleObject34.bin"/><Relationship Id="rId2" Type="http://schemas.openxmlformats.org/officeDocument/2006/relationships/slideLayout" Target="../slideLayouts/slideLayout6.xml"/><Relationship Id="rId16" Type="http://schemas.openxmlformats.org/officeDocument/2006/relationships/oleObject" Target="../embeddings/oleObject33.bin"/><Relationship Id="rId20" Type="http://schemas.openxmlformats.org/officeDocument/2006/relationships/image" Target="../media/image51.emf"/><Relationship Id="rId1" Type="http://schemas.openxmlformats.org/officeDocument/2006/relationships/vmlDrawing" Target="../drawings/vmlDrawing3.vml"/><Relationship Id="rId6" Type="http://schemas.openxmlformats.org/officeDocument/2006/relationships/oleObject" Target="../embeddings/oleObject23.bin"/><Relationship Id="rId11" Type="http://schemas.openxmlformats.org/officeDocument/2006/relationships/oleObject" Target="../embeddings/oleObject28.bin"/><Relationship Id="rId5" Type="http://schemas.openxmlformats.org/officeDocument/2006/relationships/oleObject" Target="../embeddings/oleObject22.bin"/><Relationship Id="rId15" Type="http://schemas.openxmlformats.org/officeDocument/2006/relationships/oleObject" Target="../embeddings/oleObject32.bin"/><Relationship Id="rId10" Type="http://schemas.openxmlformats.org/officeDocument/2006/relationships/oleObject" Target="../embeddings/oleObject27.bin"/><Relationship Id="rId19" Type="http://schemas.openxmlformats.org/officeDocument/2006/relationships/oleObject" Target="../embeddings/oleObject36.bin"/><Relationship Id="rId4" Type="http://schemas.openxmlformats.org/officeDocument/2006/relationships/oleObject" Target="../embeddings/oleObject21.bin"/><Relationship Id="rId9" Type="http://schemas.openxmlformats.org/officeDocument/2006/relationships/oleObject" Target="../embeddings/oleObject26.bin"/><Relationship Id="rId14" Type="http://schemas.openxmlformats.org/officeDocument/2006/relationships/oleObject" Target="../embeddings/oleObject31.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53.emf"/><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54.emf"/><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42.bin"/><Relationship Id="rId13" Type="http://schemas.openxmlformats.org/officeDocument/2006/relationships/image" Target="../media/image63.png"/><Relationship Id="rId3" Type="http://schemas.openxmlformats.org/officeDocument/2006/relationships/oleObject" Target="../embeddings/oleObject37.bin"/><Relationship Id="rId7" Type="http://schemas.openxmlformats.org/officeDocument/2006/relationships/oleObject" Target="../embeddings/oleObject41.bin"/><Relationship Id="rId12" Type="http://schemas.openxmlformats.org/officeDocument/2006/relationships/oleObject" Target="../embeddings/oleObject46.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oleObject" Target="../embeddings/oleObject40.bin"/><Relationship Id="rId11" Type="http://schemas.openxmlformats.org/officeDocument/2006/relationships/oleObject" Target="../embeddings/oleObject45.bin"/><Relationship Id="rId5" Type="http://schemas.openxmlformats.org/officeDocument/2006/relationships/oleObject" Target="../embeddings/oleObject39.bin"/><Relationship Id="rId10" Type="http://schemas.openxmlformats.org/officeDocument/2006/relationships/oleObject" Target="../embeddings/oleObject44.bin"/><Relationship Id="rId4" Type="http://schemas.openxmlformats.org/officeDocument/2006/relationships/oleObject" Target="../embeddings/oleObject38.bin"/><Relationship Id="rId9" Type="http://schemas.openxmlformats.org/officeDocument/2006/relationships/oleObject" Target="../embeddings/oleObject43.bin"/></Relationships>
</file>

<file path=ppt/slides/_rels/slide35.xml.rels><?xml version="1.0" encoding="UTF-8" standalone="yes"?>
<Relationships xmlns="http://schemas.openxmlformats.org/package/2006/relationships"><Relationship Id="rId2" Type="http://schemas.openxmlformats.org/officeDocument/2006/relationships/image" Target="../media/image64.emf"/><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52.bin"/><Relationship Id="rId3" Type="http://schemas.openxmlformats.org/officeDocument/2006/relationships/oleObject" Target="../embeddings/oleObject47.bin"/><Relationship Id="rId7" Type="http://schemas.openxmlformats.org/officeDocument/2006/relationships/oleObject" Target="../embeddings/oleObject51.bin"/><Relationship Id="rId12" Type="http://schemas.openxmlformats.org/officeDocument/2006/relationships/oleObject" Target="../embeddings/oleObject56.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50.bin"/><Relationship Id="rId11" Type="http://schemas.openxmlformats.org/officeDocument/2006/relationships/oleObject" Target="../embeddings/oleObject55.bin"/><Relationship Id="rId5" Type="http://schemas.openxmlformats.org/officeDocument/2006/relationships/oleObject" Target="../embeddings/oleObject49.bin"/><Relationship Id="rId10" Type="http://schemas.openxmlformats.org/officeDocument/2006/relationships/oleObject" Target="../embeddings/oleObject54.bin"/><Relationship Id="rId4" Type="http://schemas.openxmlformats.org/officeDocument/2006/relationships/oleObject" Target="../embeddings/oleObject48.bin"/><Relationship Id="rId9" Type="http://schemas.openxmlformats.org/officeDocument/2006/relationships/oleObject" Target="../embeddings/oleObject53.bin"/></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971800" y="1828800"/>
            <a:ext cx="5867400" cy="2209800"/>
          </a:xfrm>
        </p:spPr>
        <p:txBody>
          <a:bodyPr/>
          <a:lstStyle/>
          <a:p>
            <a:pPr eaLnBrk="1" hangingPunct="1"/>
            <a:r>
              <a:rPr lang="en-US" dirty="0" smtClean="0"/>
              <a:t>From Sleeping to Stockpiling: </a:t>
            </a:r>
            <a:br>
              <a:rPr lang="en-US" dirty="0" smtClean="0"/>
            </a:br>
            <a:r>
              <a:rPr lang="en-US" dirty="0" smtClean="0"/>
              <a:t>Energy Conservation via Stochastic Scheduling in Wireless Networks</a:t>
            </a:r>
            <a:br>
              <a:rPr lang="en-US" dirty="0" smtClean="0"/>
            </a:br>
            <a:r>
              <a:rPr lang="en-US" dirty="0" smtClean="0"/>
              <a:t/>
            </a:r>
            <a:br>
              <a:rPr lang="en-US" dirty="0" smtClean="0"/>
            </a:br>
            <a:r>
              <a:rPr lang="en-US" dirty="0" smtClean="0"/>
              <a:t>David Shuman</a:t>
            </a:r>
          </a:p>
        </p:txBody>
      </p:sp>
      <p:sp>
        <p:nvSpPr>
          <p:cNvPr id="11267" name="Rectangle 3"/>
          <p:cNvSpPr>
            <a:spLocks noGrp="1" noChangeArrowheads="1"/>
          </p:cNvSpPr>
          <p:nvPr>
            <p:ph type="subTitle" idx="1"/>
          </p:nvPr>
        </p:nvSpPr>
        <p:spPr>
          <a:xfrm>
            <a:off x="5867400" y="4419600"/>
            <a:ext cx="2286000" cy="1752600"/>
          </a:xfrm>
          <a:noFill/>
        </p:spPr>
        <p:txBody>
          <a:bodyPr/>
          <a:lstStyle/>
          <a:p>
            <a:pPr algn="r" eaLnBrk="1" hangingPunct="1">
              <a:spcBef>
                <a:spcPct val="40000"/>
              </a:spcBef>
            </a:pPr>
            <a:r>
              <a:rPr lang="en-US" sz="1800" dirty="0" smtClean="0"/>
              <a:t>Thesis Defense</a:t>
            </a:r>
          </a:p>
          <a:p>
            <a:pPr algn="r" eaLnBrk="1" hangingPunct="1">
              <a:spcBef>
                <a:spcPts val="600"/>
              </a:spcBef>
            </a:pPr>
            <a:r>
              <a:rPr lang="en-US" sz="1800" dirty="0" smtClean="0"/>
              <a:t>March 19</a:t>
            </a:r>
            <a:r>
              <a:rPr lang="en-US" sz="1800" baseline="30000" dirty="0" smtClean="0"/>
              <a:t>th</a:t>
            </a:r>
            <a:r>
              <a:rPr lang="en-US" sz="1800" dirty="0" smtClean="0"/>
              <a:t>, 2010</a:t>
            </a:r>
          </a:p>
        </p:txBody>
      </p:sp>
      <p:sp>
        <p:nvSpPr>
          <p:cNvPr id="5" name="Rectangle 3"/>
          <p:cNvSpPr txBox="1">
            <a:spLocks noChangeArrowheads="1"/>
          </p:cNvSpPr>
          <p:nvPr/>
        </p:nvSpPr>
        <p:spPr bwMode="auto">
          <a:xfrm>
            <a:off x="685800" y="4419600"/>
            <a:ext cx="41910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600"/>
              </a:spcBef>
              <a:spcAft>
                <a:spcPct val="0"/>
              </a:spcAft>
              <a:buClr>
                <a:schemeClr val="bg2"/>
              </a:buClr>
              <a:buSzPct val="75000"/>
              <a:buFont typeface="Wingdings" pitchFamily="2" charset="2"/>
              <a:buNone/>
              <a:tabLst/>
              <a:defRPr/>
            </a:pPr>
            <a:r>
              <a:rPr kumimoji="0" lang="en-US" b="0" i="0" u="none" strike="noStrike" kern="0" cap="none" spc="0" normalizeH="0" baseline="0" noProof="0" dirty="0" smtClean="0">
                <a:ln>
                  <a:noFill/>
                </a:ln>
                <a:solidFill>
                  <a:schemeClr val="tx1"/>
                </a:solidFill>
                <a:effectLst/>
                <a:uLnTx/>
                <a:uFillTx/>
                <a:latin typeface="+mn-lt"/>
                <a:ea typeface="+mn-ea"/>
                <a:cs typeface="+mn-cs"/>
              </a:rPr>
              <a:t>Doctoral Committee:</a:t>
            </a:r>
          </a:p>
          <a:p>
            <a:pPr marL="0" marR="0" lvl="0" indent="0" algn="l" defTabSz="914400" rtl="0" eaLnBrk="1" fontAlgn="base" latinLnBrk="0" hangingPunct="1">
              <a:lnSpc>
                <a:spcPct val="100000"/>
              </a:lnSpc>
              <a:spcBef>
                <a:spcPts val="600"/>
              </a:spcBef>
              <a:spcAft>
                <a:spcPct val="0"/>
              </a:spcAft>
              <a:buClr>
                <a:schemeClr val="bg2"/>
              </a:buClr>
              <a:buSzPct val="75000"/>
              <a:buFont typeface="Wingdings" pitchFamily="2" charset="2"/>
              <a:buNone/>
              <a:tabLst>
                <a:tab pos="228600" algn="l"/>
              </a:tabLst>
              <a:defRPr/>
            </a:pPr>
            <a:r>
              <a:rPr lang="en-US" kern="0" dirty="0" smtClean="0">
                <a:latin typeface="+mn-lt"/>
                <a:cs typeface="+mn-cs"/>
              </a:rPr>
              <a:t>	Prof. Mingyan Liu</a:t>
            </a:r>
          </a:p>
          <a:p>
            <a:pPr marL="0" marR="0" lvl="0" indent="0" algn="l" defTabSz="914400" rtl="0" eaLnBrk="1" fontAlgn="base" latinLnBrk="0" hangingPunct="1">
              <a:lnSpc>
                <a:spcPct val="100000"/>
              </a:lnSpc>
              <a:spcBef>
                <a:spcPts val="600"/>
              </a:spcBef>
              <a:spcAft>
                <a:spcPct val="0"/>
              </a:spcAft>
              <a:buClr>
                <a:schemeClr val="bg2"/>
              </a:buClr>
              <a:buSzPct val="75000"/>
              <a:buFont typeface="Wingdings" pitchFamily="2" charset="2"/>
              <a:buNone/>
              <a:tabLst>
                <a:tab pos="228600" algn="l"/>
              </a:tabLst>
              <a:defRPr/>
            </a:pPr>
            <a:r>
              <a:rPr kumimoji="0" lang="en-US" b="0" i="0" u="none" strike="noStrike" kern="0" cap="none" spc="0" normalizeH="0" baseline="0" noProof="0" dirty="0" smtClean="0">
                <a:ln>
                  <a:noFill/>
                </a:ln>
                <a:solidFill>
                  <a:schemeClr val="tx1"/>
                </a:solidFill>
                <a:effectLst/>
                <a:uLnTx/>
                <a:uFillTx/>
                <a:latin typeface="+mn-lt"/>
                <a:ea typeface="+mn-ea"/>
                <a:cs typeface="+mn-cs"/>
              </a:rPr>
              <a:t>	Prof.</a:t>
            </a:r>
            <a:r>
              <a:rPr kumimoji="0" lang="en-US" b="0" i="0" u="none" strike="noStrike" kern="0" cap="none" spc="0" normalizeH="0" noProof="0" dirty="0" smtClean="0">
                <a:ln>
                  <a:noFill/>
                </a:ln>
                <a:solidFill>
                  <a:schemeClr val="tx1"/>
                </a:solidFill>
                <a:effectLst/>
                <a:uLnTx/>
                <a:uFillTx/>
                <a:latin typeface="+mn-lt"/>
                <a:ea typeface="+mn-ea"/>
                <a:cs typeface="+mn-cs"/>
              </a:rPr>
              <a:t> Demosthenis Teneketzis</a:t>
            </a:r>
          </a:p>
          <a:p>
            <a:pPr marL="0" marR="0" lvl="0" indent="0" algn="l" defTabSz="914400" rtl="0" eaLnBrk="1" fontAlgn="base" latinLnBrk="0" hangingPunct="1">
              <a:lnSpc>
                <a:spcPct val="100000"/>
              </a:lnSpc>
              <a:spcBef>
                <a:spcPts val="600"/>
              </a:spcBef>
              <a:spcAft>
                <a:spcPct val="0"/>
              </a:spcAft>
              <a:buClr>
                <a:schemeClr val="bg2"/>
              </a:buClr>
              <a:buSzPct val="75000"/>
              <a:buFont typeface="Wingdings" pitchFamily="2" charset="2"/>
              <a:buNone/>
              <a:tabLst>
                <a:tab pos="228600" algn="l"/>
              </a:tabLst>
              <a:defRPr/>
            </a:pPr>
            <a:r>
              <a:rPr lang="en-US" kern="0" baseline="0" dirty="0" smtClean="0">
                <a:latin typeface="+mn-lt"/>
                <a:cs typeface="+mn-cs"/>
              </a:rPr>
              <a:t>	Prof.</a:t>
            </a:r>
            <a:r>
              <a:rPr lang="en-US" kern="0" dirty="0" smtClean="0">
                <a:latin typeface="+mn-lt"/>
                <a:cs typeface="+mn-cs"/>
              </a:rPr>
              <a:t> Achilleas Anastasopoulos</a:t>
            </a:r>
          </a:p>
          <a:p>
            <a:pPr marL="0" marR="0" lvl="0" indent="0" algn="l" defTabSz="914400" rtl="0" eaLnBrk="1" fontAlgn="base" latinLnBrk="0" hangingPunct="1">
              <a:lnSpc>
                <a:spcPct val="100000"/>
              </a:lnSpc>
              <a:spcBef>
                <a:spcPts val="600"/>
              </a:spcBef>
              <a:spcAft>
                <a:spcPct val="0"/>
              </a:spcAft>
              <a:buClr>
                <a:schemeClr val="bg2"/>
              </a:buClr>
              <a:buSzPct val="75000"/>
              <a:buFont typeface="Wingdings" pitchFamily="2" charset="2"/>
              <a:buNone/>
              <a:tabLst>
                <a:tab pos="228600" algn="l"/>
              </a:tabLst>
              <a:defRPr/>
            </a:pPr>
            <a:r>
              <a:rPr kumimoji="0" lang="en-US" b="0" i="0" u="none" strike="noStrike" kern="0" cap="none" spc="0" normalizeH="0" baseline="0" noProof="0" dirty="0" smtClean="0">
                <a:ln>
                  <a:noFill/>
                </a:ln>
                <a:solidFill>
                  <a:schemeClr val="tx1"/>
                </a:solidFill>
                <a:effectLst/>
                <a:uLnTx/>
                <a:uFillTx/>
                <a:latin typeface="+mn-lt"/>
                <a:ea typeface="+mn-ea"/>
                <a:cs typeface="+mn-cs"/>
              </a:rPr>
              <a:t>	Prof. Owen</a:t>
            </a:r>
            <a:r>
              <a:rPr kumimoji="0" lang="en-US" b="0" i="0" u="none" strike="noStrike" kern="0" cap="none" spc="0" normalizeH="0" noProof="0" dirty="0" smtClean="0">
                <a:ln>
                  <a:noFill/>
                </a:ln>
                <a:solidFill>
                  <a:schemeClr val="tx1"/>
                </a:solidFill>
                <a:effectLst/>
                <a:uLnTx/>
                <a:uFillTx/>
                <a:latin typeface="+mn-lt"/>
                <a:ea typeface="+mn-ea"/>
                <a:cs typeface="+mn-cs"/>
              </a:rPr>
              <a:t> Wu</a:t>
            </a:r>
            <a:endParaRPr kumimoji="0" lang="en-US"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Text Box 3"/>
          <p:cNvSpPr txBox="1">
            <a:spLocks noChangeArrowheads="1"/>
          </p:cNvSpPr>
          <p:nvPr/>
        </p:nvSpPr>
        <p:spPr bwMode="auto">
          <a:xfrm>
            <a:off x="685800" y="5867400"/>
            <a:ext cx="3124200" cy="685800"/>
          </a:xfrm>
          <a:prstGeom prst="rect">
            <a:avLst/>
          </a:prstGeom>
          <a:solidFill>
            <a:schemeClr val="bg1"/>
          </a:solidFill>
          <a:ln w="25400">
            <a:solidFill>
              <a:schemeClr val="tx1"/>
            </a:solidFill>
            <a:miter lim="800000"/>
            <a:headEnd/>
            <a:tailEnd/>
          </a:ln>
        </p:spPr>
        <p:txBody>
          <a:bodyPr wrap="square" anchor="ctr" anchorCtr="0">
            <a:noAutofit/>
          </a:bodyPr>
          <a:lstStyle/>
          <a:p>
            <a:pPr marL="169863" indent="-169863">
              <a:spcBef>
                <a:spcPts val="600"/>
              </a:spcBef>
              <a:tabLst>
                <a:tab pos="628650" algn="l"/>
                <a:tab pos="633413" algn="l"/>
              </a:tabLst>
            </a:pPr>
            <a:r>
              <a:rPr lang="en-US" sz="1600" dirty="0" smtClean="0"/>
              <a:t>					           0</a:t>
            </a:r>
          </a:p>
          <a:p>
            <a:pPr marL="169863" indent="-169863">
              <a:spcBef>
                <a:spcPts val="600"/>
              </a:spcBef>
              <a:tabLst>
                <a:tab pos="628650" algn="l"/>
                <a:tab pos="633413" algn="l"/>
              </a:tabLst>
            </a:pPr>
            <a:r>
              <a:rPr lang="en-US" sz="1600" dirty="0" smtClean="0"/>
              <a:t>					5</a:t>
            </a:r>
          </a:p>
        </p:txBody>
      </p:sp>
      <p:sp>
        <p:nvSpPr>
          <p:cNvPr id="63" name="Text Box 3"/>
          <p:cNvSpPr txBox="1">
            <a:spLocks noChangeArrowheads="1"/>
          </p:cNvSpPr>
          <p:nvPr/>
        </p:nvSpPr>
        <p:spPr bwMode="auto">
          <a:xfrm>
            <a:off x="685800" y="5867400"/>
            <a:ext cx="3124200" cy="685800"/>
          </a:xfrm>
          <a:prstGeom prst="rect">
            <a:avLst/>
          </a:prstGeom>
          <a:solidFill>
            <a:schemeClr val="bg1"/>
          </a:solidFill>
          <a:ln w="25400">
            <a:solidFill>
              <a:schemeClr val="tx1"/>
            </a:solidFill>
            <a:miter lim="800000"/>
            <a:headEnd/>
            <a:tailEnd/>
          </a:ln>
        </p:spPr>
        <p:txBody>
          <a:bodyPr wrap="square" anchor="ctr" anchorCtr="0">
            <a:noAutofit/>
          </a:bodyPr>
          <a:lstStyle/>
          <a:p>
            <a:pPr marL="169863" indent="-169863">
              <a:spcBef>
                <a:spcPts val="600"/>
              </a:spcBef>
              <a:tabLst>
                <a:tab pos="628650" algn="l"/>
                <a:tab pos="633413" algn="l"/>
              </a:tabLst>
            </a:pPr>
            <a:r>
              <a:rPr lang="en-US" sz="1600" dirty="0" smtClean="0"/>
              <a:t>					           8</a:t>
            </a:r>
          </a:p>
          <a:p>
            <a:pPr marL="169863" indent="-169863">
              <a:spcBef>
                <a:spcPts val="600"/>
              </a:spcBef>
              <a:tabLst>
                <a:tab pos="628650" algn="l"/>
                <a:tab pos="633413" algn="l"/>
              </a:tabLst>
            </a:pPr>
            <a:r>
              <a:rPr lang="en-US" sz="1600" dirty="0" smtClean="0"/>
              <a:t>					5</a:t>
            </a:r>
          </a:p>
        </p:txBody>
      </p:sp>
      <p:sp>
        <p:nvSpPr>
          <p:cNvPr id="110" name="Oval 109"/>
          <p:cNvSpPr/>
          <p:nvPr/>
        </p:nvSpPr>
        <p:spPr>
          <a:xfrm>
            <a:off x="4724400" y="4672584"/>
            <a:ext cx="182880" cy="1828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Oval 53"/>
          <p:cNvSpPr/>
          <p:nvPr/>
        </p:nvSpPr>
        <p:spPr>
          <a:xfrm>
            <a:off x="4724400" y="1975104"/>
            <a:ext cx="182880" cy="1828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Oval 3"/>
          <p:cNvSpPr/>
          <p:nvPr/>
        </p:nvSpPr>
        <p:spPr>
          <a:xfrm>
            <a:off x="2057400" y="3319272"/>
            <a:ext cx="182880" cy="1828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Oval 111"/>
          <p:cNvSpPr/>
          <p:nvPr/>
        </p:nvSpPr>
        <p:spPr>
          <a:xfrm>
            <a:off x="2057400" y="3319272"/>
            <a:ext cx="182880" cy="1828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a:spLocks noGrp="1" noChangeArrowheads="1"/>
          </p:cNvSpPr>
          <p:nvPr>
            <p:ph type="title"/>
          </p:nvPr>
        </p:nvSpPr>
        <p:spPr>
          <a:xfrm>
            <a:off x="457200" y="355600"/>
            <a:ext cx="8229600" cy="609600"/>
          </a:xfrm>
        </p:spPr>
        <p:txBody>
          <a:bodyPr/>
          <a:lstStyle/>
          <a:p>
            <a:pPr eaLnBrk="1" hangingPunct="1"/>
            <a:r>
              <a:rPr lang="en-US" sz="1800" dirty="0" smtClean="0"/>
              <a:t>Toy Example – Two Statistically Identical Receivers</a:t>
            </a:r>
          </a:p>
        </p:txBody>
      </p:sp>
      <p:sp>
        <p:nvSpPr>
          <p:cNvPr id="38" name="TextBox 169"/>
          <p:cNvSpPr txBox="1">
            <a:spLocks noChangeArrowheads="1"/>
          </p:cNvSpPr>
          <p:nvPr/>
        </p:nvSpPr>
        <p:spPr bwMode="auto">
          <a:xfrm>
            <a:off x="5410200" y="1112520"/>
            <a:ext cx="1371600" cy="646331"/>
          </a:xfrm>
          <a:prstGeom prst="rect">
            <a:avLst/>
          </a:prstGeom>
          <a:noFill/>
          <a:ln w="9525">
            <a:noFill/>
            <a:miter lim="800000"/>
            <a:headEnd/>
            <a:tailEnd/>
          </a:ln>
        </p:spPr>
        <p:txBody>
          <a:bodyPr wrap="square">
            <a:spAutoFit/>
          </a:bodyPr>
          <a:lstStyle/>
          <a:p>
            <a:pPr algn="ctr" rtl="0" fontAlgn="base">
              <a:spcBef>
                <a:spcPct val="0"/>
              </a:spcBef>
              <a:spcAft>
                <a:spcPct val="0"/>
              </a:spcAft>
            </a:pPr>
            <a:r>
              <a:rPr lang="en-US" kern="1200" dirty="0">
                <a:solidFill>
                  <a:prstClr val="black"/>
                </a:solidFill>
                <a:latin typeface="Calibri" pitchFamily="34" charset="0"/>
                <a:ea typeface="+mn-ea"/>
                <a:cs typeface="Arial" charset="0"/>
              </a:rPr>
              <a:t>Mobile Receivers</a:t>
            </a:r>
          </a:p>
        </p:txBody>
      </p:sp>
      <p:cxnSp>
        <p:nvCxnSpPr>
          <p:cNvPr id="6" name="Straight Connector 5"/>
          <p:cNvCxnSpPr/>
          <p:nvPr/>
        </p:nvCxnSpPr>
        <p:spPr bwMode="auto">
          <a:xfrm>
            <a:off x="4800600" y="2255520"/>
            <a:ext cx="2514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auto">
          <a:xfrm rot="5400000">
            <a:off x="6363494" y="206502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4572000" y="1722120"/>
            <a:ext cx="2895600" cy="6858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kern="1200" dirty="0">
              <a:solidFill>
                <a:prstClr val="white"/>
              </a:solidFill>
              <a:latin typeface="Calibri"/>
              <a:ea typeface="+mn-ea"/>
              <a:cs typeface="+mn-cs"/>
            </a:endParaRPr>
          </a:p>
        </p:txBody>
      </p:sp>
      <p:sp>
        <p:nvSpPr>
          <p:cNvPr id="35" name="TextBox 163"/>
          <p:cNvSpPr txBox="1">
            <a:spLocks noChangeArrowheads="1"/>
          </p:cNvSpPr>
          <p:nvPr/>
        </p:nvSpPr>
        <p:spPr bwMode="auto">
          <a:xfrm>
            <a:off x="7543800" y="1874520"/>
            <a:ext cx="990600" cy="369332"/>
          </a:xfrm>
          <a:prstGeom prst="rect">
            <a:avLst/>
          </a:prstGeom>
          <a:noFill/>
          <a:ln w="9525">
            <a:noFill/>
            <a:miter lim="800000"/>
            <a:headEnd/>
            <a:tailEnd/>
          </a:ln>
        </p:spPr>
        <p:txBody>
          <a:bodyPr>
            <a:spAutoFit/>
          </a:bodyPr>
          <a:lstStyle/>
          <a:p>
            <a:pPr algn="l" rtl="0" fontAlgn="base">
              <a:spcBef>
                <a:spcPct val="0"/>
              </a:spcBef>
              <a:spcAft>
                <a:spcPct val="0"/>
              </a:spcAft>
            </a:pPr>
            <a:r>
              <a:rPr lang="en-US" kern="1200" dirty="0">
                <a:solidFill>
                  <a:prstClr val="black"/>
                </a:solidFill>
                <a:latin typeface="Calibri" pitchFamily="34" charset="0"/>
                <a:ea typeface="+mn-ea"/>
                <a:cs typeface="Arial" charset="0"/>
              </a:rPr>
              <a:t>User 1</a:t>
            </a:r>
          </a:p>
        </p:txBody>
      </p:sp>
      <p:cxnSp>
        <p:nvCxnSpPr>
          <p:cNvPr id="41" name="Straight Connector 40"/>
          <p:cNvCxnSpPr/>
          <p:nvPr/>
        </p:nvCxnSpPr>
        <p:spPr bwMode="auto">
          <a:xfrm>
            <a:off x="4800600" y="1874520"/>
            <a:ext cx="2514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auto">
          <a:xfrm rot="5400000">
            <a:off x="6742906" y="206502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auto">
          <a:xfrm rot="5400000">
            <a:off x="7125494" y="206502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auto">
          <a:xfrm rot="5400000">
            <a:off x="5982494" y="206422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auto">
          <a:xfrm rot="5400000">
            <a:off x="5601494" y="206422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auto">
          <a:xfrm rot="5400000">
            <a:off x="5220494" y="206422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auto">
          <a:xfrm rot="5400000">
            <a:off x="4839494" y="206422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1371600" y="4267199"/>
            <a:ext cx="1219200" cy="3048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1676400" y="4267199"/>
            <a:ext cx="1219200" cy="3048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H="1">
            <a:off x="1943100" y="4533898"/>
            <a:ext cx="533400" cy="457201"/>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1790701" y="4533899"/>
            <a:ext cx="533400" cy="457201"/>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cxnSpLocks noChangeAspect="1"/>
          </p:cNvCxnSpPr>
          <p:nvPr/>
        </p:nvCxnSpPr>
        <p:spPr>
          <a:xfrm rot="5400000">
            <a:off x="1941576" y="4194047"/>
            <a:ext cx="316521" cy="27130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cxnSpLocks noChangeAspect="1"/>
          </p:cNvCxnSpPr>
          <p:nvPr/>
        </p:nvCxnSpPr>
        <p:spPr>
          <a:xfrm rot="16200000" flipV="1">
            <a:off x="2023872" y="4213608"/>
            <a:ext cx="316521" cy="27130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1981200" y="4495799"/>
            <a:ext cx="304800" cy="158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2057400" y="4190999"/>
            <a:ext cx="152400" cy="158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169"/>
          <p:cNvSpPr txBox="1">
            <a:spLocks noChangeArrowheads="1"/>
          </p:cNvSpPr>
          <p:nvPr/>
        </p:nvSpPr>
        <p:spPr bwMode="auto">
          <a:xfrm>
            <a:off x="1371600" y="5105400"/>
            <a:ext cx="1524000" cy="646331"/>
          </a:xfrm>
          <a:prstGeom prst="rect">
            <a:avLst/>
          </a:prstGeom>
          <a:noFill/>
          <a:ln w="9525">
            <a:noFill/>
            <a:miter lim="800000"/>
            <a:headEnd/>
            <a:tailEnd/>
          </a:ln>
        </p:spPr>
        <p:txBody>
          <a:bodyPr wrap="square">
            <a:spAutoFit/>
          </a:bodyPr>
          <a:lstStyle/>
          <a:p>
            <a:pPr algn="ctr" rtl="0" fontAlgn="base">
              <a:spcBef>
                <a:spcPct val="0"/>
              </a:spcBef>
              <a:spcAft>
                <a:spcPct val="0"/>
              </a:spcAft>
            </a:pPr>
            <a:r>
              <a:rPr lang="en-US" kern="1200" dirty="0" smtClean="0">
                <a:solidFill>
                  <a:prstClr val="black"/>
                </a:solidFill>
                <a:latin typeface="Calibri" pitchFamily="34" charset="0"/>
                <a:ea typeface="+mn-ea"/>
                <a:cs typeface="Arial" charset="0"/>
              </a:rPr>
              <a:t>Base Station / Scheduler</a:t>
            </a:r>
            <a:endParaRPr lang="en-US" kern="1200" dirty="0">
              <a:solidFill>
                <a:prstClr val="black"/>
              </a:solidFill>
              <a:latin typeface="Calibri" pitchFamily="34" charset="0"/>
              <a:ea typeface="+mn-ea"/>
              <a:cs typeface="Arial" charset="0"/>
            </a:endParaRPr>
          </a:p>
        </p:txBody>
      </p:sp>
      <p:cxnSp>
        <p:nvCxnSpPr>
          <p:cNvPr id="99" name="Straight Connector 98"/>
          <p:cNvCxnSpPr/>
          <p:nvPr/>
        </p:nvCxnSpPr>
        <p:spPr bwMode="auto">
          <a:xfrm>
            <a:off x="4800600" y="4953000"/>
            <a:ext cx="2514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auto">
          <a:xfrm rot="5400000">
            <a:off x="6363494" y="476250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1" name="Rectangle 100"/>
          <p:cNvSpPr/>
          <p:nvPr/>
        </p:nvSpPr>
        <p:spPr>
          <a:xfrm>
            <a:off x="4572000" y="4419600"/>
            <a:ext cx="2895600" cy="6858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kern="1200" dirty="0">
              <a:solidFill>
                <a:prstClr val="white"/>
              </a:solidFill>
              <a:latin typeface="Calibri"/>
              <a:ea typeface="+mn-ea"/>
              <a:cs typeface="+mn-cs"/>
            </a:endParaRPr>
          </a:p>
        </p:txBody>
      </p:sp>
      <p:sp>
        <p:nvSpPr>
          <p:cNvPr id="102" name="TextBox 163"/>
          <p:cNvSpPr txBox="1">
            <a:spLocks noChangeArrowheads="1"/>
          </p:cNvSpPr>
          <p:nvPr/>
        </p:nvSpPr>
        <p:spPr bwMode="auto">
          <a:xfrm>
            <a:off x="7543800" y="4572000"/>
            <a:ext cx="990600" cy="369332"/>
          </a:xfrm>
          <a:prstGeom prst="rect">
            <a:avLst/>
          </a:prstGeom>
          <a:noFill/>
          <a:ln w="9525">
            <a:noFill/>
            <a:miter lim="800000"/>
            <a:headEnd/>
            <a:tailEnd/>
          </a:ln>
        </p:spPr>
        <p:txBody>
          <a:bodyPr>
            <a:spAutoFit/>
          </a:bodyPr>
          <a:lstStyle/>
          <a:p>
            <a:pPr algn="l" rtl="0" fontAlgn="base">
              <a:spcBef>
                <a:spcPct val="0"/>
              </a:spcBef>
              <a:spcAft>
                <a:spcPct val="0"/>
              </a:spcAft>
            </a:pPr>
            <a:r>
              <a:rPr lang="en-US" kern="1200" dirty="0">
                <a:solidFill>
                  <a:prstClr val="black"/>
                </a:solidFill>
                <a:latin typeface="Calibri" pitchFamily="34" charset="0"/>
                <a:ea typeface="+mn-ea"/>
                <a:cs typeface="Arial" charset="0"/>
              </a:rPr>
              <a:t>User </a:t>
            </a:r>
            <a:r>
              <a:rPr lang="en-US" dirty="0" smtClean="0">
                <a:solidFill>
                  <a:prstClr val="black"/>
                </a:solidFill>
                <a:latin typeface="Calibri" pitchFamily="34" charset="0"/>
              </a:rPr>
              <a:t>2</a:t>
            </a:r>
            <a:endParaRPr lang="en-US" kern="1200" dirty="0">
              <a:solidFill>
                <a:prstClr val="black"/>
              </a:solidFill>
              <a:latin typeface="Calibri" pitchFamily="34" charset="0"/>
              <a:ea typeface="+mn-ea"/>
              <a:cs typeface="Arial" charset="0"/>
            </a:endParaRPr>
          </a:p>
        </p:txBody>
      </p:sp>
      <p:cxnSp>
        <p:nvCxnSpPr>
          <p:cNvPr id="103" name="Straight Connector 102"/>
          <p:cNvCxnSpPr/>
          <p:nvPr/>
        </p:nvCxnSpPr>
        <p:spPr bwMode="auto">
          <a:xfrm>
            <a:off x="4800600" y="4572000"/>
            <a:ext cx="2514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auto">
          <a:xfrm rot="5400000">
            <a:off x="6742906" y="476250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auto">
          <a:xfrm rot="5400000">
            <a:off x="7125494" y="476250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auto">
          <a:xfrm rot="5400000">
            <a:off x="5982494" y="476170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auto">
          <a:xfrm rot="5400000">
            <a:off x="5601494" y="476170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auto">
          <a:xfrm rot="5400000">
            <a:off x="5220494" y="476170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auto">
          <a:xfrm rot="5400000">
            <a:off x="4839494" y="476170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3" name="Oval 112"/>
          <p:cNvSpPr/>
          <p:nvPr/>
        </p:nvSpPr>
        <p:spPr>
          <a:xfrm>
            <a:off x="7013448" y="1981200"/>
            <a:ext cx="182880" cy="1828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Oval 114"/>
          <p:cNvSpPr/>
          <p:nvPr/>
        </p:nvSpPr>
        <p:spPr>
          <a:xfrm>
            <a:off x="7011924" y="4683252"/>
            <a:ext cx="182880" cy="1828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Text Box 3"/>
          <p:cNvSpPr txBox="1">
            <a:spLocks noChangeArrowheads="1"/>
          </p:cNvSpPr>
          <p:nvPr/>
        </p:nvSpPr>
        <p:spPr bwMode="auto">
          <a:xfrm>
            <a:off x="304800" y="1066800"/>
            <a:ext cx="3124200" cy="1554272"/>
          </a:xfrm>
          <a:prstGeom prst="rect">
            <a:avLst/>
          </a:prstGeom>
          <a:noFill/>
          <a:ln w="9525">
            <a:noFill/>
            <a:miter lim="800000"/>
            <a:headEnd/>
            <a:tailEnd/>
          </a:ln>
        </p:spPr>
        <p:txBody>
          <a:bodyPr wrap="square">
            <a:spAutoFit/>
          </a:bodyPr>
          <a:lstStyle/>
          <a:p>
            <a:pPr marL="169863" indent="-169863">
              <a:spcBef>
                <a:spcPts val="2900"/>
              </a:spcBef>
              <a:buFontTx/>
              <a:buChar char="•"/>
              <a:tabLst>
                <a:tab pos="628650" algn="l"/>
                <a:tab pos="633413" algn="l"/>
              </a:tabLst>
            </a:pPr>
            <a:r>
              <a:rPr lang="en-US" sz="1600" dirty="0" smtClean="0"/>
              <a:t>Power constraint, P=12</a:t>
            </a:r>
          </a:p>
          <a:p>
            <a:pPr marL="169863" indent="-169863">
              <a:spcBef>
                <a:spcPts val="600"/>
              </a:spcBef>
              <a:buFontTx/>
              <a:buChar char="•"/>
              <a:tabLst>
                <a:tab pos="628650" algn="l"/>
                <a:tab pos="633413" algn="l"/>
              </a:tabLst>
            </a:pPr>
            <a:r>
              <a:rPr lang="en-US" sz="1600" dirty="0" smtClean="0"/>
              <a:t>3 possible channel conditions for each receiver:</a:t>
            </a:r>
            <a:endParaRPr lang="sv-SE" sz="1400" dirty="0" smtClean="0"/>
          </a:p>
          <a:p>
            <a:pPr lvl="1">
              <a:spcBef>
                <a:spcPts val="0"/>
              </a:spcBef>
              <a:buFont typeface="Arial" charset="0"/>
              <a:buChar char="–"/>
              <a:tabLst>
                <a:tab pos="628650" algn="l"/>
                <a:tab pos="633413" algn="l"/>
              </a:tabLst>
            </a:pPr>
            <a:r>
              <a:rPr lang="sv-SE" sz="1400" dirty="0" smtClean="0"/>
              <a:t> Poor (60%)</a:t>
            </a:r>
          </a:p>
          <a:p>
            <a:pPr lvl="1">
              <a:spcBef>
                <a:spcPts val="0"/>
              </a:spcBef>
              <a:buFont typeface="Arial" charset="0"/>
              <a:buChar char="–"/>
              <a:tabLst>
                <a:tab pos="628650" algn="l"/>
                <a:tab pos="633413" algn="l"/>
              </a:tabLst>
            </a:pPr>
            <a:r>
              <a:rPr lang="sv-SE" sz="1400" dirty="0" smtClean="0"/>
              <a:t> Medium (20%)</a:t>
            </a:r>
          </a:p>
          <a:p>
            <a:pPr lvl="1">
              <a:spcBef>
                <a:spcPts val="0"/>
              </a:spcBef>
              <a:buFont typeface="Arial" charset="0"/>
              <a:buChar char="–"/>
              <a:tabLst>
                <a:tab pos="628650" algn="l"/>
                <a:tab pos="633413" algn="l"/>
              </a:tabLst>
            </a:pPr>
            <a:r>
              <a:rPr lang="sv-SE" sz="1400" dirty="0" smtClean="0"/>
              <a:t> Excellent (20%)</a:t>
            </a:r>
            <a:endParaRPr lang="en-US" sz="1600" dirty="0" smtClean="0"/>
          </a:p>
        </p:txBody>
      </p:sp>
      <p:sp>
        <p:nvSpPr>
          <p:cNvPr id="79" name="Text Box 3"/>
          <p:cNvSpPr txBox="1">
            <a:spLocks noChangeArrowheads="1"/>
          </p:cNvSpPr>
          <p:nvPr/>
        </p:nvSpPr>
        <p:spPr bwMode="auto">
          <a:xfrm>
            <a:off x="4495800" y="2514600"/>
            <a:ext cx="3581400" cy="661720"/>
          </a:xfrm>
          <a:prstGeom prst="rect">
            <a:avLst/>
          </a:prstGeom>
          <a:noFill/>
          <a:ln w="9525">
            <a:noFill/>
            <a:miter lim="800000"/>
            <a:headEnd/>
            <a:tailEnd/>
          </a:ln>
        </p:spPr>
        <p:txBody>
          <a:bodyPr wrap="square">
            <a:spAutoFit/>
          </a:bodyPr>
          <a:lstStyle/>
          <a:p>
            <a:pPr marL="169863" indent="-169863">
              <a:spcBef>
                <a:spcPts val="2900"/>
              </a:spcBef>
              <a:tabLst>
                <a:tab pos="628650" algn="l"/>
                <a:tab pos="633413" algn="l"/>
              </a:tabLst>
            </a:pPr>
            <a:r>
              <a:rPr lang="en-US" sz="1600" dirty="0" smtClean="0"/>
              <a:t>Current Channel Condition: </a:t>
            </a:r>
            <a:r>
              <a:rPr lang="en-US" sz="1600" b="1" dirty="0" smtClean="0">
                <a:solidFill>
                  <a:srgbClr val="FF6600"/>
                </a:solidFill>
              </a:rPr>
              <a:t>Medium</a:t>
            </a:r>
          </a:p>
          <a:p>
            <a:pPr marL="169863" indent="-169863">
              <a:spcBef>
                <a:spcPts val="600"/>
              </a:spcBef>
              <a:tabLst>
                <a:tab pos="628650" algn="l"/>
                <a:tab pos="633413" algn="l"/>
              </a:tabLst>
            </a:pPr>
            <a:r>
              <a:rPr lang="en-US" sz="1600" dirty="0" smtClean="0"/>
              <a:t>Power Cost per Packet: 4</a:t>
            </a:r>
            <a:endParaRPr lang="en-US" sz="1200" dirty="0" smtClean="0"/>
          </a:p>
        </p:txBody>
      </p:sp>
      <p:sp>
        <p:nvSpPr>
          <p:cNvPr id="81" name="Text Box 3"/>
          <p:cNvSpPr txBox="1">
            <a:spLocks noChangeArrowheads="1"/>
          </p:cNvSpPr>
          <p:nvPr/>
        </p:nvSpPr>
        <p:spPr bwMode="auto">
          <a:xfrm>
            <a:off x="4495800" y="5224046"/>
            <a:ext cx="3581400" cy="661720"/>
          </a:xfrm>
          <a:prstGeom prst="rect">
            <a:avLst/>
          </a:prstGeom>
          <a:noFill/>
          <a:ln w="9525">
            <a:noFill/>
            <a:miter lim="800000"/>
            <a:headEnd/>
            <a:tailEnd/>
          </a:ln>
        </p:spPr>
        <p:txBody>
          <a:bodyPr wrap="square">
            <a:spAutoFit/>
          </a:bodyPr>
          <a:lstStyle/>
          <a:p>
            <a:pPr marL="169863" indent="-169863">
              <a:spcBef>
                <a:spcPts val="2900"/>
              </a:spcBef>
              <a:tabLst>
                <a:tab pos="628650" algn="l"/>
                <a:tab pos="633413" algn="l"/>
              </a:tabLst>
            </a:pPr>
            <a:r>
              <a:rPr lang="en-US" sz="1600" dirty="0" smtClean="0"/>
              <a:t>Current Channel Condition: </a:t>
            </a:r>
            <a:r>
              <a:rPr lang="en-US" sz="1600" b="1" dirty="0" smtClean="0">
                <a:solidFill>
                  <a:srgbClr val="FF6600"/>
                </a:solidFill>
              </a:rPr>
              <a:t>Medium</a:t>
            </a:r>
          </a:p>
          <a:p>
            <a:pPr marL="169863" indent="-169863">
              <a:spcBef>
                <a:spcPts val="600"/>
              </a:spcBef>
              <a:tabLst>
                <a:tab pos="628650" algn="l"/>
                <a:tab pos="633413" algn="l"/>
              </a:tabLst>
            </a:pPr>
            <a:r>
              <a:rPr lang="en-US" sz="1600" dirty="0" smtClean="0"/>
              <a:t>Power Cost per Packet: 4</a:t>
            </a:r>
            <a:endParaRPr lang="en-US" sz="1200" dirty="0" smtClean="0"/>
          </a:p>
        </p:txBody>
      </p:sp>
      <p:sp>
        <p:nvSpPr>
          <p:cNvPr id="55" name="Text Box 3"/>
          <p:cNvSpPr txBox="1">
            <a:spLocks noChangeArrowheads="1"/>
          </p:cNvSpPr>
          <p:nvPr/>
        </p:nvSpPr>
        <p:spPr bwMode="auto">
          <a:xfrm>
            <a:off x="685800" y="5867400"/>
            <a:ext cx="3124200" cy="685800"/>
          </a:xfrm>
          <a:prstGeom prst="rect">
            <a:avLst/>
          </a:prstGeom>
          <a:noFill/>
          <a:ln w="25400">
            <a:solidFill>
              <a:schemeClr val="tx1"/>
            </a:solidFill>
            <a:miter lim="800000"/>
            <a:headEnd/>
            <a:tailEnd/>
          </a:ln>
        </p:spPr>
        <p:txBody>
          <a:bodyPr wrap="square" anchor="ctr" anchorCtr="0">
            <a:noAutofit/>
          </a:bodyPr>
          <a:lstStyle/>
          <a:p>
            <a:pPr marL="169863" indent="-169863">
              <a:spcBef>
                <a:spcPts val="600"/>
              </a:spcBef>
              <a:tabLst>
                <a:tab pos="628650" algn="l"/>
                <a:tab pos="633413" algn="l"/>
              </a:tabLst>
            </a:pPr>
            <a:r>
              <a:rPr lang="en-US" sz="1600" dirty="0" smtClean="0"/>
              <a:t>   Total Power Consumed:</a:t>
            </a:r>
          </a:p>
          <a:p>
            <a:pPr marL="169863" indent="-169863">
              <a:spcBef>
                <a:spcPts val="600"/>
              </a:spcBef>
              <a:tabLst>
                <a:tab pos="628650" algn="l"/>
                <a:tab pos="633413" algn="l"/>
              </a:tabLst>
            </a:pPr>
            <a:r>
              <a:rPr lang="en-US" sz="1600" dirty="0" smtClean="0"/>
              <a:t>	Time Remaining:</a:t>
            </a:r>
            <a:endParaRPr lang="en-US" sz="1200" dirty="0" smtClean="0"/>
          </a:p>
        </p:txBody>
      </p:sp>
      <p:cxnSp>
        <p:nvCxnSpPr>
          <p:cNvPr id="85" name="Straight Arrow Connector 84"/>
          <p:cNvCxnSpPr/>
          <p:nvPr/>
        </p:nvCxnSpPr>
        <p:spPr>
          <a:xfrm flipV="1">
            <a:off x="2133600" y="2065020"/>
            <a:ext cx="2438400" cy="1363980"/>
          </a:xfrm>
          <a:prstGeom prst="straightConnector1">
            <a:avLst/>
          </a:prstGeom>
          <a:ln w="15875">
            <a:solidFill>
              <a:schemeClr val="tx1"/>
            </a:solidFill>
            <a:prstDash val="sysDot"/>
            <a:tailEnd type="arrow" w="lg" len="med"/>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a:off x="2133600" y="3429000"/>
            <a:ext cx="2438400" cy="1219200"/>
          </a:xfrm>
          <a:prstGeom prst="straightConnector1">
            <a:avLst/>
          </a:prstGeom>
          <a:ln w="15875">
            <a:solidFill>
              <a:schemeClr val="tx1"/>
            </a:solidFill>
            <a:prstDash val="sysDot"/>
            <a:tailEnd type="arrow" w="lg" len="med"/>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flipH="1" flipV="1">
            <a:off x="1942836" y="3618177"/>
            <a:ext cx="380999" cy="2647"/>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112"/>
                                        </p:tgtEl>
                                        <p:attrNameLst>
                                          <p:attrName>style.visibility</p:attrName>
                                        </p:attrNameLst>
                                      </p:cBhvr>
                                      <p:to>
                                        <p:strVal val="visible"/>
                                      </p:to>
                                    </p:set>
                                  </p:childTnLst>
                                </p:cTn>
                              </p:par>
                              <p:par>
                                <p:cTn id="9" presetID="56" presetClass="path" presetSubtype="0" accel="50000" decel="50000" fill="hold" grpId="0" nodeType="withEffect">
                                  <p:stCondLst>
                                    <p:cond delay="0"/>
                                  </p:stCondLst>
                                  <p:childTnLst>
                                    <p:animMotion origin="layout" path="M 4.16667E-6 1.7341E-7 L 0.28177 -0.19746 " pathEditMode="relative" rAng="0" ptsTypes="AA">
                                      <p:cBhvr>
                                        <p:cTn id="10" dur="2000" fill="hold"/>
                                        <p:tgtEl>
                                          <p:spTgt spid="4"/>
                                        </p:tgtEl>
                                        <p:attrNameLst>
                                          <p:attrName>ppt_x</p:attrName>
                                          <p:attrName>ppt_y</p:attrName>
                                        </p:attrNameLst>
                                      </p:cBhvr>
                                      <p:rCtr x="141" y="-99"/>
                                    </p:animMotion>
                                  </p:childTnLst>
                                  <p:subTnLst>
                                    <p:set>
                                      <p:cBhvr override="childStyle">
                                        <p:cTn dur="1" fill="hold" display="0" masterRel="sameClick" afterEffect="1">
                                          <p:stCondLst>
                                            <p:cond evt="end" delay="0">
                                              <p:tn val="9"/>
                                            </p:cond>
                                          </p:stCondLst>
                                        </p:cTn>
                                        <p:tgtEl>
                                          <p:spTgt spid="4"/>
                                        </p:tgtEl>
                                        <p:attrNameLst>
                                          <p:attrName>style.visibility</p:attrName>
                                        </p:attrNameLst>
                                      </p:cBhvr>
                                      <p:to>
                                        <p:strVal val="hidden"/>
                                      </p:to>
                                    </p:set>
                                  </p:subTnLst>
                                </p:cTn>
                              </p:par>
                              <p:par>
                                <p:cTn id="11" presetID="56" presetClass="path" presetSubtype="0" accel="50000" decel="50000" fill="hold" grpId="0" nodeType="withEffect">
                                  <p:stCondLst>
                                    <p:cond delay="0"/>
                                  </p:stCondLst>
                                  <p:childTnLst>
                                    <p:animMotion origin="layout" path="M 0.00157 0.00578 L 0.29167 0.19722 " pathEditMode="relative" rAng="0" ptsTypes="AA">
                                      <p:cBhvr>
                                        <p:cTn id="12" dur="2000" fill="hold"/>
                                        <p:tgtEl>
                                          <p:spTgt spid="112"/>
                                        </p:tgtEl>
                                        <p:attrNameLst>
                                          <p:attrName>ppt_x</p:attrName>
                                          <p:attrName>ppt_y</p:attrName>
                                        </p:attrNameLst>
                                      </p:cBhvr>
                                      <p:rCtr x="145" y="96"/>
                                    </p:animMotion>
                                  </p:childTnLst>
                                  <p:subTnLst>
                                    <p:set>
                                      <p:cBhvr override="childStyle">
                                        <p:cTn dur="1" fill="hold" display="0" masterRel="sameClick" afterEffect="1">
                                          <p:stCondLst>
                                            <p:cond evt="end" delay="0">
                                              <p:tn val="11"/>
                                            </p:cond>
                                          </p:stCondLst>
                                        </p:cTn>
                                        <p:tgtEl>
                                          <p:spTgt spid="112"/>
                                        </p:tgtEl>
                                        <p:attrNameLst>
                                          <p:attrName>style.visibility</p:attrName>
                                        </p:attrNameLst>
                                      </p:cBhvr>
                                      <p:to>
                                        <p:strVal val="hidden"/>
                                      </p:to>
                                    </p:set>
                                  </p:subTnLst>
                                </p:cTn>
                              </p:par>
                            </p:childTnLst>
                          </p:cTn>
                        </p:par>
                        <p:par>
                          <p:cTn id="13" fill="hold">
                            <p:stCondLst>
                              <p:cond delay="2000"/>
                            </p:stCondLst>
                            <p:childTnLst>
                              <p:par>
                                <p:cTn id="14" presetID="1" presetClass="entr" presetSubtype="0"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10"/>
                                        </p:tgtEl>
                                        <p:attrNameLst>
                                          <p:attrName>style.visibility</p:attrName>
                                        </p:attrNameLst>
                                      </p:cBhvr>
                                      <p:to>
                                        <p:strVal val="visible"/>
                                      </p:to>
                                    </p:set>
                                  </p:childTnLst>
                                </p:cTn>
                              </p:par>
                            </p:childTnLst>
                          </p:cTn>
                        </p:par>
                        <p:par>
                          <p:cTn id="18" fill="hold">
                            <p:stCondLst>
                              <p:cond delay="2000"/>
                            </p:stCondLst>
                            <p:childTnLst>
                              <p:par>
                                <p:cTn id="19" presetID="63" presetClass="path" presetSubtype="0" accel="50000" decel="50000" fill="hold" grpId="1" nodeType="afterEffect">
                                  <p:stCondLst>
                                    <p:cond delay="0"/>
                                  </p:stCondLst>
                                  <p:childTnLst>
                                    <p:animMotion origin="layout" path="M 0 0  L 0.25 0  E" pathEditMode="relative" ptsTypes="">
                                      <p:cBhvr>
                                        <p:cTn id="20" dur="2000" fill="hold"/>
                                        <p:tgtEl>
                                          <p:spTgt spid="54"/>
                                        </p:tgtEl>
                                        <p:attrNameLst>
                                          <p:attrName>ppt_x</p:attrName>
                                          <p:attrName>ppt_y</p:attrName>
                                        </p:attrNameLst>
                                      </p:cBhvr>
                                    </p:animMotion>
                                  </p:childTnLst>
                                  <p:subTnLst>
                                    <p:set>
                                      <p:cBhvr override="childStyle">
                                        <p:cTn dur="1" fill="hold" display="0" masterRel="sameClick" afterEffect="1">
                                          <p:stCondLst>
                                            <p:cond evt="end" delay="0">
                                              <p:tn val="19"/>
                                            </p:cond>
                                          </p:stCondLst>
                                        </p:cTn>
                                        <p:tgtEl>
                                          <p:spTgt spid="54"/>
                                        </p:tgtEl>
                                        <p:attrNameLst>
                                          <p:attrName>style.visibility</p:attrName>
                                        </p:attrNameLst>
                                      </p:cBhvr>
                                      <p:to>
                                        <p:strVal val="hidden"/>
                                      </p:to>
                                    </p:set>
                                  </p:subTnLst>
                                </p:cTn>
                              </p:par>
                              <p:par>
                                <p:cTn id="21" presetID="63" presetClass="path" presetSubtype="0" accel="50000" decel="50000" fill="hold" grpId="1" nodeType="withEffect">
                                  <p:stCondLst>
                                    <p:cond delay="0"/>
                                  </p:stCondLst>
                                  <p:childTnLst>
                                    <p:animMotion origin="layout" path="M 0 0  L 0.25 0  E" pathEditMode="relative" ptsTypes="">
                                      <p:cBhvr>
                                        <p:cTn id="22" dur="2000" fill="hold"/>
                                        <p:tgtEl>
                                          <p:spTgt spid="110"/>
                                        </p:tgtEl>
                                        <p:attrNameLst>
                                          <p:attrName>ppt_x</p:attrName>
                                          <p:attrName>ppt_y</p:attrName>
                                        </p:attrNameLst>
                                      </p:cBhvr>
                                    </p:animMotion>
                                  </p:childTnLst>
                                  <p:subTnLst>
                                    <p:set>
                                      <p:cBhvr override="childStyle">
                                        <p:cTn dur="1" fill="hold" display="0" masterRel="sameClick" afterEffect="1">
                                          <p:stCondLst>
                                            <p:cond evt="end" delay="0">
                                              <p:tn val="21"/>
                                            </p:cond>
                                          </p:stCondLst>
                                        </p:cTn>
                                        <p:tgtEl>
                                          <p:spTgt spid="110"/>
                                        </p:tgtEl>
                                        <p:attrNameLst>
                                          <p:attrName>style.visibility</p:attrName>
                                        </p:attrNameLst>
                                      </p:cBhvr>
                                      <p:to>
                                        <p:strVal val="hidden"/>
                                      </p:to>
                                    </p:set>
                                  </p:subTnLst>
                                </p:cTn>
                              </p:par>
                            </p:childTnLst>
                          </p:cTn>
                        </p:par>
                        <p:par>
                          <p:cTn id="23" fill="hold">
                            <p:stCondLst>
                              <p:cond delay="4000"/>
                            </p:stCondLst>
                            <p:childTnLst>
                              <p:par>
                                <p:cTn id="24" presetID="1" presetClass="entr" presetSubtype="0" fill="hold" grpId="0" nodeType="afterEffect">
                                  <p:stCondLst>
                                    <p:cond delay="0"/>
                                  </p:stCondLst>
                                  <p:childTnLst>
                                    <p:set>
                                      <p:cBhvr>
                                        <p:cTn id="25" dur="1" fill="hold">
                                          <p:stCondLst>
                                            <p:cond delay="0"/>
                                          </p:stCondLst>
                                        </p:cTn>
                                        <p:tgtEl>
                                          <p:spTgt spid="113"/>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15"/>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63"/>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63" presetClass="path" presetSubtype="0" accel="50000" decel="50000" fill="hold" grpId="1" nodeType="clickEffect">
                                  <p:stCondLst>
                                    <p:cond delay="0"/>
                                  </p:stCondLst>
                                  <p:childTnLst>
                                    <p:animMotion origin="layout" path="M 0 0  L 0.25 0  E" pathEditMode="relative" ptsTypes="">
                                      <p:cBhvr>
                                        <p:cTn id="33" dur="2000" fill="hold"/>
                                        <p:tgtEl>
                                          <p:spTgt spid="113"/>
                                        </p:tgtEl>
                                        <p:attrNameLst>
                                          <p:attrName>ppt_x</p:attrName>
                                          <p:attrName>ppt_y</p:attrName>
                                        </p:attrNameLst>
                                      </p:cBhvr>
                                    </p:animMotion>
                                  </p:childTnLst>
                                </p:cTn>
                              </p:par>
                              <p:par>
                                <p:cTn id="34" presetID="63" presetClass="path" presetSubtype="0" accel="50000" decel="50000" fill="hold" grpId="1" nodeType="withEffect">
                                  <p:stCondLst>
                                    <p:cond delay="0"/>
                                  </p:stCondLst>
                                  <p:childTnLst>
                                    <p:animMotion origin="layout" path="M 0 0  L 0.25 0  E" pathEditMode="relative" ptsTypes="">
                                      <p:cBhvr>
                                        <p:cTn id="35" dur="2000" fill="hold"/>
                                        <p:tgtEl>
                                          <p:spTgt spid="11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110" grpId="0" animBg="1"/>
      <p:bldP spid="110" grpId="1" animBg="1"/>
      <p:bldP spid="54" grpId="0" animBg="1"/>
      <p:bldP spid="54" grpId="1" animBg="1"/>
      <p:bldP spid="4" grpId="0" animBg="1"/>
      <p:bldP spid="4" grpId="1" animBg="1"/>
      <p:bldP spid="112" grpId="0" animBg="1"/>
      <p:bldP spid="112" grpId="1" animBg="1"/>
      <p:bldP spid="113" grpId="0" animBg="1"/>
      <p:bldP spid="113" grpId="1" animBg="1"/>
      <p:bldP spid="115" grpId="0" animBg="1"/>
      <p:bldP spid="115"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Oval 56"/>
          <p:cNvSpPr/>
          <p:nvPr/>
        </p:nvSpPr>
        <p:spPr>
          <a:xfrm>
            <a:off x="2057400" y="3319272"/>
            <a:ext cx="182880" cy="1828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Oval 57"/>
          <p:cNvSpPr/>
          <p:nvPr/>
        </p:nvSpPr>
        <p:spPr>
          <a:xfrm>
            <a:off x="2057400" y="3319272"/>
            <a:ext cx="182880" cy="1828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p:nvPr/>
        </p:nvSpPr>
        <p:spPr>
          <a:xfrm>
            <a:off x="2057400" y="3319272"/>
            <a:ext cx="182880" cy="1828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Oval 60"/>
          <p:cNvSpPr/>
          <p:nvPr/>
        </p:nvSpPr>
        <p:spPr>
          <a:xfrm>
            <a:off x="4724400" y="4672584"/>
            <a:ext cx="182880" cy="1828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Oval 68"/>
          <p:cNvSpPr/>
          <p:nvPr/>
        </p:nvSpPr>
        <p:spPr>
          <a:xfrm>
            <a:off x="4724400" y="4672584"/>
            <a:ext cx="182880" cy="1828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Oval 67"/>
          <p:cNvSpPr/>
          <p:nvPr/>
        </p:nvSpPr>
        <p:spPr>
          <a:xfrm>
            <a:off x="7011924" y="4683252"/>
            <a:ext cx="182880" cy="1828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Oval 65"/>
          <p:cNvSpPr/>
          <p:nvPr/>
        </p:nvSpPr>
        <p:spPr>
          <a:xfrm>
            <a:off x="7010400" y="1981200"/>
            <a:ext cx="182880" cy="1828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Oval 59"/>
          <p:cNvSpPr/>
          <p:nvPr/>
        </p:nvSpPr>
        <p:spPr>
          <a:xfrm>
            <a:off x="4724400" y="1981200"/>
            <a:ext cx="182880" cy="1828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Text Box 3"/>
          <p:cNvSpPr txBox="1">
            <a:spLocks noChangeArrowheads="1"/>
          </p:cNvSpPr>
          <p:nvPr/>
        </p:nvSpPr>
        <p:spPr bwMode="auto">
          <a:xfrm>
            <a:off x="685800" y="5867400"/>
            <a:ext cx="3124200" cy="685800"/>
          </a:xfrm>
          <a:prstGeom prst="rect">
            <a:avLst/>
          </a:prstGeom>
          <a:solidFill>
            <a:schemeClr val="bg1"/>
          </a:solidFill>
          <a:ln w="25400">
            <a:solidFill>
              <a:schemeClr val="tx1"/>
            </a:solidFill>
            <a:miter lim="800000"/>
            <a:headEnd/>
            <a:tailEnd/>
          </a:ln>
        </p:spPr>
        <p:txBody>
          <a:bodyPr wrap="square" anchor="ctr" anchorCtr="0">
            <a:noAutofit/>
          </a:bodyPr>
          <a:lstStyle/>
          <a:p>
            <a:pPr marL="169863" indent="-169863">
              <a:spcBef>
                <a:spcPts val="600"/>
              </a:spcBef>
              <a:tabLst>
                <a:tab pos="628650" algn="l"/>
                <a:tab pos="633413" algn="l"/>
              </a:tabLst>
            </a:pPr>
            <a:r>
              <a:rPr lang="en-US" sz="1600" dirty="0" smtClean="0"/>
              <a:t>					           8</a:t>
            </a:r>
          </a:p>
          <a:p>
            <a:pPr marL="169863" indent="-169863">
              <a:spcBef>
                <a:spcPts val="600"/>
              </a:spcBef>
              <a:tabLst>
                <a:tab pos="628650" algn="l"/>
                <a:tab pos="633413" algn="l"/>
              </a:tabLst>
            </a:pPr>
            <a:r>
              <a:rPr lang="en-US" sz="1600" dirty="0" smtClean="0"/>
              <a:t>					4</a:t>
            </a:r>
          </a:p>
        </p:txBody>
      </p:sp>
      <p:sp>
        <p:nvSpPr>
          <p:cNvPr id="3" name="Rectangle 2"/>
          <p:cNvSpPr>
            <a:spLocks noGrp="1" noChangeArrowheads="1"/>
          </p:cNvSpPr>
          <p:nvPr>
            <p:ph type="title"/>
          </p:nvPr>
        </p:nvSpPr>
        <p:spPr>
          <a:xfrm>
            <a:off x="457200" y="355600"/>
            <a:ext cx="8229600" cy="609600"/>
          </a:xfrm>
        </p:spPr>
        <p:txBody>
          <a:bodyPr/>
          <a:lstStyle/>
          <a:p>
            <a:pPr eaLnBrk="1" hangingPunct="1"/>
            <a:r>
              <a:rPr lang="en-US" sz="1800" dirty="0" smtClean="0"/>
              <a:t>Toy Example – Two Statistically Identical Receivers</a:t>
            </a:r>
          </a:p>
        </p:txBody>
      </p:sp>
      <p:sp>
        <p:nvSpPr>
          <p:cNvPr id="38" name="TextBox 169"/>
          <p:cNvSpPr txBox="1">
            <a:spLocks noChangeArrowheads="1"/>
          </p:cNvSpPr>
          <p:nvPr/>
        </p:nvSpPr>
        <p:spPr bwMode="auto">
          <a:xfrm>
            <a:off x="5410200" y="1112520"/>
            <a:ext cx="1371600" cy="646331"/>
          </a:xfrm>
          <a:prstGeom prst="rect">
            <a:avLst/>
          </a:prstGeom>
          <a:noFill/>
          <a:ln w="9525">
            <a:noFill/>
            <a:miter lim="800000"/>
            <a:headEnd/>
            <a:tailEnd/>
          </a:ln>
        </p:spPr>
        <p:txBody>
          <a:bodyPr wrap="square">
            <a:spAutoFit/>
          </a:bodyPr>
          <a:lstStyle/>
          <a:p>
            <a:pPr algn="ctr" rtl="0" fontAlgn="base">
              <a:spcBef>
                <a:spcPct val="0"/>
              </a:spcBef>
              <a:spcAft>
                <a:spcPct val="0"/>
              </a:spcAft>
            </a:pPr>
            <a:r>
              <a:rPr lang="en-US" kern="1200" dirty="0">
                <a:solidFill>
                  <a:prstClr val="black"/>
                </a:solidFill>
                <a:latin typeface="Calibri" pitchFamily="34" charset="0"/>
                <a:ea typeface="+mn-ea"/>
                <a:cs typeface="Arial" charset="0"/>
              </a:rPr>
              <a:t>Mobile Receivers</a:t>
            </a:r>
          </a:p>
        </p:txBody>
      </p:sp>
      <p:cxnSp>
        <p:nvCxnSpPr>
          <p:cNvPr id="6" name="Straight Connector 5"/>
          <p:cNvCxnSpPr/>
          <p:nvPr/>
        </p:nvCxnSpPr>
        <p:spPr bwMode="auto">
          <a:xfrm>
            <a:off x="4800600" y="2255520"/>
            <a:ext cx="2514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auto">
          <a:xfrm rot="5400000">
            <a:off x="6363494" y="206502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4572000" y="1722120"/>
            <a:ext cx="2895600" cy="6858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kern="1200" dirty="0">
              <a:solidFill>
                <a:prstClr val="white"/>
              </a:solidFill>
              <a:latin typeface="Calibri"/>
              <a:ea typeface="+mn-ea"/>
              <a:cs typeface="+mn-cs"/>
            </a:endParaRPr>
          </a:p>
        </p:txBody>
      </p:sp>
      <p:sp>
        <p:nvSpPr>
          <p:cNvPr id="35" name="TextBox 163"/>
          <p:cNvSpPr txBox="1">
            <a:spLocks noChangeArrowheads="1"/>
          </p:cNvSpPr>
          <p:nvPr/>
        </p:nvSpPr>
        <p:spPr bwMode="auto">
          <a:xfrm>
            <a:off x="7543800" y="1874520"/>
            <a:ext cx="990600" cy="369332"/>
          </a:xfrm>
          <a:prstGeom prst="rect">
            <a:avLst/>
          </a:prstGeom>
          <a:noFill/>
          <a:ln w="9525">
            <a:noFill/>
            <a:miter lim="800000"/>
            <a:headEnd/>
            <a:tailEnd/>
          </a:ln>
        </p:spPr>
        <p:txBody>
          <a:bodyPr>
            <a:spAutoFit/>
          </a:bodyPr>
          <a:lstStyle/>
          <a:p>
            <a:pPr algn="l" rtl="0" fontAlgn="base">
              <a:spcBef>
                <a:spcPct val="0"/>
              </a:spcBef>
              <a:spcAft>
                <a:spcPct val="0"/>
              </a:spcAft>
            </a:pPr>
            <a:r>
              <a:rPr lang="en-US" kern="1200" dirty="0">
                <a:solidFill>
                  <a:prstClr val="black"/>
                </a:solidFill>
                <a:latin typeface="Calibri" pitchFamily="34" charset="0"/>
                <a:ea typeface="+mn-ea"/>
                <a:cs typeface="Arial" charset="0"/>
              </a:rPr>
              <a:t>User 1</a:t>
            </a:r>
          </a:p>
        </p:txBody>
      </p:sp>
      <p:cxnSp>
        <p:nvCxnSpPr>
          <p:cNvPr id="41" name="Straight Connector 40"/>
          <p:cNvCxnSpPr/>
          <p:nvPr/>
        </p:nvCxnSpPr>
        <p:spPr bwMode="auto">
          <a:xfrm>
            <a:off x="4800600" y="1874520"/>
            <a:ext cx="2514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auto">
          <a:xfrm rot="5400000">
            <a:off x="6742906" y="206502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auto">
          <a:xfrm rot="5400000">
            <a:off x="7125494" y="206502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auto">
          <a:xfrm rot="5400000">
            <a:off x="5982494" y="206422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auto">
          <a:xfrm rot="5400000">
            <a:off x="5601494" y="206422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auto">
          <a:xfrm rot="5400000">
            <a:off x="5220494" y="206422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auto">
          <a:xfrm rot="5400000">
            <a:off x="4839494" y="206422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1371600" y="4267199"/>
            <a:ext cx="1219200" cy="3048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1676400" y="4267199"/>
            <a:ext cx="1219200" cy="3048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H="1">
            <a:off x="1943100" y="4533898"/>
            <a:ext cx="533400" cy="457201"/>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1790701" y="4533899"/>
            <a:ext cx="533400" cy="457201"/>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cxnSpLocks noChangeAspect="1"/>
          </p:cNvCxnSpPr>
          <p:nvPr/>
        </p:nvCxnSpPr>
        <p:spPr>
          <a:xfrm rot="5400000">
            <a:off x="1941576" y="4194047"/>
            <a:ext cx="316521" cy="27130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cxnSpLocks noChangeAspect="1"/>
          </p:cNvCxnSpPr>
          <p:nvPr/>
        </p:nvCxnSpPr>
        <p:spPr>
          <a:xfrm rot="16200000" flipV="1">
            <a:off x="2023872" y="4213608"/>
            <a:ext cx="316521" cy="27130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1981200" y="4495799"/>
            <a:ext cx="304800" cy="158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2057400" y="4190999"/>
            <a:ext cx="152400" cy="158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169"/>
          <p:cNvSpPr txBox="1">
            <a:spLocks noChangeArrowheads="1"/>
          </p:cNvSpPr>
          <p:nvPr/>
        </p:nvSpPr>
        <p:spPr bwMode="auto">
          <a:xfrm>
            <a:off x="1371600" y="5105400"/>
            <a:ext cx="1524000" cy="646331"/>
          </a:xfrm>
          <a:prstGeom prst="rect">
            <a:avLst/>
          </a:prstGeom>
          <a:noFill/>
          <a:ln w="9525">
            <a:noFill/>
            <a:miter lim="800000"/>
            <a:headEnd/>
            <a:tailEnd/>
          </a:ln>
        </p:spPr>
        <p:txBody>
          <a:bodyPr wrap="square">
            <a:spAutoFit/>
          </a:bodyPr>
          <a:lstStyle/>
          <a:p>
            <a:pPr algn="ctr" rtl="0" fontAlgn="base">
              <a:spcBef>
                <a:spcPct val="0"/>
              </a:spcBef>
              <a:spcAft>
                <a:spcPct val="0"/>
              </a:spcAft>
            </a:pPr>
            <a:r>
              <a:rPr lang="en-US" kern="1200" dirty="0" smtClean="0">
                <a:solidFill>
                  <a:prstClr val="black"/>
                </a:solidFill>
                <a:latin typeface="Calibri" pitchFamily="34" charset="0"/>
                <a:ea typeface="+mn-ea"/>
                <a:cs typeface="Arial" charset="0"/>
              </a:rPr>
              <a:t>Base Station / Scheduler</a:t>
            </a:r>
            <a:endParaRPr lang="en-US" kern="1200" dirty="0">
              <a:solidFill>
                <a:prstClr val="black"/>
              </a:solidFill>
              <a:latin typeface="Calibri" pitchFamily="34" charset="0"/>
              <a:ea typeface="+mn-ea"/>
              <a:cs typeface="Arial" charset="0"/>
            </a:endParaRPr>
          </a:p>
        </p:txBody>
      </p:sp>
      <p:cxnSp>
        <p:nvCxnSpPr>
          <p:cNvPr id="99" name="Straight Connector 98"/>
          <p:cNvCxnSpPr/>
          <p:nvPr/>
        </p:nvCxnSpPr>
        <p:spPr bwMode="auto">
          <a:xfrm>
            <a:off x="4800600" y="4953000"/>
            <a:ext cx="2514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auto">
          <a:xfrm rot="5400000">
            <a:off x="6363494" y="476250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1" name="Rectangle 100"/>
          <p:cNvSpPr/>
          <p:nvPr/>
        </p:nvSpPr>
        <p:spPr>
          <a:xfrm>
            <a:off x="4572000" y="4419600"/>
            <a:ext cx="2895600" cy="6858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kern="1200" dirty="0">
              <a:solidFill>
                <a:prstClr val="white"/>
              </a:solidFill>
              <a:latin typeface="Calibri"/>
              <a:ea typeface="+mn-ea"/>
              <a:cs typeface="+mn-cs"/>
            </a:endParaRPr>
          </a:p>
        </p:txBody>
      </p:sp>
      <p:sp>
        <p:nvSpPr>
          <p:cNvPr id="102" name="TextBox 163"/>
          <p:cNvSpPr txBox="1">
            <a:spLocks noChangeArrowheads="1"/>
          </p:cNvSpPr>
          <p:nvPr/>
        </p:nvSpPr>
        <p:spPr bwMode="auto">
          <a:xfrm>
            <a:off x="7543800" y="4572000"/>
            <a:ext cx="990600" cy="369332"/>
          </a:xfrm>
          <a:prstGeom prst="rect">
            <a:avLst/>
          </a:prstGeom>
          <a:noFill/>
          <a:ln w="9525">
            <a:noFill/>
            <a:miter lim="800000"/>
            <a:headEnd/>
            <a:tailEnd/>
          </a:ln>
        </p:spPr>
        <p:txBody>
          <a:bodyPr>
            <a:spAutoFit/>
          </a:bodyPr>
          <a:lstStyle/>
          <a:p>
            <a:pPr algn="l" rtl="0" fontAlgn="base">
              <a:spcBef>
                <a:spcPct val="0"/>
              </a:spcBef>
              <a:spcAft>
                <a:spcPct val="0"/>
              </a:spcAft>
            </a:pPr>
            <a:r>
              <a:rPr lang="en-US" kern="1200" dirty="0">
                <a:solidFill>
                  <a:prstClr val="black"/>
                </a:solidFill>
                <a:latin typeface="Calibri" pitchFamily="34" charset="0"/>
                <a:ea typeface="+mn-ea"/>
                <a:cs typeface="Arial" charset="0"/>
              </a:rPr>
              <a:t>User </a:t>
            </a:r>
            <a:r>
              <a:rPr lang="en-US" dirty="0" smtClean="0">
                <a:solidFill>
                  <a:prstClr val="black"/>
                </a:solidFill>
                <a:latin typeface="Calibri" pitchFamily="34" charset="0"/>
              </a:rPr>
              <a:t>2</a:t>
            </a:r>
            <a:endParaRPr lang="en-US" kern="1200" dirty="0">
              <a:solidFill>
                <a:prstClr val="black"/>
              </a:solidFill>
              <a:latin typeface="Calibri" pitchFamily="34" charset="0"/>
              <a:ea typeface="+mn-ea"/>
              <a:cs typeface="Arial" charset="0"/>
            </a:endParaRPr>
          </a:p>
        </p:txBody>
      </p:sp>
      <p:cxnSp>
        <p:nvCxnSpPr>
          <p:cNvPr id="103" name="Straight Connector 102"/>
          <p:cNvCxnSpPr/>
          <p:nvPr/>
        </p:nvCxnSpPr>
        <p:spPr bwMode="auto">
          <a:xfrm>
            <a:off x="4800600" y="4572000"/>
            <a:ext cx="2514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auto">
          <a:xfrm rot="5400000">
            <a:off x="6742906" y="476250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auto">
          <a:xfrm rot="5400000">
            <a:off x="7125494" y="476250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auto">
          <a:xfrm rot="5400000">
            <a:off x="5982494" y="476170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auto">
          <a:xfrm rot="5400000">
            <a:off x="5601494" y="476170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auto">
          <a:xfrm rot="5400000">
            <a:off x="5220494" y="476170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auto">
          <a:xfrm rot="5400000">
            <a:off x="4839494" y="476170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Oval 75"/>
          <p:cNvSpPr/>
          <p:nvPr/>
        </p:nvSpPr>
        <p:spPr>
          <a:xfrm>
            <a:off x="6656832" y="4683252"/>
            <a:ext cx="182880" cy="1828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Text Box 3"/>
          <p:cNvSpPr txBox="1">
            <a:spLocks noChangeArrowheads="1"/>
          </p:cNvSpPr>
          <p:nvPr/>
        </p:nvSpPr>
        <p:spPr bwMode="auto">
          <a:xfrm>
            <a:off x="4495800" y="2514600"/>
            <a:ext cx="3581400" cy="661720"/>
          </a:xfrm>
          <a:prstGeom prst="rect">
            <a:avLst/>
          </a:prstGeom>
          <a:noFill/>
          <a:ln w="9525">
            <a:noFill/>
            <a:miter lim="800000"/>
            <a:headEnd/>
            <a:tailEnd/>
          </a:ln>
        </p:spPr>
        <p:txBody>
          <a:bodyPr wrap="square">
            <a:spAutoFit/>
          </a:bodyPr>
          <a:lstStyle/>
          <a:p>
            <a:pPr marL="169863" indent="-169863">
              <a:spcBef>
                <a:spcPts val="2900"/>
              </a:spcBef>
              <a:tabLst>
                <a:tab pos="628650" algn="l"/>
                <a:tab pos="633413" algn="l"/>
              </a:tabLst>
            </a:pPr>
            <a:r>
              <a:rPr lang="en-US" sz="1600" dirty="0" smtClean="0"/>
              <a:t>Current Channel Condition: </a:t>
            </a:r>
            <a:r>
              <a:rPr lang="en-US" sz="1600" b="1" dirty="0" smtClean="0">
                <a:solidFill>
                  <a:srgbClr val="C00000"/>
                </a:solidFill>
              </a:rPr>
              <a:t>Poor</a:t>
            </a:r>
          </a:p>
          <a:p>
            <a:pPr marL="169863" indent="-169863">
              <a:spcBef>
                <a:spcPts val="600"/>
              </a:spcBef>
              <a:tabLst>
                <a:tab pos="628650" algn="l"/>
                <a:tab pos="633413" algn="l"/>
              </a:tabLst>
            </a:pPr>
            <a:r>
              <a:rPr lang="en-US" sz="1600" dirty="0" smtClean="0"/>
              <a:t>Power Cost per Packet: 6</a:t>
            </a:r>
            <a:endParaRPr lang="en-US" sz="1200" dirty="0" smtClean="0"/>
          </a:p>
        </p:txBody>
      </p:sp>
      <p:sp>
        <p:nvSpPr>
          <p:cNvPr id="85" name="Text Box 3"/>
          <p:cNvSpPr txBox="1">
            <a:spLocks noChangeArrowheads="1"/>
          </p:cNvSpPr>
          <p:nvPr/>
        </p:nvSpPr>
        <p:spPr bwMode="auto">
          <a:xfrm>
            <a:off x="4495800" y="5224046"/>
            <a:ext cx="3810000" cy="661720"/>
          </a:xfrm>
          <a:prstGeom prst="rect">
            <a:avLst/>
          </a:prstGeom>
          <a:noFill/>
          <a:ln w="9525">
            <a:noFill/>
            <a:miter lim="800000"/>
            <a:headEnd/>
            <a:tailEnd/>
          </a:ln>
        </p:spPr>
        <p:txBody>
          <a:bodyPr wrap="square">
            <a:spAutoFit/>
          </a:bodyPr>
          <a:lstStyle/>
          <a:p>
            <a:pPr marL="169863" indent="-169863">
              <a:spcBef>
                <a:spcPts val="2900"/>
              </a:spcBef>
              <a:tabLst>
                <a:tab pos="628650" algn="l"/>
                <a:tab pos="633413" algn="l"/>
              </a:tabLst>
            </a:pPr>
            <a:r>
              <a:rPr lang="en-US" sz="1600" dirty="0" smtClean="0"/>
              <a:t>Current Channel Condition: </a:t>
            </a:r>
            <a:r>
              <a:rPr lang="en-US" sz="1600" b="1" dirty="0" smtClean="0">
                <a:solidFill>
                  <a:srgbClr val="008000"/>
                </a:solidFill>
              </a:rPr>
              <a:t>Excellent</a:t>
            </a:r>
          </a:p>
          <a:p>
            <a:pPr marL="169863" lvl="0" indent="-169863">
              <a:spcBef>
                <a:spcPts val="600"/>
              </a:spcBef>
              <a:tabLst>
                <a:tab pos="628650" algn="l"/>
                <a:tab pos="633413" algn="l"/>
              </a:tabLst>
            </a:pPr>
            <a:r>
              <a:rPr lang="en-US" sz="1600" dirty="0" smtClean="0">
                <a:solidFill>
                  <a:srgbClr val="000000"/>
                </a:solidFill>
              </a:rPr>
              <a:t>Power Cost per Packet: 3</a:t>
            </a:r>
            <a:endParaRPr lang="en-US" sz="1200" dirty="0" smtClean="0">
              <a:solidFill>
                <a:srgbClr val="000000"/>
              </a:solidFill>
            </a:endParaRPr>
          </a:p>
        </p:txBody>
      </p:sp>
      <p:sp>
        <p:nvSpPr>
          <p:cNvPr id="98" name="Text Box 3"/>
          <p:cNvSpPr txBox="1">
            <a:spLocks noChangeArrowheads="1"/>
          </p:cNvSpPr>
          <p:nvPr/>
        </p:nvSpPr>
        <p:spPr bwMode="auto">
          <a:xfrm>
            <a:off x="304800" y="1066800"/>
            <a:ext cx="3124200" cy="1554272"/>
          </a:xfrm>
          <a:prstGeom prst="rect">
            <a:avLst/>
          </a:prstGeom>
          <a:noFill/>
          <a:ln w="9525">
            <a:noFill/>
            <a:miter lim="800000"/>
            <a:headEnd/>
            <a:tailEnd/>
          </a:ln>
        </p:spPr>
        <p:txBody>
          <a:bodyPr wrap="square">
            <a:spAutoFit/>
          </a:bodyPr>
          <a:lstStyle/>
          <a:p>
            <a:pPr marL="169863" indent="-169863">
              <a:spcBef>
                <a:spcPts val="2900"/>
              </a:spcBef>
              <a:buFontTx/>
              <a:buChar char="•"/>
              <a:tabLst>
                <a:tab pos="628650" algn="l"/>
                <a:tab pos="633413" algn="l"/>
              </a:tabLst>
            </a:pPr>
            <a:r>
              <a:rPr lang="en-US" sz="1600" dirty="0" smtClean="0"/>
              <a:t>Power constraint, P=12</a:t>
            </a:r>
          </a:p>
          <a:p>
            <a:pPr marL="169863" indent="-169863">
              <a:spcBef>
                <a:spcPts val="600"/>
              </a:spcBef>
              <a:buFontTx/>
              <a:buChar char="•"/>
              <a:tabLst>
                <a:tab pos="628650" algn="l"/>
                <a:tab pos="633413" algn="l"/>
              </a:tabLst>
            </a:pPr>
            <a:r>
              <a:rPr lang="en-US" sz="1600" dirty="0" smtClean="0"/>
              <a:t>3 possible channel conditions for each receiver:</a:t>
            </a:r>
            <a:endParaRPr lang="sv-SE" sz="1400" dirty="0" smtClean="0"/>
          </a:p>
          <a:p>
            <a:pPr lvl="1">
              <a:spcBef>
                <a:spcPts val="0"/>
              </a:spcBef>
              <a:buFont typeface="Arial" charset="0"/>
              <a:buChar char="–"/>
              <a:tabLst>
                <a:tab pos="628650" algn="l"/>
                <a:tab pos="633413" algn="l"/>
              </a:tabLst>
            </a:pPr>
            <a:r>
              <a:rPr lang="sv-SE" sz="1400" dirty="0" smtClean="0"/>
              <a:t> Poor (60%)</a:t>
            </a:r>
          </a:p>
          <a:p>
            <a:pPr lvl="1">
              <a:spcBef>
                <a:spcPts val="0"/>
              </a:spcBef>
              <a:buFont typeface="Arial" charset="0"/>
              <a:buChar char="–"/>
              <a:tabLst>
                <a:tab pos="628650" algn="l"/>
                <a:tab pos="633413" algn="l"/>
              </a:tabLst>
            </a:pPr>
            <a:r>
              <a:rPr lang="sv-SE" sz="1400" dirty="0" smtClean="0"/>
              <a:t> Medium (20%)</a:t>
            </a:r>
          </a:p>
          <a:p>
            <a:pPr lvl="1">
              <a:spcBef>
                <a:spcPts val="0"/>
              </a:spcBef>
              <a:buFont typeface="Arial" charset="0"/>
              <a:buChar char="–"/>
              <a:tabLst>
                <a:tab pos="628650" algn="l"/>
                <a:tab pos="633413" algn="l"/>
              </a:tabLst>
            </a:pPr>
            <a:r>
              <a:rPr lang="sv-SE" sz="1400" dirty="0" smtClean="0"/>
              <a:t> Excellent (20%)</a:t>
            </a:r>
            <a:endParaRPr lang="en-US" sz="1600" dirty="0" smtClean="0"/>
          </a:p>
        </p:txBody>
      </p:sp>
      <p:sp>
        <p:nvSpPr>
          <p:cNvPr id="117" name="Text Box 3"/>
          <p:cNvSpPr txBox="1">
            <a:spLocks noChangeArrowheads="1"/>
          </p:cNvSpPr>
          <p:nvPr/>
        </p:nvSpPr>
        <p:spPr bwMode="auto">
          <a:xfrm>
            <a:off x="685800" y="5867400"/>
            <a:ext cx="3124200" cy="685800"/>
          </a:xfrm>
          <a:prstGeom prst="rect">
            <a:avLst/>
          </a:prstGeom>
          <a:solidFill>
            <a:schemeClr val="bg1"/>
          </a:solidFill>
          <a:ln w="25400">
            <a:solidFill>
              <a:schemeClr val="tx1"/>
            </a:solidFill>
            <a:miter lim="800000"/>
            <a:headEnd/>
            <a:tailEnd/>
          </a:ln>
        </p:spPr>
        <p:txBody>
          <a:bodyPr wrap="square" anchor="ctr" anchorCtr="0">
            <a:noAutofit/>
          </a:bodyPr>
          <a:lstStyle/>
          <a:p>
            <a:pPr marL="169863" indent="-169863">
              <a:spcBef>
                <a:spcPts val="600"/>
              </a:spcBef>
              <a:tabLst>
                <a:tab pos="628650" algn="l"/>
                <a:tab pos="633413" algn="l"/>
              </a:tabLst>
            </a:pPr>
            <a:r>
              <a:rPr lang="en-US" sz="1600" dirty="0" smtClean="0"/>
              <a:t>					           20</a:t>
            </a:r>
          </a:p>
          <a:p>
            <a:pPr marL="169863" indent="-169863">
              <a:spcBef>
                <a:spcPts val="600"/>
              </a:spcBef>
              <a:tabLst>
                <a:tab pos="628650" algn="l"/>
                <a:tab pos="633413" algn="l"/>
              </a:tabLst>
            </a:pPr>
            <a:r>
              <a:rPr lang="en-US" sz="1600" dirty="0" smtClean="0"/>
              <a:t>					4</a:t>
            </a:r>
          </a:p>
        </p:txBody>
      </p:sp>
      <p:sp>
        <p:nvSpPr>
          <p:cNvPr id="118" name="Text Box 3"/>
          <p:cNvSpPr txBox="1">
            <a:spLocks noChangeArrowheads="1"/>
          </p:cNvSpPr>
          <p:nvPr/>
        </p:nvSpPr>
        <p:spPr bwMode="auto">
          <a:xfrm>
            <a:off x="685800" y="5867400"/>
            <a:ext cx="3124200" cy="685800"/>
          </a:xfrm>
          <a:prstGeom prst="rect">
            <a:avLst/>
          </a:prstGeom>
          <a:noFill/>
          <a:ln w="25400">
            <a:solidFill>
              <a:schemeClr val="tx1"/>
            </a:solidFill>
            <a:miter lim="800000"/>
            <a:headEnd/>
            <a:tailEnd/>
          </a:ln>
        </p:spPr>
        <p:txBody>
          <a:bodyPr wrap="square" anchor="ctr" anchorCtr="0">
            <a:noAutofit/>
          </a:bodyPr>
          <a:lstStyle/>
          <a:p>
            <a:pPr marL="169863" indent="-169863">
              <a:spcBef>
                <a:spcPts val="600"/>
              </a:spcBef>
              <a:tabLst>
                <a:tab pos="628650" algn="l"/>
                <a:tab pos="633413" algn="l"/>
              </a:tabLst>
            </a:pPr>
            <a:r>
              <a:rPr lang="en-US" sz="1600" dirty="0" smtClean="0"/>
              <a:t>   Total Power Consumed:</a:t>
            </a:r>
          </a:p>
          <a:p>
            <a:pPr marL="169863" indent="-169863">
              <a:spcBef>
                <a:spcPts val="600"/>
              </a:spcBef>
              <a:tabLst>
                <a:tab pos="628650" algn="l"/>
                <a:tab pos="633413" algn="l"/>
              </a:tabLst>
            </a:pPr>
            <a:r>
              <a:rPr lang="en-US" sz="1600" dirty="0" smtClean="0"/>
              <a:t>	Time Remaining:</a:t>
            </a:r>
            <a:endParaRPr lang="en-US" sz="1200" dirty="0" smtClean="0"/>
          </a:p>
        </p:txBody>
      </p:sp>
      <p:cxnSp>
        <p:nvCxnSpPr>
          <p:cNvPr id="121" name="Straight Arrow Connector 120"/>
          <p:cNvCxnSpPr/>
          <p:nvPr/>
        </p:nvCxnSpPr>
        <p:spPr>
          <a:xfrm flipV="1">
            <a:off x="2133600" y="2065020"/>
            <a:ext cx="2438400" cy="1363980"/>
          </a:xfrm>
          <a:prstGeom prst="straightConnector1">
            <a:avLst/>
          </a:prstGeom>
          <a:ln w="15875">
            <a:solidFill>
              <a:schemeClr val="tx1"/>
            </a:solidFill>
            <a:prstDash val="sysDot"/>
            <a:tailEnd type="arrow" w="lg" len="med"/>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a:off x="2133600" y="3429000"/>
            <a:ext cx="2438400" cy="1219200"/>
          </a:xfrm>
          <a:prstGeom prst="straightConnector1">
            <a:avLst/>
          </a:prstGeom>
          <a:ln w="15875">
            <a:solidFill>
              <a:schemeClr val="tx1"/>
            </a:solidFill>
            <a:prstDash val="sysDot"/>
            <a:tailEnd type="arrow" w="lg" len="med"/>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flipH="1" flipV="1">
            <a:off x="1942836" y="3618177"/>
            <a:ext cx="380999" cy="2647"/>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58"/>
                                        </p:tgtEl>
                                        <p:attrNameLst>
                                          <p:attrName>style.visibility</p:attrName>
                                        </p:attrNameLst>
                                      </p:cBhvr>
                                      <p:to>
                                        <p:strVal val="visible"/>
                                      </p:to>
                                    </p:set>
                                  </p:childTnLst>
                                </p:cTn>
                              </p:par>
                              <p:par>
                                <p:cTn id="9" presetID="56" presetClass="path" presetSubtype="0" accel="50000" decel="50000" fill="hold" grpId="0" nodeType="withEffect">
                                  <p:stCondLst>
                                    <p:cond delay="0"/>
                                  </p:stCondLst>
                                  <p:childTnLst>
                                    <p:animMotion origin="layout" path="M -1.66667E-6 -3.46821E-6 L 0.28021 -0.19815 " pathEditMode="relative" rAng="0" ptsTypes="AA">
                                      <p:cBhvr>
                                        <p:cTn id="10" dur="2000" fill="hold"/>
                                        <p:tgtEl>
                                          <p:spTgt spid="57"/>
                                        </p:tgtEl>
                                        <p:attrNameLst>
                                          <p:attrName>ppt_x</p:attrName>
                                          <p:attrName>ppt_y</p:attrName>
                                        </p:attrNameLst>
                                      </p:cBhvr>
                                      <p:rCtr x="140" y="-99"/>
                                    </p:animMotion>
                                  </p:childTnLst>
                                  <p:subTnLst>
                                    <p:set>
                                      <p:cBhvr override="childStyle">
                                        <p:cTn dur="1" fill="hold" display="0" masterRel="sameClick" afterEffect="1">
                                          <p:stCondLst>
                                            <p:cond evt="end" delay="0">
                                              <p:tn val="9"/>
                                            </p:cond>
                                          </p:stCondLst>
                                        </p:cTn>
                                        <p:tgtEl>
                                          <p:spTgt spid="57"/>
                                        </p:tgtEl>
                                        <p:attrNameLst>
                                          <p:attrName>style.visibility</p:attrName>
                                        </p:attrNameLst>
                                      </p:cBhvr>
                                      <p:to>
                                        <p:strVal val="hidden"/>
                                      </p:to>
                                    </p:set>
                                  </p:subTnLst>
                                </p:cTn>
                              </p:par>
                              <p:par>
                                <p:cTn id="11" presetID="56" presetClass="path" presetSubtype="0" accel="50000" decel="50000" fill="hold" grpId="0" nodeType="withEffect">
                                  <p:stCondLst>
                                    <p:cond delay="0"/>
                                  </p:stCondLst>
                                  <p:childTnLst>
                                    <p:animMotion origin="layout" path="M 0.00157 0.00578 L 0.29167 0.19722 " pathEditMode="relative" rAng="0" ptsTypes="AA">
                                      <p:cBhvr>
                                        <p:cTn id="12" dur="2000" fill="hold"/>
                                        <p:tgtEl>
                                          <p:spTgt spid="58"/>
                                        </p:tgtEl>
                                        <p:attrNameLst>
                                          <p:attrName>ppt_x</p:attrName>
                                          <p:attrName>ppt_y</p:attrName>
                                        </p:attrNameLst>
                                      </p:cBhvr>
                                      <p:rCtr x="145" y="96"/>
                                    </p:animMotion>
                                  </p:childTnLst>
                                  <p:subTnLst>
                                    <p:set>
                                      <p:cBhvr override="childStyle">
                                        <p:cTn dur="1" fill="hold" display="0" masterRel="sameClick" afterEffect="1">
                                          <p:stCondLst>
                                            <p:cond evt="end" delay="0">
                                              <p:tn val="11"/>
                                            </p:cond>
                                          </p:stCondLst>
                                        </p:cTn>
                                        <p:tgtEl>
                                          <p:spTgt spid="58"/>
                                        </p:tgtEl>
                                        <p:attrNameLst>
                                          <p:attrName>style.visibility</p:attrName>
                                        </p:attrNameLst>
                                      </p:cBhvr>
                                      <p:to>
                                        <p:strVal val="hidden"/>
                                      </p:to>
                                    </p:set>
                                  </p:subTnLst>
                                </p:cTn>
                              </p:par>
                            </p:childTnLst>
                          </p:cTn>
                        </p:par>
                        <p:par>
                          <p:cTn id="13" fill="hold">
                            <p:stCondLst>
                              <p:cond delay="2000"/>
                            </p:stCondLst>
                            <p:childTnLst>
                              <p:par>
                                <p:cTn id="14" presetID="1" presetClass="entr" presetSubtype="0" fill="hold" grpId="1" nodeType="afterEffect">
                                  <p:stCondLst>
                                    <p:cond delay="0"/>
                                  </p:stCondLst>
                                  <p:childTnLst>
                                    <p:set>
                                      <p:cBhvr>
                                        <p:cTn id="15" dur="1" fill="hold">
                                          <p:stCondLst>
                                            <p:cond delay="0"/>
                                          </p:stCondLst>
                                        </p:cTn>
                                        <p:tgtEl>
                                          <p:spTgt spid="59"/>
                                        </p:tgtEl>
                                        <p:attrNameLst>
                                          <p:attrName>style.visibility</p:attrName>
                                        </p:attrNameLst>
                                      </p:cBhvr>
                                      <p:to>
                                        <p:strVal val="visible"/>
                                      </p:to>
                                    </p:set>
                                  </p:childTnLst>
                                </p:cTn>
                              </p:par>
                              <p:par>
                                <p:cTn id="16" presetID="56" presetClass="path" presetSubtype="0" accel="50000" decel="50000" fill="hold" grpId="0" nodeType="withEffect">
                                  <p:stCondLst>
                                    <p:cond delay="0"/>
                                  </p:stCondLst>
                                  <p:childTnLst>
                                    <p:animMotion origin="layout" path="M 0.0099 0.00578 L 0.29167 0.19722 " pathEditMode="relative" rAng="0" ptsTypes="AA">
                                      <p:cBhvr>
                                        <p:cTn id="17" dur="2000" fill="hold"/>
                                        <p:tgtEl>
                                          <p:spTgt spid="59"/>
                                        </p:tgtEl>
                                        <p:attrNameLst>
                                          <p:attrName>ppt_x</p:attrName>
                                          <p:attrName>ppt_y</p:attrName>
                                        </p:attrNameLst>
                                      </p:cBhvr>
                                      <p:rCtr x="141" y="96"/>
                                    </p:animMotion>
                                  </p:childTnLst>
                                  <p:subTnLst>
                                    <p:set>
                                      <p:cBhvr override="childStyle">
                                        <p:cTn dur="1" fill="hold" display="0" masterRel="sameClick" afterEffect="1">
                                          <p:stCondLst>
                                            <p:cond evt="end" delay="0">
                                              <p:tn val="16"/>
                                            </p:cond>
                                          </p:stCondLst>
                                        </p:cTn>
                                        <p:tgtEl>
                                          <p:spTgt spid="59"/>
                                        </p:tgtEl>
                                        <p:attrNameLst>
                                          <p:attrName>style.visibility</p:attrName>
                                        </p:attrNameLst>
                                      </p:cBhvr>
                                      <p:to>
                                        <p:strVal val="hidden"/>
                                      </p:to>
                                    </p:set>
                                  </p:subTnLst>
                                </p:cTn>
                              </p:par>
                              <p:par>
                                <p:cTn id="18" presetID="1" presetClass="entr" presetSubtype="0" fill="hold" grpId="0" nodeType="withEffect">
                                  <p:stCondLst>
                                    <p:cond delay="0"/>
                                  </p:stCondLst>
                                  <p:childTnLst>
                                    <p:set>
                                      <p:cBhvr>
                                        <p:cTn id="19" dur="1" fill="hold">
                                          <p:stCondLst>
                                            <p:cond delay="0"/>
                                          </p:stCondLst>
                                        </p:cTn>
                                        <p:tgtEl>
                                          <p:spTgt spid="60"/>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61"/>
                                        </p:tgtEl>
                                        <p:attrNameLst>
                                          <p:attrName>style.visibility</p:attrName>
                                        </p:attrNameLst>
                                      </p:cBhvr>
                                      <p:to>
                                        <p:strVal val="visible"/>
                                      </p:to>
                                    </p:set>
                                  </p:childTnLst>
                                </p:cTn>
                              </p:par>
                              <p:par>
                                <p:cTn id="22" presetID="63" presetClass="path" presetSubtype="0" accel="50000" decel="50000" fill="hold" grpId="1" nodeType="withEffect">
                                  <p:stCondLst>
                                    <p:cond delay="0"/>
                                  </p:stCondLst>
                                  <p:childTnLst>
                                    <p:animMotion origin="layout" path="M 0 0  L 0.25 0  E" pathEditMode="relative" ptsTypes="">
                                      <p:cBhvr>
                                        <p:cTn id="23" dur="2000" fill="hold"/>
                                        <p:tgtEl>
                                          <p:spTgt spid="60"/>
                                        </p:tgtEl>
                                        <p:attrNameLst>
                                          <p:attrName>ppt_x</p:attrName>
                                          <p:attrName>ppt_y</p:attrName>
                                        </p:attrNameLst>
                                      </p:cBhvr>
                                    </p:animMotion>
                                  </p:childTnLst>
                                  <p:subTnLst>
                                    <p:set>
                                      <p:cBhvr override="childStyle">
                                        <p:cTn dur="1" fill="hold" display="0" masterRel="sameClick" afterEffect="1">
                                          <p:stCondLst>
                                            <p:cond evt="end" delay="0">
                                              <p:tn val="22"/>
                                            </p:cond>
                                          </p:stCondLst>
                                        </p:cTn>
                                        <p:tgtEl>
                                          <p:spTgt spid="60"/>
                                        </p:tgtEl>
                                        <p:attrNameLst>
                                          <p:attrName>style.visibility</p:attrName>
                                        </p:attrNameLst>
                                      </p:cBhvr>
                                      <p:to>
                                        <p:strVal val="hidden"/>
                                      </p:to>
                                    </p:set>
                                  </p:subTnLst>
                                </p:cTn>
                              </p:par>
                              <p:par>
                                <p:cTn id="24" presetID="63" presetClass="path" presetSubtype="0" accel="50000" decel="50000" fill="hold" grpId="1" nodeType="withEffect">
                                  <p:stCondLst>
                                    <p:cond delay="0"/>
                                  </p:stCondLst>
                                  <p:childTnLst>
                                    <p:animMotion origin="layout" path="M 0 0  L 0.25 0  E" pathEditMode="relative" ptsTypes="">
                                      <p:cBhvr>
                                        <p:cTn id="25" dur="2000" fill="hold"/>
                                        <p:tgtEl>
                                          <p:spTgt spid="61"/>
                                        </p:tgtEl>
                                        <p:attrNameLst>
                                          <p:attrName>ppt_x</p:attrName>
                                          <p:attrName>ppt_y</p:attrName>
                                        </p:attrNameLst>
                                      </p:cBhvr>
                                    </p:animMotion>
                                  </p:childTnLst>
                                  <p:subTnLst>
                                    <p:set>
                                      <p:cBhvr override="childStyle">
                                        <p:cTn dur="1" fill="hold" display="0" masterRel="sameClick" afterEffect="1">
                                          <p:stCondLst>
                                            <p:cond evt="end" delay="0">
                                              <p:tn val="24"/>
                                            </p:cond>
                                          </p:stCondLst>
                                        </p:cTn>
                                        <p:tgtEl>
                                          <p:spTgt spid="61"/>
                                        </p:tgtEl>
                                        <p:attrNameLst>
                                          <p:attrName>style.visibility</p:attrName>
                                        </p:attrNameLst>
                                      </p:cBhvr>
                                      <p:to>
                                        <p:strVal val="hidden"/>
                                      </p:to>
                                    </p:set>
                                  </p:subTnLst>
                                </p:cTn>
                              </p:par>
                            </p:childTnLst>
                          </p:cTn>
                        </p:par>
                        <p:par>
                          <p:cTn id="26" fill="hold">
                            <p:stCondLst>
                              <p:cond delay="4000"/>
                            </p:stCondLst>
                            <p:childTnLst>
                              <p:par>
                                <p:cTn id="27" presetID="1" presetClass="entr" presetSubtype="0" fill="hold" nodeType="afterEffect">
                                  <p:stCondLst>
                                    <p:cond delay="0"/>
                                  </p:stCondLst>
                                  <p:childTnLst>
                                    <p:set>
                                      <p:cBhvr>
                                        <p:cTn id="28" dur="1" fill="hold">
                                          <p:stCondLst>
                                            <p:cond delay="0"/>
                                          </p:stCondLst>
                                        </p:cTn>
                                        <p:tgtEl>
                                          <p:spTgt spid="6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9"/>
                                        </p:tgtEl>
                                        <p:attrNameLst>
                                          <p:attrName>style.visibility</p:attrName>
                                        </p:attrNameLst>
                                      </p:cBhvr>
                                      <p:to>
                                        <p:strVal val="visible"/>
                                      </p:to>
                                    </p:set>
                                  </p:childTnLst>
                                </p:cTn>
                              </p:par>
                              <p:par>
                                <p:cTn id="33" presetID="63" presetClass="path" presetSubtype="0" accel="50000" decel="50000" fill="hold" nodeType="withEffect">
                                  <p:stCondLst>
                                    <p:cond delay="0"/>
                                  </p:stCondLst>
                                  <p:childTnLst>
                                    <p:animMotion origin="layout" path="M -2.5E-6 -0.003 L 0.20677 -0.003 " pathEditMode="relative" rAng="0" ptsTypes="AA">
                                      <p:cBhvr>
                                        <p:cTn id="34" dur="2000" fill="hold"/>
                                        <p:tgtEl>
                                          <p:spTgt spid="69"/>
                                        </p:tgtEl>
                                        <p:attrNameLst>
                                          <p:attrName>ppt_x</p:attrName>
                                          <p:attrName>ppt_y</p:attrName>
                                        </p:attrNameLst>
                                      </p:cBhvr>
                                      <p:rCtr x="103" y="0"/>
                                    </p:animMotion>
                                  </p:childTnLst>
                                  <p:subTnLst>
                                    <p:set>
                                      <p:cBhvr override="childStyle">
                                        <p:cTn dur="1" fill="hold" display="0" masterRel="sameClick" afterEffect="1">
                                          <p:stCondLst>
                                            <p:cond evt="end" delay="0">
                                              <p:tn val="33"/>
                                            </p:cond>
                                          </p:stCondLst>
                                        </p:cTn>
                                        <p:tgtEl>
                                          <p:spTgt spid="69"/>
                                        </p:tgtEl>
                                        <p:attrNameLst>
                                          <p:attrName>style.visibility</p:attrName>
                                        </p:attrNameLst>
                                      </p:cBhvr>
                                      <p:to>
                                        <p:strVal val="hidden"/>
                                      </p:to>
                                    </p:set>
                                  </p:subTnLst>
                                </p:cTn>
                              </p:par>
                            </p:childTnLst>
                          </p:cTn>
                        </p:par>
                        <p:par>
                          <p:cTn id="35" fill="hold">
                            <p:stCondLst>
                              <p:cond delay="6000"/>
                            </p:stCondLst>
                            <p:childTnLst>
                              <p:par>
                                <p:cTn id="36" presetID="1" presetClass="entr" presetSubtype="0" fill="hold" grpId="0" nodeType="afterEffect">
                                  <p:stCondLst>
                                    <p:cond delay="0"/>
                                  </p:stCondLst>
                                  <p:childTnLst>
                                    <p:set>
                                      <p:cBhvr>
                                        <p:cTn id="37" dur="1" fill="hold">
                                          <p:stCondLst>
                                            <p:cond delay="0"/>
                                          </p:stCondLst>
                                        </p:cTn>
                                        <p:tgtEl>
                                          <p:spTgt spid="76"/>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17"/>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63" presetClass="path" presetSubtype="0" accel="50000" decel="50000" fill="hold" grpId="1" nodeType="clickEffect">
                                  <p:stCondLst>
                                    <p:cond delay="0"/>
                                  </p:stCondLst>
                                  <p:childTnLst>
                                    <p:animMotion origin="layout" path="M -2.5E-6 -2.83237E-6 L 0.04011 -2.83237E-6 " pathEditMode="relative" rAng="0" ptsTypes="AA">
                                      <p:cBhvr>
                                        <p:cTn id="43" dur="2000" fill="hold"/>
                                        <p:tgtEl>
                                          <p:spTgt spid="76"/>
                                        </p:tgtEl>
                                        <p:attrNameLst>
                                          <p:attrName>ppt_x</p:attrName>
                                          <p:attrName>ppt_y</p:attrName>
                                        </p:attrNameLst>
                                      </p:cBhvr>
                                      <p:rCtr x="20" y="0"/>
                                    </p:animMotion>
                                  </p:childTnLst>
                                </p:cTn>
                              </p:par>
                              <p:par>
                                <p:cTn id="44" presetID="63" presetClass="path" presetSubtype="0" accel="50000" decel="50000" fill="hold" grpId="0" nodeType="withEffect">
                                  <p:stCondLst>
                                    <p:cond delay="0"/>
                                  </p:stCondLst>
                                  <p:childTnLst>
                                    <p:animMotion origin="layout" path="M 0 0  L 0.25 0  E" pathEditMode="relative" ptsTypes="">
                                      <p:cBhvr>
                                        <p:cTn id="45" dur="2000" fill="hold"/>
                                        <p:tgtEl>
                                          <p:spTgt spid="68"/>
                                        </p:tgtEl>
                                        <p:attrNameLst>
                                          <p:attrName>ppt_x</p:attrName>
                                          <p:attrName>ppt_y</p:attrName>
                                        </p:attrNameLst>
                                      </p:cBhvr>
                                    </p:animMotion>
                                  </p:childTnLst>
                                  <p:subTnLst>
                                    <p:set>
                                      <p:cBhvr override="childStyle">
                                        <p:cTn dur="1" fill="hold" display="0" masterRel="sameClick" afterEffect="1">
                                          <p:stCondLst>
                                            <p:cond evt="end" delay="0">
                                              <p:tn val="44"/>
                                            </p:cond>
                                          </p:stCondLst>
                                        </p:cTn>
                                        <p:tgtEl>
                                          <p:spTgt spid="68"/>
                                        </p:tgtEl>
                                        <p:attrNameLst>
                                          <p:attrName>style.visibility</p:attrName>
                                        </p:attrNameLst>
                                      </p:cBhvr>
                                      <p:to>
                                        <p:strVal val="hidden"/>
                                      </p:to>
                                    </p:set>
                                  </p:subTnLst>
                                </p:cTn>
                              </p:par>
                              <p:par>
                                <p:cTn id="46" presetID="63" presetClass="path" presetSubtype="0" accel="50000" decel="50000" fill="hold" grpId="0" nodeType="withEffect">
                                  <p:stCondLst>
                                    <p:cond delay="0"/>
                                  </p:stCondLst>
                                  <p:childTnLst>
                                    <p:animMotion origin="layout" path="M 0 0  L 0.25 0  E" pathEditMode="relative" ptsTypes="">
                                      <p:cBhvr>
                                        <p:cTn id="47" dur="2000" fill="hold"/>
                                        <p:tgtEl>
                                          <p:spTgt spid="66"/>
                                        </p:tgtEl>
                                        <p:attrNameLst>
                                          <p:attrName>ppt_x</p:attrName>
                                          <p:attrName>ppt_y</p:attrName>
                                        </p:attrNameLst>
                                      </p:cBhvr>
                                    </p:animMotion>
                                  </p:childTnLst>
                                  <p:subTnLst>
                                    <p:set>
                                      <p:cBhvr override="childStyle">
                                        <p:cTn dur="1" fill="hold" display="0" masterRel="sameClick" afterEffect="1">
                                          <p:stCondLst>
                                            <p:cond evt="end" delay="0">
                                              <p:tn val="46"/>
                                            </p:cond>
                                          </p:stCondLst>
                                        </p:cTn>
                                        <p:tgtEl>
                                          <p:spTgt spid="6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57" grpId="1" animBg="1"/>
      <p:bldP spid="58" grpId="0" animBg="1"/>
      <p:bldP spid="58" grpId="1" animBg="1"/>
      <p:bldP spid="59" grpId="0" animBg="1"/>
      <p:bldP spid="59" grpId="1" animBg="1"/>
      <p:bldP spid="61" grpId="0" animBg="1"/>
      <p:bldP spid="61" grpId="1" animBg="1"/>
      <p:bldP spid="68" grpId="0" animBg="1"/>
      <p:bldP spid="66" grpId="0" animBg="1"/>
      <p:bldP spid="60" grpId="0" animBg="1"/>
      <p:bldP spid="60" grpId="1" animBg="1"/>
      <p:bldP spid="76" grpId="0" animBg="1"/>
      <p:bldP spid="76" grpId="1" animBg="1"/>
      <p:bldP spid="1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Oval 65"/>
          <p:cNvSpPr/>
          <p:nvPr/>
        </p:nvSpPr>
        <p:spPr>
          <a:xfrm>
            <a:off x="7010400" y="1981200"/>
            <a:ext cx="182880" cy="1828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p:nvPr/>
        </p:nvSpPr>
        <p:spPr>
          <a:xfrm>
            <a:off x="2057400" y="3319272"/>
            <a:ext cx="182880" cy="1828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p:cNvSpPr/>
          <p:nvPr/>
        </p:nvSpPr>
        <p:spPr>
          <a:xfrm>
            <a:off x="2057400" y="3319272"/>
            <a:ext cx="182880" cy="1828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Oval 67"/>
          <p:cNvSpPr/>
          <p:nvPr/>
        </p:nvSpPr>
        <p:spPr>
          <a:xfrm>
            <a:off x="7011924" y="4683252"/>
            <a:ext cx="182880" cy="1828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Oval 59"/>
          <p:cNvSpPr/>
          <p:nvPr/>
        </p:nvSpPr>
        <p:spPr>
          <a:xfrm>
            <a:off x="4724400" y="1981200"/>
            <a:ext cx="182880" cy="1828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Text Box 3"/>
          <p:cNvSpPr txBox="1">
            <a:spLocks noChangeArrowheads="1"/>
          </p:cNvSpPr>
          <p:nvPr/>
        </p:nvSpPr>
        <p:spPr bwMode="auto">
          <a:xfrm>
            <a:off x="685800" y="5867400"/>
            <a:ext cx="3124200" cy="685800"/>
          </a:xfrm>
          <a:prstGeom prst="rect">
            <a:avLst/>
          </a:prstGeom>
          <a:solidFill>
            <a:schemeClr val="bg1"/>
          </a:solidFill>
          <a:ln w="25400">
            <a:solidFill>
              <a:schemeClr val="tx1"/>
            </a:solidFill>
            <a:miter lim="800000"/>
            <a:headEnd/>
            <a:tailEnd/>
          </a:ln>
        </p:spPr>
        <p:txBody>
          <a:bodyPr wrap="square" anchor="ctr" anchorCtr="0">
            <a:noAutofit/>
          </a:bodyPr>
          <a:lstStyle/>
          <a:p>
            <a:pPr marL="169863" indent="-169863">
              <a:spcBef>
                <a:spcPts val="600"/>
              </a:spcBef>
              <a:tabLst>
                <a:tab pos="628650" algn="l"/>
                <a:tab pos="633413" algn="l"/>
              </a:tabLst>
            </a:pPr>
            <a:r>
              <a:rPr lang="en-US" sz="1600" dirty="0" smtClean="0"/>
              <a:t>					           20</a:t>
            </a:r>
          </a:p>
          <a:p>
            <a:pPr marL="169863" indent="-169863">
              <a:spcBef>
                <a:spcPts val="600"/>
              </a:spcBef>
              <a:tabLst>
                <a:tab pos="628650" algn="l"/>
                <a:tab pos="633413" algn="l"/>
              </a:tabLst>
            </a:pPr>
            <a:r>
              <a:rPr lang="en-US" sz="1600" dirty="0" smtClean="0"/>
              <a:t>					3</a:t>
            </a:r>
          </a:p>
        </p:txBody>
      </p:sp>
      <p:sp>
        <p:nvSpPr>
          <p:cNvPr id="3" name="Rectangle 2"/>
          <p:cNvSpPr>
            <a:spLocks noGrp="1" noChangeArrowheads="1"/>
          </p:cNvSpPr>
          <p:nvPr>
            <p:ph type="title"/>
          </p:nvPr>
        </p:nvSpPr>
        <p:spPr>
          <a:xfrm>
            <a:off x="457200" y="355600"/>
            <a:ext cx="8229600" cy="609600"/>
          </a:xfrm>
        </p:spPr>
        <p:txBody>
          <a:bodyPr/>
          <a:lstStyle/>
          <a:p>
            <a:pPr eaLnBrk="1" hangingPunct="1"/>
            <a:r>
              <a:rPr lang="en-US" sz="1800" dirty="0" smtClean="0"/>
              <a:t>Toy Example – Two Statistically Identical Receivers</a:t>
            </a:r>
          </a:p>
        </p:txBody>
      </p:sp>
      <p:sp>
        <p:nvSpPr>
          <p:cNvPr id="38" name="TextBox 169"/>
          <p:cNvSpPr txBox="1">
            <a:spLocks noChangeArrowheads="1"/>
          </p:cNvSpPr>
          <p:nvPr/>
        </p:nvSpPr>
        <p:spPr bwMode="auto">
          <a:xfrm>
            <a:off x="5410200" y="1112520"/>
            <a:ext cx="1371600" cy="646331"/>
          </a:xfrm>
          <a:prstGeom prst="rect">
            <a:avLst/>
          </a:prstGeom>
          <a:noFill/>
          <a:ln w="9525">
            <a:noFill/>
            <a:miter lim="800000"/>
            <a:headEnd/>
            <a:tailEnd/>
          </a:ln>
        </p:spPr>
        <p:txBody>
          <a:bodyPr wrap="square">
            <a:spAutoFit/>
          </a:bodyPr>
          <a:lstStyle/>
          <a:p>
            <a:pPr algn="ctr" rtl="0" fontAlgn="base">
              <a:spcBef>
                <a:spcPct val="0"/>
              </a:spcBef>
              <a:spcAft>
                <a:spcPct val="0"/>
              </a:spcAft>
            </a:pPr>
            <a:r>
              <a:rPr lang="en-US" kern="1200" dirty="0">
                <a:solidFill>
                  <a:prstClr val="black"/>
                </a:solidFill>
                <a:latin typeface="Calibri" pitchFamily="34" charset="0"/>
                <a:ea typeface="+mn-ea"/>
                <a:cs typeface="Arial" charset="0"/>
              </a:rPr>
              <a:t>Mobile Receivers</a:t>
            </a:r>
          </a:p>
        </p:txBody>
      </p:sp>
      <p:cxnSp>
        <p:nvCxnSpPr>
          <p:cNvPr id="6" name="Straight Connector 5"/>
          <p:cNvCxnSpPr/>
          <p:nvPr/>
        </p:nvCxnSpPr>
        <p:spPr bwMode="auto">
          <a:xfrm>
            <a:off x="4800600" y="2255520"/>
            <a:ext cx="2514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auto">
          <a:xfrm rot="5400000">
            <a:off x="6363494" y="206502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4572000" y="1722120"/>
            <a:ext cx="2895600" cy="6858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kern="1200" dirty="0">
              <a:solidFill>
                <a:prstClr val="white"/>
              </a:solidFill>
              <a:latin typeface="Calibri"/>
              <a:ea typeface="+mn-ea"/>
              <a:cs typeface="+mn-cs"/>
            </a:endParaRPr>
          </a:p>
        </p:txBody>
      </p:sp>
      <p:sp>
        <p:nvSpPr>
          <p:cNvPr id="35" name="TextBox 163"/>
          <p:cNvSpPr txBox="1">
            <a:spLocks noChangeArrowheads="1"/>
          </p:cNvSpPr>
          <p:nvPr/>
        </p:nvSpPr>
        <p:spPr bwMode="auto">
          <a:xfrm>
            <a:off x="7543800" y="1874520"/>
            <a:ext cx="990600" cy="369332"/>
          </a:xfrm>
          <a:prstGeom prst="rect">
            <a:avLst/>
          </a:prstGeom>
          <a:noFill/>
          <a:ln w="9525">
            <a:noFill/>
            <a:miter lim="800000"/>
            <a:headEnd/>
            <a:tailEnd/>
          </a:ln>
        </p:spPr>
        <p:txBody>
          <a:bodyPr>
            <a:spAutoFit/>
          </a:bodyPr>
          <a:lstStyle/>
          <a:p>
            <a:pPr algn="l" rtl="0" fontAlgn="base">
              <a:spcBef>
                <a:spcPct val="0"/>
              </a:spcBef>
              <a:spcAft>
                <a:spcPct val="0"/>
              </a:spcAft>
            </a:pPr>
            <a:r>
              <a:rPr lang="en-US" kern="1200" dirty="0">
                <a:solidFill>
                  <a:prstClr val="black"/>
                </a:solidFill>
                <a:latin typeface="Calibri" pitchFamily="34" charset="0"/>
                <a:ea typeface="+mn-ea"/>
                <a:cs typeface="Arial" charset="0"/>
              </a:rPr>
              <a:t>User 1</a:t>
            </a:r>
          </a:p>
        </p:txBody>
      </p:sp>
      <p:cxnSp>
        <p:nvCxnSpPr>
          <p:cNvPr id="41" name="Straight Connector 40"/>
          <p:cNvCxnSpPr/>
          <p:nvPr/>
        </p:nvCxnSpPr>
        <p:spPr bwMode="auto">
          <a:xfrm>
            <a:off x="4800600" y="1874520"/>
            <a:ext cx="2514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auto">
          <a:xfrm rot="5400000">
            <a:off x="6742906" y="206502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auto">
          <a:xfrm rot="5400000">
            <a:off x="7125494" y="206502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auto">
          <a:xfrm rot="5400000">
            <a:off x="5982494" y="206422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auto">
          <a:xfrm rot="5400000">
            <a:off x="5601494" y="206422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auto">
          <a:xfrm rot="5400000">
            <a:off x="5220494" y="206422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auto">
          <a:xfrm rot="5400000">
            <a:off x="4839494" y="206422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1371600" y="4267199"/>
            <a:ext cx="1219200" cy="3048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1676400" y="4267199"/>
            <a:ext cx="1219200" cy="3048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H="1">
            <a:off x="1943100" y="4533898"/>
            <a:ext cx="533400" cy="457201"/>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1790701" y="4533899"/>
            <a:ext cx="533400" cy="457201"/>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cxnSpLocks noChangeAspect="1"/>
          </p:cNvCxnSpPr>
          <p:nvPr/>
        </p:nvCxnSpPr>
        <p:spPr>
          <a:xfrm rot="5400000">
            <a:off x="1941576" y="4194047"/>
            <a:ext cx="316521" cy="27130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cxnSpLocks noChangeAspect="1"/>
          </p:cNvCxnSpPr>
          <p:nvPr/>
        </p:nvCxnSpPr>
        <p:spPr>
          <a:xfrm rot="16200000" flipV="1">
            <a:off x="2023872" y="4213608"/>
            <a:ext cx="316521" cy="27130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1981200" y="4495799"/>
            <a:ext cx="304800" cy="158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2057400" y="4190999"/>
            <a:ext cx="152400" cy="158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169"/>
          <p:cNvSpPr txBox="1">
            <a:spLocks noChangeArrowheads="1"/>
          </p:cNvSpPr>
          <p:nvPr/>
        </p:nvSpPr>
        <p:spPr bwMode="auto">
          <a:xfrm>
            <a:off x="1371600" y="5105400"/>
            <a:ext cx="1524000" cy="646331"/>
          </a:xfrm>
          <a:prstGeom prst="rect">
            <a:avLst/>
          </a:prstGeom>
          <a:noFill/>
          <a:ln w="9525">
            <a:noFill/>
            <a:miter lim="800000"/>
            <a:headEnd/>
            <a:tailEnd/>
          </a:ln>
        </p:spPr>
        <p:txBody>
          <a:bodyPr wrap="square">
            <a:spAutoFit/>
          </a:bodyPr>
          <a:lstStyle/>
          <a:p>
            <a:pPr algn="ctr" rtl="0" fontAlgn="base">
              <a:spcBef>
                <a:spcPct val="0"/>
              </a:spcBef>
              <a:spcAft>
                <a:spcPct val="0"/>
              </a:spcAft>
            </a:pPr>
            <a:r>
              <a:rPr lang="en-US" kern="1200" dirty="0" smtClean="0">
                <a:solidFill>
                  <a:prstClr val="black"/>
                </a:solidFill>
                <a:latin typeface="Calibri" pitchFamily="34" charset="0"/>
                <a:ea typeface="+mn-ea"/>
                <a:cs typeface="Arial" charset="0"/>
              </a:rPr>
              <a:t>Base Station / Scheduler</a:t>
            </a:r>
            <a:endParaRPr lang="en-US" kern="1200" dirty="0">
              <a:solidFill>
                <a:prstClr val="black"/>
              </a:solidFill>
              <a:latin typeface="Calibri" pitchFamily="34" charset="0"/>
              <a:ea typeface="+mn-ea"/>
              <a:cs typeface="Arial" charset="0"/>
            </a:endParaRPr>
          </a:p>
        </p:txBody>
      </p:sp>
      <p:cxnSp>
        <p:nvCxnSpPr>
          <p:cNvPr id="99" name="Straight Connector 98"/>
          <p:cNvCxnSpPr/>
          <p:nvPr/>
        </p:nvCxnSpPr>
        <p:spPr bwMode="auto">
          <a:xfrm>
            <a:off x="4800600" y="4953000"/>
            <a:ext cx="2514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auto">
          <a:xfrm rot="5400000">
            <a:off x="6363494" y="476250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1" name="Rectangle 100"/>
          <p:cNvSpPr/>
          <p:nvPr/>
        </p:nvSpPr>
        <p:spPr>
          <a:xfrm>
            <a:off x="4572000" y="4419600"/>
            <a:ext cx="2895600" cy="6858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kern="1200" dirty="0">
              <a:solidFill>
                <a:prstClr val="white"/>
              </a:solidFill>
              <a:latin typeface="Calibri"/>
              <a:ea typeface="+mn-ea"/>
              <a:cs typeface="+mn-cs"/>
            </a:endParaRPr>
          </a:p>
        </p:txBody>
      </p:sp>
      <p:sp>
        <p:nvSpPr>
          <p:cNvPr id="102" name="TextBox 163"/>
          <p:cNvSpPr txBox="1">
            <a:spLocks noChangeArrowheads="1"/>
          </p:cNvSpPr>
          <p:nvPr/>
        </p:nvSpPr>
        <p:spPr bwMode="auto">
          <a:xfrm>
            <a:off x="7543800" y="4572000"/>
            <a:ext cx="990600" cy="369332"/>
          </a:xfrm>
          <a:prstGeom prst="rect">
            <a:avLst/>
          </a:prstGeom>
          <a:noFill/>
          <a:ln w="9525">
            <a:noFill/>
            <a:miter lim="800000"/>
            <a:headEnd/>
            <a:tailEnd/>
          </a:ln>
        </p:spPr>
        <p:txBody>
          <a:bodyPr>
            <a:spAutoFit/>
          </a:bodyPr>
          <a:lstStyle/>
          <a:p>
            <a:pPr algn="l" rtl="0" fontAlgn="base">
              <a:spcBef>
                <a:spcPct val="0"/>
              </a:spcBef>
              <a:spcAft>
                <a:spcPct val="0"/>
              </a:spcAft>
            </a:pPr>
            <a:r>
              <a:rPr lang="en-US" kern="1200" dirty="0">
                <a:solidFill>
                  <a:prstClr val="black"/>
                </a:solidFill>
                <a:latin typeface="Calibri" pitchFamily="34" charset="0"/>
                <a:ea typeface="+mn-ea"/>
                <a:cs typeface="Arial" charset="0"/>
              </a:rPr>
              <a:t>User </a:t>
            </a:r>
            <a:r>
              <a:rPr lang="en-US" dirty="0" smtClean="0">
                <a:solidFill>
                  <a:prstClr val="black"/>
                </a:solidFill>
                <a:latin typeface="Calibri" pitchFamily="34" charset="0"/>
              </a:rPr>
              <a:t>2</a:t>
            </a:r>
            <a:endParaRPr lang="en-US" kern="1200" dirty="0">
              <a:solidFill>
                <a:prstClr val="black"/>
              </a:solidFill>
              <a:latin typeface="Calibri" pitchFamily="34" charset="0"/>
              <a:ea typeface="+mn-ea"/>
              <a:cs typeface="Arial" charset="0"/>
            </a:endParaRPr>
          </a:p>
        </p:txBody>
      </p:sp>
      <p:cxnSp>
        <p:nvCxnSpPr>
          <p:cNvPr id="103" name="Straight Connector 102"/>
          <p:cNvCxnSpPr/>
          <p:nvPr/>
        </p:nvCxnSpPr>
        <p:spPr bwMode="auto">
          <a:xfrm>
            <a:off x="4800600" y="4572000"/>
            <a:ext cx="2514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auto">
          <a:xfrm rot="5400000">
            <a:off x="6742906" y="476250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auto">
          <a:xfrm rot="5400000">
            <a:off x="7125494" y="476250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auto">
          <a:xfrm rot="5400000">
            <a:off x="5982494" y="476170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auto">
          <a:xfrm rot="5400000">
            <a:off x="5601494" y="476170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auto">
          <a:xfrm rot="5400000">
            <a:off x="5220494" y="476170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auto">
          <a:xfrm rot="5400000">
            <a:off x="4839494" y="476170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Text Box 3"/>
          <p:cNvSpPr txBox="1">
            <a:spLocks noChangeArrowheads="1"/>
          </p:cNvSpPr>
          <p:nvPr/>
        </p:nvSpPr>
        <p:spPr bwMode="auto">
          <a:xfrm>
            <a:off x="4495800" y="2514600"/>
            <a:ext cx="4038600" cy="661720"/>
          </a:xfrm>
          <a:prstGeom prst="rect">
            <a:avLst/>
          </a:prstGeom>
          <a:noFill/>
          <a:ln w="9525">
            <a:noFill/>
            <a:miter lim="800000"/>
            <a:headEnd/>
            <a:tailEnd/>
          </a:ln>
        </p:spPr>
        <p:txBody>
          <a:bodyPr wrap="square">
            <a:spAutoFit/>
          </a:bodyPr>
          <a:lstStyle/>
          <a:p>
            <a:pPr marL="169863" indent="-169863">
              <a:spcBef>
                <a:spcPts val="2900"/>
              </a:spcBef>
              <a:tabLst>
                <a:tab pos="628650" algn="l"/>
                <a:tab pos="633413" algn="l"/>
              </a:tabLst>
            </a:pPr>
            <a:r>
              <a:rPr lang="en-US" sz="1600" dirty="0" smtClean="0"/>
              <a:t>Current Channel Condition: </a:t>
            </a:r>
            <a:r>
              <a:rPr lang="en-US" sz="1600" b="1" dirty="0" smtClean="0">
                <a:solidFill>
                  <a:srgbClr val="008000"/>
                </a:solidFill>
              </a:rPr>
              <a:t>Excellent</a:t>
            </a:r>
          </a:p>
          <a:p>
            <a:pPr marL="169863" indent="-169863">
              <a:spcBef>
                <a:spcPts val="600"/>
              </a:spcBef>
              <a:tabLst>
                <a:tab pos="628650" algn="l"/>
                <a:tab pos="633413" algn="l"/>
              </a:tabLst>
            </a:pPr>
            <a:r>
              <a:rPr lang="en-US" sz="1600" dirty="0" smtClean="0"/>
              <a:t>Power Cost per Packet: 3</a:t>
            </a:r>
            <a:endParaRPr lang="en-US" sz="1200" dirty="0" smtClean="0"/>
          </a:p>
        </p:txBody>
      </p:sp>
      <p:sp>
        <p:nvSpPr>
          <p:cNvPr id="85" name="Text Box 3"/>
          <p:cNvSpPr txBox="1">
            <a:spLocks noChangeArrowheads="1"/>
          </p:cNvSpPr>
          <p:nvPr/>
        </p:nvSpPr>
        <p:spPr bwMode="auto">
          <a:xfrm>
            <a:off x="4495800" y="5224046"/>
            <a:ext cx="3581400" cy="661720"/>
          </a:xfrm>
          <a:prstGeom prst="rect">
            <a:avLst/>
          </a:prstGeom>
          <a:noFill/>
          <a:ln w="9525">
            <a:noFill/>
            <a:miter lim="800000"/>
            <a:headEnd/>
            <a:tailEnd/>
          </a:ln>
        </p:spPr>
        <p:txBody>
          <a:bodyPr wrap="square">
            <a:spAutoFit/>
          </a:bodyPr>
          <a:lstStyle/>
          <a:p>
            <a:pPr marL="169863" indent="-169863">
              <a:spcBef>
                <a:spcPts val="2900"/>
              </a:spcBef>
              <a:tabLst>
                <a:tab pos="628650" algn="l"/>
                <a:tab pos="633413" algn="l"/>
              </a:tabLst>
            </a:pPr>
            <a:r>
              <a:rPr lang="en-US" sz="1600" dirty="0" smtClean="0"/>
              <a:t>Current Channel Condition: </a:t>
            </a:r>
            <a:r>
              <a:rPr lang="en-US" sz="1600" b="1" dirty="0" smtClean="0">
                <a:solidFill>
                  <a:srgbClr val="C00000"/>
                </a:solidFill>
              </a:rPr>
              <a:t>Poor</a:t>
            </a:r>
            <a:endParaRPr lang="en-US" sz="1600" b="1" dirty="0" smtClean="0">
              <a:solidFill>
                <a:srgbClr val="008000"/>
              </a:solidFill>
            </a:endParaRPr>
          </a:p>
          <a:p>
            <a:pPr marL="169863" lvl="0" indent="-169863">
              <a:spcBef>
                <a:spcPts val="600"/>
              </a:spcBef>
              <a:tabLst>
                <a:tab pos="628650" algn="l"/>
                <a:tab pos="633413" algn="l"/>
              </a:tabLst>
            </a:pPr>
            <a:r>
              <a:rPr lang="en-US" sz="1600" dirty="0" smtClean="0">
                <a:solidFill>
                  <a:srgbClr val="000000"/>
                </a:solidFill>
              </a:rPr>
              <a:t>Power Cost per Packet: 6</a:t>
            </a:r>
            <a:endParaRPr lang="en-US" sz="1200" dirty="0" smtClean="0">
              <a:solidFill>
                <a:srgbClr val="000000"/>
              </a:solidFill>
            </a:endParaRPr>
          </a:p>
        </p:txBody>
      </p:sp>
      <p:sp>
        <p:nvSpPr>
          <p:cNvPr id="98" name="Text Box 3"/>
          <p:cNvSpPr txBox="1">
            <a:spLocks noChangeArrowheads="1"/>
          </p:cNvSpPr>
          <p:nvPr/>
        </p:nvSpPr>
        <p:spPr bwMode="auto">
          <a:xfrm>
            <a:off x="304800" y="1066800"/>
            <a:ext cx="3124200" cy="1554272"/>
          </a:xfrm>
          <a:prstGeom prst="rect">
            <a:avLst/>
          </a:prstGeom>
          <a:noFill/>
          <a:ln w="9525">
            <a:noFill/>
            <a:miter lim="800000"/>
            <a:headEnd/>
            <a:tailEnd/>
          </a:ln>
        </p:spPr>
        <p:txBody>
          <a:bodyPr wrap="square">
            <a:spAutoFit/>
          </a:bodyPr>
          <a:lstStyle/>
          <a:p>
            <a:pPr marL="169863" indent="-169863">
              <a:spcBef>
                <a:spcPts val="2900"/>
              </a:spcBef>
              <a:buFontTx/>
              <a:buChar char="•"/>
              <a:tabLst>
                <a:tab pos="628650" algn="l"/>
                <a:tab pos="633413" algn="l"/>
              </a:tabLst>
            </a:pPr>
            <a:r>
              <a:rPr lang="en-US" sz="1600" dirty="0" smtClean="0"/>
              <a:t>Power constraint, P=12</a:t>
            </a:r>
          </a:p>
          <a:p>
            <a:pPr marL="169863" indent="-169863">
              <a:spcBef>
                <a:spcPts val="600"/>
              </a:spcBef>
              <a:buFontTx/>
              <a:buChar char="•"/>
              <a:tabLst>
                <a:tab pos="628650" algn="l"/>
                <a:tab pos="633413" algn="l"/>
              </a:tabLst>
            </a:pPr>
            <a:r>
              <a:rPr lang="en-US" sz="1600" dirty="0" smtClean="0"/>
              <a:t>3 possible channel conditions for each receiver:</a:t>
            </a:r>
            <a:endParaRPr lang="sv-SE" sz="1400" dirty="0" smtClean="0"/>
          </a:p>
          <a:p>
            <a:pPr lvl="1">
              <a:spcBef>
                <a:spcPts val="0"/>
              </a:spcBef>
              <a:buFont typeface="Arial" charset="0"/>
              <a:buChar char="–"/>
              <a:tabLst>
                <a:tab pos="628650" algn="l"/>
                <a:tab pos="633413" algn="l"/>
              </a:tabLst>
            </a:pPr>
            <a:r>
              <a:rPr lang="sv-SE" sz="1400" dirty="0" smtClean="0"/>
              <a:t> Poor (60%)</a:t>
            </a:r>
          </a:p>
          <a:p>
            <a:pPr lvl="1">
              <a:spcBef>
                <a:spcPts val="0"/>
              </a:spcBef>
              <a:buFont typeface="Arial" charset="0"/>
              <a:buChar char="–"/>
              <a:tabLst>
                <a:tab pos="628650" algn="l"/>
                <a:tab pos="633413" algn="l"/>
              </a:tabLst>
            </a:pPr>
            <a:r>
              <a:rPr lang="sv-SE" sz="1400" dirty="0" smtClean="0"/>
              <a:t> Medium (20%)</a:t>
            </a:r>
          </a:p>
          <a:p>
            <a:pPr lvl="1">
              <a:spcBef>
                <a:spcPts val="0"/>
              </a:spcBef>
              <a:buFont typeface="Arial" charset="0"/>
              <a:buChar char="–"/>
              <a:tabLst>
                <a:tab pos="628650" algn="l"/>
                <a:tab pos="633413" algn="l"/>
              </a:tabLst>
            </a:pPr>
            <a:r>
              <a:rPr lang="sv-SE" sz="1400" dirty="0" smtClean="0"/>
              <a:t> Excellent (20%)</a:t>
            </a:r>
            <a:endParaRPr lang="en-US" sz="1600" dirty="0" smtClean="0"/>
          </a:p>
        </p:txBody>
      </p:sp>
      <p:sp>
        <p:nvSpPr>
          <p:cNvPr id="117" name="Text Box 3"/>
          <p:cNvSpPr txBox="1">
            <a:spLocks noChangeArrowheads="1"/>
          </p:cNvSpPr>
          <p:nvPr/>
        </p:nvSpPr>
        <p:spPr bwMode="auto">
          <a:xfrm>
            <a:off x="685800" y="5867400"/>
            <a:ext cx="3124200" cy="685800"/>
          </a:xfrm>
          <a:prstGeom prst="rect">
            <a:avLst/>
          </a:prstGeom>
          <a:solidFill>
            <a:schemeClr val="bg1"/>
          </a:solidFill>
          <a:ln w="25400">
            <a:solidFill>
              <a:schemeClr val="tx1"/>
            </a:solidFill>
            <a:miter lim="800000"/>
            <a:headEnd/>
            <a:tailEnd/>
          </a:ln>
        </p:spPr>
        <p:txBody>
          <a:bodyPr wrap="square" anchor="ctr" anchorCtr="0">
            <a:noAutofit/>
          </a:bodyPr>
          <a:lstStyle/>
          <a:p>
            <a:pPr marL="169863" indent="-169863">
              <a:spcBef>
                <a:spcPts val="600"/>
              </a:spcBef>
              <a:tabLst>
                <a:tab pos="628650" algn="l"/>
                <a:tab pos="633413" algn="l"/>
              </a:tabLst>
            </a:pPr>
            <a:r>
              <a:rPr lang="en-US" sz="1600" dirty="0" smtClean="0"/>
              <a:t>					           29</a:t>
            </a:r>
          </a:p>
          <a:p>
            <a:pPr marL="169863" indent="-169863">
              <a:spcBef>
                <a:spcPts val="600"/>
              </a:spcBef>
              <a:tabLst>
                <a:tab pos="628650" algn="l"/>
                <a:tab pos="633413" algn="l"/>
              </a:tabLst>
            </a:pPr>
            <a:r>
              <a:rPr lang="en-US" sz="1600" dirty="0" smtClean="0"/>
              <a:t>					3</a:t>
            </a:r>
          </a:p>
        </p:txBody>
      </p:sp>
      <p:sp>
        <p:nvSpPr>
          <p:cNvPr id="118" name="Text Box 3"/>
          <p:cNvSpPr txBox="1">
            <a:spLocks noChangeArrowheads="1"/>
          </p:cNvSpPr>
          <p:nvPr/>
        </p:nvSpPr>
        <p:spPr bwMode="auto">
          <a:xfrm>
            <a:off x="685800" y="5867400"/>
            <a:ext cx="3124200" cy="685800"/>
          </a:xfrm>
          <a:prstGeom prst="rect">
            <a:avLst/>
          </a:prstGeom>
          <a:noFill/>
          <a:ln w="25400">
            <a:solidFill>
              <a:schemeClr val="tx1"/>
            </a:solidFill>
            <a:miter lim="800000"/>
            <a:headEnd/>
            <a:tailEnd/>
          </a:ln>
        </p:spPr>
        <p:txBody>
          <a:bodyPr wrap="square" anchor="ctr" anchorCtr="0">
            <a:noAutofit/>
          </a:bodyPr>
          <a:lstStyle/>
          <a:p>
            <a:pPr marL="169863" indent="-169863">
              <a:spcBef>
                <a:spcPts val="600"/>
              </a:spcBef>
              <a:tabLst>
                <a:tab pos="628650" algn="l"/>
                <a:tab pos="633413" algn="l"/>
              </a:tabLst>
            </a:pPr>
            <a:r>
              <a:rPr lang="en-US" sz="1600" dirty="0" smtClean="0"/>
              <a:t>   Total Power Consumed:</a:t>
            </a:r>
          </a:p>
          <a:p>
            <a:pPr marL="169863" indent="-169863">
              <a:spcBef>
                <a:spcPts val="600"/>
              </a:spcBef>
              <a:tabLst>
                <a:tab pos="628650" algn="l"/>
                <a:tab pos="633413" algn="l"/>
              </a:tabLst>
            </a:pPr>
            <a:r>
              <a:rPr lang="en-US" sz="1600" dirty="0" smtClean="0"/>
              <a:t>	Time Remaining:</a:t>
            </a:r>
            <a:endParaRPr lang="en-US" sz="1200" dirty="0" smtClean="0"/>
          </a:p>
        </p:txBody>
      </p:sp>
      <p:cxnSp>
        <p:nvCxnSpPr>
          <p:cNvPr id="121" name="Straight Arrow Connector 120"/>
          <p:cNvCxnSpPr/>
          <p:nvPr/>
        </p:nvCxnSpPr>
        <p:spPr>
          <a:xfrm flipV="1">
            <a:off x="2133600" y="2065020"/>
            <a:ext cx="2438400" cy="1363980"/>
          </a:xfrm>
          <a:prstGeom prst="straightConnector1">
            <a:avLst/>
          </a:prstGeom>
          <a:ln w="15875">
            <a:solidFill>
              <a:schemeClr val="tx1"/>
            </a:solidFill>
            <a:prstDash val="sysDot"/>
            <a:tailEnd type="arrow" w="lg" len="med"/>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a:off x="2133600" y="3429000"/>
            <a:ext cx="2438400" cy="1219200"/>
          </a:xfrm>
          <a:prstGeom prst="straightConnector1">
            <a:avLst/>
          </a:prstGeom>
          <a:ln w="15875">
            <a:solidFill>
              <a:schemeClr val="tx1"/>
            </a:solidFill>
            <a:prstDash val="sysDot"/>
            <a:tailEnd type="arrow" w="lg" len="med"/>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flipH="1" flipV="1">
            <a:off x="1942836" y="3618177"/>
            <a:ext cx="380999" cy="2647"/>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Oval 52"/>
          <p:cNvSpPr/>
          <p:nvPr/>
        </p:nvSpPr>
        <p:spPr>
          <a:xfrm>
            <a:off x="4724400" y="1981200"/>
            <a:ext cx="182880" cy="1828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Oval 53"/>
          <p:cNvSpPr/>
          <p:nvPr/>
        </p:nvSpPr>
        <p:spPr>
          <a:xfrm>
            <a:off x="6656832" y="1981200"/>
            <a:ext cx="182880" cy="1828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Oval 54"/>
          <p:cNvSpPr/>
          <p:nvPr/>
        </p:nvSpPr>
        <p:spPr>
          <a:xfrm>
            <a:off x="2057400" y="3322320"/>
            <a:ext cx="182880" cy="1828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Oval 61"/>
          <p:cNvSpPr/>
          <p:nvPr/>
        </p:nvSpPr>
        <p:spPr>
          <a:xfrm>
            <a:off x="6272784" y="1981200"/>
            <a:ext cx="182880" cy="1828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Oval 62"/>
          <p:cNvSpPr/>
          <p:nvPr/>
        </p:nvSpPr>
        <p:spPr>
          <a:xfrm>
            <a:off x="4724400" y="1981200"/>
            <a:ext cx="182880" cy="1828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par>
                                <p:cTn id="7" presetID="56" presetClass="path" presetSubtype="0" accel="50000" decel="50000" fill="hold" grpId="0" nodeType="withEffect">
                                  <p:stCondLst>
                                    <p:cond delay="0"/>
                                  </p:stCondLst>
                                  <p:childTnLst>
                                    <p:animMotion origin="layout" path="M 4.16667E-6 -2.22222E-6 L 0.2651 -0.19722 " pathEditMode="relative" rAng="0" ptsTypes="AA">
                                      <p:cBhvr>
                                        <p:cTn id="8" dur="2000" fill="hold"/>
                                        <p:tgtEl>
                                          <p:spTgt spid="57"/>
                                        </p:tgtEl>
                                        <p:attrNameLst>
                                          <p:attrName>ppt_x</p:attrName>
                                          <p:attrName>ppt_y</p:attrName>
                                        </p:attrNameLst>
                                      </p:cBhvr>
                                      <p:rCtr x="132" y="-99"/>
                                    </p:animMotion>
                                  </p:childTnLst>
                                  <p:subTnLst>
                                    <p:set>
                                      <p:cBhvr override="childStyle">
                                        <p:cTn dur="1" fill="hold" display="0" masterRel="sameClick" afterEffect="1">
                                          <p:stCondLst>
                                            <p:cond evt="end" delay="0">
                                              <p:tn val="7"/>
                                            </p:cond>
                                          </p:stCondLst>
                                        </p:cTn>
                                        <p:tgtEl>
                                          <p:spTgt spid="57"/>
                                        </p:tgtEl>
                                        <p:attrNameLst>
                                          <p:attrName>style.visibility</p:attrName>
                                        </p:attrNameLst>
                                      </p:cBhvr>
                                      <p:to>
                                        <p:strVal val="hidden"/>
                                      </p:to>
                                    </p:set>
                                  </p:subTnLst>
                                </p:cTn>
                              </p:par>
                            </p:childTnLst>
                          </p:cTn>
                        </p:par>
                        <p:par>
                          <p:cTn id="9" fill="hold">
                            <p:stCondLst>
                              <p:cond delay="2000"/>
                            </p:stCondLst>
                            <p:childTnLst>
                              <p:par>
                                <p:cTn id="10" presetID="1" presetClass="entr" presetSubtype="0" fill="hold" grpId="1" nodeType="afterEffect">
                                  <p:stCondLst>
                                    <p:cond delay="0"/>
                                  </p:stCondLst>
                                  <p:childTnLst>
                                    <p:set>
                                      <p:cBhvr>
                                        <p:cTn id="11" dur="1" fill="hold">
                                          <p:stCondLst>
                                            <p:cond delay="0"/>
                                          </p:stCondLst>
                                        </p:cTn>
                                        <p:tgtEl>
                                          <p:spTgt spid="59"/>
                                        </p:tgtEl>
                                        <p:attrNameLst>
                                          <p:attrName>style.visibility</p:attrName>
                                        </p:attrNameLst>
                                      </p:cBhvr>
                                      <p:to>
                                        <p:strVal val="visible"/>
                                      </p:to>
                                    </p:set>
                                  </p:childTnLst>
                                </p:cTn>
                              </p:par>
                              <p:par>
                                <p:cTn id="12" presetID="56" presetClass="path" presetSubtype="0" accel="50000" decel="50000" fill="hold" grpId="0" nodeType="withEffect">
                                  <p:stCondLst>
                                    <p:cond delay="0"/>
                                  </p:stCondLst>
                                  <p:childTnLst>
                                    <p:animMotion origin="layout" path="M -1.66667E-6 2.25434E-6 L 0.27188 -0.20278 " pathEditMode="relative" rAng="0" ptsTypes="AA">
                                      <p:cBhvr>
                                        <p:cTn id="13" dur="2000" fill="hold"/>
                                        <p:tgtEl>
                                          <p:spTgt spid="59"/>
                                        </p:tgtEl>
                                        <p:attrNameLst>
                                          <p:attrName>ppt_x</p:attrName>
                                          <p:attrName>ppt_y</p:attrName>
                                        </p:attrNameLst>
                                      </p:cBhvr>
                                      <p:rCtr x="136" y="-102"/>
                                    </p:animMotion>
                                  </p:childTnLst>
                                  <p:subTnLst>
                                    <p:set>
                                      <p:cBhvr override="childStyle">
                                        <p:cTn dur="1" fill="hold" display="0" masterRel="sameClick" afterEffect="1">
                                          <p:stCondLst>
                                            <p:cond evt="end" delay="0">
                                              <p:tn val="12"/>
                                            </p:cond>
                                          </p:stCondLst>
                                        </p:cTn>
                                        <p:tgtEl>
                                          <p:spTgt spid="59"/>
                                        </p:tgtEl>
                                        <p:attrNameLst>
                                          <p:attrName>style.visibility</p:attrName>
                                        </p:attrNameLst>
                                      </p:cBhvr>
                                      <p:to>
                                        <p:strVal val="hidden"/>
                                      </p:to>
                                    </p:set>
                                  </p:subTnLst>
                                </p:cTn>
                              </p:par>
                              <p:par>
                                <p:cTn id="14" presetID="1" presetClass="entr" presetSubtype="0" fill="hold" grpId="0" nodeType="withEffect">
                                  <p:stCondLst>
                                    <p:cond delay="0"/>
                                  </p:stCondLst>
                                  <p:childTnLst>
                                    <p:set>
                                      <p:cBhvr>
                                        <p:cTn id="15" dur="1" fill="hold">
                                          <p:stCondLst>
                                            <p:cond delay="0"/>
                                          </p:stCondLst>
                                        </p:cTn>
                                        <p:tgtEl>
                                          <p:spTgt spid="60"/>
                                        </p:tgtEl>
                                        <p:attrNameLst>
                                          <p:attrName>style.visibility</p:attrName>
                                        </p:attrNameLst>
                                      </p:cBhvr>
                                      <p:to>
                                        <p:strVal val="visible"/>
                                      </p:to>
                                    </p:set>
                                  </p:childTnLst>
                                </p:cTn>
                              </p:par>
                              <p:par>
                                <p:cTn id="16" presetID="63" presetClass="path" presetSubtype="0" accel="50000" decel="50000" fill="hold" grpId="1" nodeType="withEffect">
                                  <p:stCondLst>
                                    <p:cond delay="0"/>
                                  </p:stCondLst>
                                  <p:childTnLst>
                                    <p:animMotion origin="layout" path="M 0 0  L 0.25 0  E" pathEditMode="relative" ptsTypes="">
                                      <p:cBhvr>
                                        <p:cTn id="17" dur="2000" fill="hold"/>
                                        <p:tgtEl>
                                          <p:spTgt spid="60"/>
                                        </p:tgtEl>
                                        <p:attrNameLst>
                                          <p:attrName>ppt_x</p:attrName>
                                          <p:attrName>ppt_y</p:attrName>
                                        </p:attrNameLst>
                                      </p:cBhvr>
                                    </p:animMotion>
                                  </p:childTnLst>
                                  <p:subTnLst>
                                    <p:set>
                                      <p:cBhvr override="childStyle">
                                        <p:cTn dur="1" fill="hold" display="0" masterRel="sameClick" afterEffect="1">
                                          <p:stCondLst>
                                            <p:cond evt="end" delay="0">
                                              <p:tn val="16"/>
                                            </p:cond>
                                          </p:stCondLst>
                                        </p:cTn>
                                        <p:tgtEl>
                                          <p:spTgt spid="60"/>
                                        </p:tgtEl>
                                        <p:attrNameLst>
                                          <p:attrName>style.visibility</p:attrName>
                                        </p:attrNameLst>
                                      </p:cBhvr>
                                      <p:to>
                                        <p:strVal val="hidden"/>
                                      </p:to>
                                    </p:set>
                                  </p:subTnLst>
                                </p:cTn>
                              </p:par>
                            </p:childTnLst>
                          </p:cTn>
                        </p:par>
                        <p:par>
                          <p:cTn id="18" fill="hold">
                            <p:stCondLst>
                              <p:cond delay="4000"/>
                            </p:stCondLst>
                            <p:childTnLst>
                              <p:par>
                                <p:cTn id="19" presetID="1" presetClass="entr" presetSubtype="0" fill="hold" nodeType="afterEffect">
                                  <p:stCondLst>
                                    <p:cond delay="0"/>
                                  </p:stCondLst>
                                  <p:childTnLst>
                                    <p:set>
                                      <p:cBhvr>
                                        <p:cTn id="20" dur="1" fill="hold">
                                          <p:stCondLst>
                                            <p:cond delay="0"/>
                                          </p:stCondLst>
                                        </p:cTn>
                                        <p:tgtEl>
                                          <p:spTgt spid="66"/>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par>
                                <p:cTn id="23" presetID="56" presetClass="path" presetSubtype="0" accel="50000" decel="50000" fill="hold" grpId="0" nodeType="withEffect">
                                  <p:stCondLst>
                                    <p:cond delay="0"/>
                                  </p:stCondLst>
                                  <p:childTnLst>
                                    <p:animMotion origin="layout" path="M 4.16667E-6 -2.22222E-6 L 0.2651 -0.19722 " pathEditMode="relative" rAng="0" ptsTypes="AA">
                                      <p:cBhvr>
                                        <p:cTn id="24" dur="2000" fill="hold"/>
                                        <p:tgtEl>
                                          <p:spTgt spid="55"/>
                                        </p:tgtEl>
                                        <p:attrNameLst>
                                          <p:attrName>ppt_x</p:attrName>
                                          <p:attrName>ppt_y</p:attrName>
                                        </p:attrNameLst>
                                      </p:cBhvr>
                                      <p:rCtr x="132" y="-99"/>
                                    </p:animMotion>
                                  </p:childTnLst>
                                  <p:subTnLst>
                                    <p:set>
                                      <p:cBhvr override="childStyle">
                                        <p:cTn dur="1" fill="hold" display="0" masterRel="sameClick" afterEffect="1">
                                          <p:stCondLst>
                                            <p:cond evt="end" delay="0">
                                              <p:tn val="23"/>
                                            </p:cond>
                                          </p:stCondLst>
                                        </p:cTn>
                                        <p:tgtEl>
                                          <p:spTgt spid="55"/>
                                        </p:tgtEl>
                                        <p:attrNameLst>
                                          <p:attrName>style.visibility</p:attrName>
                                        </p:attrNameLst>
                                      </p:cBhvr>
                                      <p:to>
                                        <p:strVal val="hidden"/>
                                      </p:to>
                                    </p:set>
                                  </p:subTnLst>
                                </p:cTn>
                              </p:par>
                              <p:par>
                                <p:cTn id="25" presetID="1" presetClass="entr" presetSubtype="0" fill="hold" grpId="0" nodeType="withEffect">
                                  <p:stCondLst>
                                    <p:cond delay="0"/>
                                  </p:stCondLst>
                                  <p:childTnLst>
                                    <p:set>
                                      <p:cBhvr>
                                        <p:cTn id="26" dur="1" fill="hold">
                                          <p:stCondLst>
                                            <p:cond delay="0"/>
                                          </p:stCondLst>
                                        </p:cTn>
                                        <p:tgtEl>
                                          <p:spTgt spid="53"/>
                                        </p:tgtEl>
                                        <p:attrNameLst>
                                          <p:attrName>style.visibility</p:attrName>
                                        </p:attrNameLst>
                                      </p:cBhvr>
                                      <p:to>
                                        <p:strVal val="visible"/>
                                      </p:to>
                                    </p:set>
                                  </p:childTnLst>
                                </p:cTn>
                              </p:par>
                              <p:par>
                                <p:cTn id="27" presetID="63" presetClass="path" presetSubtype="0" accel="50000" decel="50000" fill="hold" grpId="1" nodeType="withEffect">
                                  <p:stCondLst>
                                    <p:cond delay="0"/>
                                  </p:stCondLst>
                                  <p:childTnLst>
                                    <p:animMotion origin="layout" path="M 0 5.55112E-17 L 0.20833 5.55112E-17 " pathEditMode="relative" rAng="0" ptsTypes="AA">
                                      <p:cBhvr>
                                        <p:cTn id="28" dur="2000" fill="hold"/>
                                        <p:tgtEl>
                                          <p:spTgt spid="53"/>
                                        </p:tgtEl>
                                        <p:attrNameLst>
                                          <p:attrName>ppt_x</p:attrName>
                                          <p:attrName>ppt_y</p:attrName>
                                        </p:attrNameLst>
                                      </p:cBhvr>
                                      <p:rCtr x="104" y="0"/>
                                    </p:animMotion>
                                  </p:childTnLst>
                                  <p:subTnLst>
                                    <p:set>
                                      <p:cBhvr override="childStyle">
                                        <p:cTn dur="1" fill="hold" display="0" masterRel="sameClick" afterEffect="1">
                                          <p:stCondLst>
                                            <p:cond evt="end" delay="0">
                                              <p:tn val="27"/>
                                            </p:cond>
                                          </p:stCondLst>
                                        </p:cTn>
                                        <p:tgtEl>
                                          <p:spTgt spid="53"/>
                                        </p:tgtEl>
                                        <p:attrNameLst>
                                          <p:attrName>style.visibility</p:attrName>
                                        </p:attrNameLst>
                                      </p:cBhvr>
                                      <p:to>
                                        <p:strVal val="hidden"/>
                                      </p:to>
                                    </p:set>
                                  </p:subTnLst>
                                </p:cTn>
                              </p:par>
                            </p:childTnLst>
                          </p:cTn>
                        </p:par>
                        <p:par>
                          <p:cTn id="29" fill="hold">
                            <p:stCondLst>
                              <p:cond delay="6000"/>
                            </p:stCondLst>
                            <p:childTnLst>
                              <p:par>
                                <p:cTn id="30" presetID="1" presetClass="entr" presetSubtype="0"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63"/>
                                        </p:tgtEl>
                                        <p:attrNameLst>
                                          <p:attrName>style.visibility</p:attrName>
                                        </p:attrNameLst>
                                      </p:cBhvr>
                                      <p:to>
                                        <p:strVal val="visible"/>
                                      </p:to>
                                    </p:set>
                                  </p:childTnLst>
                                </p:cTn>
                              </p:par>
                              <p:par>
                                <p:cTn id="34" presetID="63" presetClass="path" presetSubtype="0" accel="50000" decel="50000" fill="hold" grpId="1" nodeType="withEffect">
                                  <p:stCondLst>
                                    <p:cond delay="0"/>
                                  </p:stCondLst>
                                  <p:childTnLst>
                                    <p:animMotion origin="layout" path="M -2.5E-6 -3.33333E-6 L 0.17344 -3.33333E-6 " pathEditMode="relative" rAng="0" ptsTypes="AA">
                                      <p:cBhvr>
                                        <p:cTn id="35" dur="2000" fill="hold"/>
                                        <p:tgtEl>
                                          <p:spTgt spid="63"/>
                                        </p:tgtEl>
                                        <p:attrNameLst>
                                          <p:attrName>ppt_x</p:attrName>
                                          <p:attrName>ppt_y</p:attrName>
                                        </p:attrNameLst>
                                      </p:cBhvr>
                                      <p:rCtr x="87" y="0"/>
                                    </p:animMotion>
                                  </p:childTnLst>
                                  <p:subTnLst>
                                    <p:set>
                                      <p:cBhvr override="childStyle">
                                        <p:cTn dur="1" fill="hold" display="0" masterRel="sameClick" afterEffect="1">
                                          <p:stCondLst>
                                            <p:cond evt="end" delay="0">
                                              <p:tn val="34"/>
                                            </p:cond>
                                          </p:stCondLst>
                                        </p:cTn>
                                        <p:tgtEl>
                                          <p:spTgt spid="63"/>
                                        </p:tgtEl>
                                        <p:attrNameLst>
                                          <p:attrName>style.visibility</p:attrName>
                                        </p:attrNameLst>
                                      </p:cBhvr>
                                      <p:to>
                                        <p:strVal val="hidden"/>
                                      </p:to>
                                    </p:set>
                                  </p:subTnLst>
                                </p:cTn>
                              </p:par>
                            </p:childTnLst>
                          </p:cTn>
                        </p:par>
                        <p:par>
                          <p:cTn id="36" fill="hold">
                            <p:stCondLst>
                              <p:cond delay="8000"/>
                            </p:stCondLst>
                            <p:childTnLst>
                              <p:par>
                                <p:cTn id="37" presetID="1" presetClass="entr" presetSubtype="0" fill="hold" nodeType="afterEffect">
                                  <p:stCondLst>
                                    <p:cond delay="0"/>
                                  </p:stCondLst>
                                  <p:childTnLst>
                                    <p:set>
                                      <p:cBhvr>
                                        <p:cTn id="38" dur="1" fill="hold">
                                          <p:stCondLst>
                                            <p:cond delay="0"/>
                                          </p:stCondLst>
                                        </p:cTn>
                                        <p:tgtEl>
                                          <p:spTgt spid="6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63" presetClass="path" presetSubtype="0" accel="50000" decel="50000" fill="hold" grpId="0" nodeType="clickEffect">
                                  <p:stCondLst>
                                    <p:cond delay="0"/>
                                  </p:stCondLst>
                                  <p:childTnLst>
                                    <p:animMotion origin="layout" path="M 0 0  L 0.25 0  E" pathEditMode="relative" ptsTypes="">
                                      <p:cBhvr>
                                        <p:cTn id="44" dur="2000" fill="hold"/>
                                        <p:tgtEl>
                                          <p:spTgt spid="68"/>
                                        </p:tgtEl>
                                        <p:attrNameLst>
                                          <p:attrName>ppt_x</p:attrName>
                                          <p:attrName>ppt_y</p:attrName>
                                        </p:attrNameLst>
                                      </p:cBhvr>
                                    </p:animMotion>
                                  </p:childTnLst>
                                  <p:subTnLst>
                                    <p:set>
                                      <p:cBhvr override="childStyle">
                                        <p:cTn dur="1" fill="hold" display="0" masterRel="sameClick" afterEffect="1">
                                          <p:stCondLst>
                                            <p:cond evt="end" delay="0">
                                              <p:tn val="43"/>
                                            </p:cond>
                                          </p:stCondLst>
                                        </p:cTn>
                                        <p:tgtEl>
                                          <p:spTgt spid="68"/>
                                        </p:tgtEl>
                                        <p:attrNameLst>
                                          <p:attrName>style.visibility</p:attrName>
                                        </p:attrNameLst>
                                      </p:cBhvr>
                                      <p:to>
                                        <p:strVal val="hidden"/>
                                      </p:to>
                                    </p:set>
                                  </p:subTnLst>
                                </p:cTn>
                              </p:par>
                              <p:par>
                                <p:cTn id="45" presetID="63" presetClass="path" presetSubtype="0" accel="50000" decel="50000" fill="hold" grpId="0" nodeType="withEffect">
                                  <p:stCondLst>
                                    <p:cond delay="0"/>
                                  </p:stCondLst>
                                  <p:childTnLst>
                                    <p:animMotion origin="layout" path="M 0 0  L 0.25 0  E" pathEditMode="relative" ptsTypes="">
                                      <p:cBhvr>
                                        <p:cTn id="46" dur="2000" fill="hold"/>
                                        <p:tgtEl>
                                          <p:spTgt spid="66"/>
                                        </p:tgtEl>
                                        <p:attrNameLst>
                                          <p:attrName>ppt_x</p:attrName>
                                          <p:attrName>ppt_y</p:attrName>
                                        </p:attrNameLst>
                                      </p:cBhvr>
                                    </p:animMotion>
                                  </p:childTnLst>
                                  <p:subTnLst>
                                    <p:set>
                                      <p:cBhvr override="childStyle">
                                        <p:cTn dur="1" fill="hold" display="0" masterRel="sameClick" afterEffect="1">
                                          <p:stCondLst>
                                            <p:cond evt="end" delay="0">
                                              <p:tn val="45"/>
                                            </p:cond>
                                          </p:stCondLst>
                                        </p:cTn>
                                        <p:tgtEl>
                                          <p:spTgt spid="66"/>
                                        </p:tgtEl>
                                        <p:attrNameLst>
                                          <p:attrName>style.visibility</p:attrName>
                                        </p:attrNameLst>
                                      </p:cBhvr>
                                      <p:to>
                                        <p:strVal val="hidden"/>
                                      </p:to>
                                    </p:set>
                                  </p:subTnLst>
                                </p:cTn>
                              </p:par>
                              <p:par>
                                <p:cTn id="47" presetID="63" presetClass="path" presetSubtype="0" accel="50000" decel="50000" fill="hold" grpId="0" nodeType="withEffect">
                                  <p:stCondLst>
                                    <p:cond delay="0"/>
                                  </p:stCondLst>
                                  <p:childTnLst>
                                    <p:animMotion origin="layout" path="M -0.00295 -3.33333E-6 L 0.04253 -3.33333E-6 " pathEditMode="relative" rAng="0" ptsTypes="AA">
                                      <p:cBhvr>
                                        <p:cTn id="48" dur="2000" fill="hold"/>
                                        <p:tgtEl>
                                          <p:spTgt spid="54"/>
                                        </p:tgtEl>
                                        <p:attrNameLst>
                                          <p:attrName>ppt_x</p:attrName>
                                          <p:attrName>ppt_y</p:attrName>
                                        </p:attrNameLst>
                                      </p:cBhvr>
                                      <p:rCtr x="23" y="0"/>
                                    </p:animMotion>
                                  </p:childTnLst>
                                </p:cTn>
                              </p:par>
                              <p:par>
                                <p:cTn id="49" presetID="63" presetClass="path" presetSubtype="0" accel="50000" decel="50000" fill="hold" grpId="0" nodeType="withEffect">
                                  <p:stCondLst>
                                    <p:cond delay="0"/>
                                  </p:stCondLst>
                                  <p:childTnLst>
                                    <p:animMotion origin="layout" path="M -0.00295 -3.33333E-6 L 0.04253 -3.33333E-6 " pathEditMode="relative" rAng="0" ptsTypes="AA">
                                      <p:cBhvr>
                                        <p:cTn id="50" dur="2000" fill="hold"/>
                                        <p:tgtEl>
                                          <p:spTgt spid="62"/>
                                        </p:tgtEl>
                                        <p:attrNameLst>
                                          <p:attrName>ppt_x</p:attrName>
                                          <p:attrName>ppt_y</p:attrName>
                                        </p:attrNameLst>
                                      </p:cBhvr>
                                      <p:rCtr x="23"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59" grpId="0" animBg="1"/>
      <p:bldP spid="59" grpId="1" animBg="1"/>
      <p:bldP spid="57" grpId="0" animBg="1"/>
      <p:bldP spid="57" grpId="1" animBg="1"/>
      <p:bldP spid="68" grpId="0" animBg="1"/>
      <p:bldP spid="60" grpId="0" animBg="1"/>
      <p:bldP spid="60" grpId="1" animBg="1"/>
      <p:bldP spid="117" grpId="0" animBg="1"/>
      <p:bldP spid="53" grpId="0" animBg="1"/>
      <p:bldP spid="53" grpId="1" animBg="1"/>
      <p:bldP spid="54" grpId="0" animBg="1"/>
      <p:bldP spid="55" grpId="0" animBg="1"/>
      <p:bldP spid="55" grpId="1" animBg="1"/>
      <p:bldP spid="62" grpId="0" animBg="1"/>
      <p:bldP spid="63" grpId="0" animBg="1"/>
      <p:bldP spid="63"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Text Box 3"/>
          <p:cNvSpPr txBox="1">
            <a:spLocks noChangeArrowheads="1"/>
          </p:cNvSpPr>
          <p:nvPr/>
        </p:nvSpPr>
        <p:spPr bwMode="auto">
          <a:xfrm>
            <a:off x="685800" y="5867400"/>
            <a:ext cx="3124200" cy="685800"/>
          </a:xfrm>
          <a:prstGeom prst="rect">
            <a:avLst/>
          </a:prstGeom>
          <a:solidFill>
            <a:schemeClr val="bg1"/>
          </a:solidFill>
          <a:ln w="25400">
            <a:solidFill>
              <a:schemeClr val="tx1"/>
            </a:solidFill>
            <a:miter lim="800000"/>
            <a:headEnd/>
            <a:tailEnd/>
          </a:ln>
        </p:spPr>
        <p:txBody>
          <a:bodyPr wrap="square" anchor="ctr" anchorCtr="0">
            <a:noAutofit/>
          </a:bodyPr>
          <a:lstStyle/>
          <a:p>
            <a:pPr marL="169863" indent="-169863">
              <a:spcBef>
                <a:spcPts val="600"/>
              </a:spcBef>
              <a:tabLst>
                <a:tab pos="628650" algn="l"/>
                <a:tab pos="633413" algn="l"/>
              </a:tabLst>
            </a:pPr>
            <a:r>
              <a:rPr lang="en-US" sz="1600" dirty="0" smtClean="0"/>
              <a:t>					           29</a:t>
            </a:r>
          </a:p>
          <a:p>
            <a:pPr marL="169863" indent="-169863">
              <a:spcBef>
                <a:spcPts val="600"/>
              </a:spcBef>
              <a:tabLst>
                <a:tab pos="628650" algn="l"/>
                <a:tab pos="633413" algn="l"/>
              </a:tabLst>
            </a:pPr>
            <a:r>
              <a:rPr lang="en-US" sz="1600" dirty="0" smtClean="0"/>
              <a:t>					2</a:t>
            </a:r>
          </a:p>
        </p:txBody>
      </p:sp>
      <p:sp>
        <p:nvSpPr>
          <p:cNvPr id="3" name="Rectangle 2"/>
          <p:cNvSpPr>
            <a:spLocks noGrp="1" noChangeArrowheads="1"/>
          </p:cNvSpPr>
          <p:nvPr>
            <p:ph type="title"/>
          </p:nvPr>
        </p:nvSpPr>
        <p:spPr>
          <a:xfrm>
            <a:off x="457200" y="355600"/>
            <a:ext cx="8229600" cy="609600"/>
          </a:xfrm>
        </p:spPr>
        <p:txBody>
          <a:bodyPr/>
          <a:lstStyle/>
          <a:p>
            <a:pPr eaLnBrk="1" hangingPunct="1"/>
            <a:r>
              <a:rPr lang="en-US" sz="1800" dirty="0" smtClean="0"/>
              <a:t>Toy Example – Two Statistically Identical Receivers</a:t>
            </a:r>
          </a:p>
        </p:txBody>
      </p:sp>
      <p:sp>
        <p:nvSpPr>
          <p:cNvPr id="38" name="TextBox 169"/>
          <p:cNvSpPr txBox="1">
            <a:spLocks noChangeArrowheads="1"/>
          </p:cNvSpPr>
          <p:nvPr/>
        </p:nvSpPr>
        <p:spPr bwMode="auto">
          <a:xfrm>
            <a:off x="5410200" y="1112520"/>
            <a:ext cx="1371600" cy="646331"/>
          </a:xfrm>
          <a:prstGeom prst="rect">
            <a:avLst/>
          </a:prstGeom>
          <a:noFill/>
          <a:ln w="9525">
            <a:noFill/>
            <a:miter lim="800000"/>
            <a:headEnd/>
            <a:tailEnd/>
          </a:ln>
        </p:spPr>
        <p:txBody>
          <a:bodyPr wrap="square">
            <a:spAutoFit/>
          </a:bodyPr>
          <a:lstStyle/>
          <a:p>
            <a:pPr algn="ctr" rtl="0" fontAlgn="base">
              <a:spcBef>
                <a:spcPct val="0"/>
              </a:spcBef>
              <a:spcAft>
                <a:spcPct val="0"/>
              </a:spcAft>
            </a:pPr>
            <a:r>
              <a:rPr lang="en-US" kern="1200" dirty="0">
                <a:solidFill>
                  <a:prstClr val="black"/>
                </a:solidFill>
                <a:latin typeface="Calibri" pitchFamily="34" charset="0"/>
                <a:ea typeface="+mn-ea"/>
                <a:cs typeface="Arial" charset="0"/>
              </a:rPr>
              <a:t>Mobile Receivers</a:t>
            </a:r>
          </a:p>
        </p:txBody>
      </p:sp>
      <p:cxnSp>
        <p:nvCxnSpPr>
          <p:cNvPr id="6" name="Straight Connector 5"/>
          <p:cNvCxnSpPr/>
          <p:nvPr/>
        </p:nvCxnSpPr>
        <p:spPr bwMode="auto">
          <a:xfrm>
            <a:off x="4800600" y="2255520"/>
            <a:ext cx="2514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auto">
          <a:xfrm rot="5400000">
            <a:off x="6363494" y="206502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4572000" y="1722120"/>
            <a:ext cx="2895600" cy="6858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kern="1200" dirty="0">
              <a:solidFill>
                <a:prstClr val="white"/>
              </a:solidFill>
              <a:latin typeface="Calibri"/>
              <a:ea typeface="+mn-ea"/>
              <a:cs typeface="+mn-cs"/>
            </a:endParaRPr>
          </a:p>
        </p:txBody>
      </p:sp>
      <p:sp>
        <p:nvSpPr>
          <p:cNvPr id="35" name="TextBox 163"/>
          <p:cNvSpPr txBox="1">
            <a:spLocks noChangeArrowheads="1"/>
          </p:cNvSpPr>
          <p:nvPr/>
        </p:nvSpPr>
        <p:spPr bwMode="auto">
          <a:xfrm>
            <a:off x="7543800" y="1874520"/>
            <a:ext cx="990600" cy="369332"/>
          </a:xfrm>
          <a:prstGeom prst="rect">
            <a:avLst/>
          </a:prstGeom>
          <a:noFill/>
          <a:ln w="9525">
            <a:noFill/>
            <a:miter lim="800000"/>
            <a:headEnd/>
            <a:tailEnd/>
          </a:ln>
        </p:spPr>
        <p:txBody>
          <a:bodyPr>
            <a:spAutoFit/>
          </a:bodyPr>
          <a:lstStyle/>
          <a:p>
            <a:pPr algn="l" rtl="0" fontAlgn="base">
              <a:spcBef>
                <a:spcPct val="0"/>
              </a:spcBef>
              <a:spcAft>
                <a:spcPct val="0"/>
              </a:spcAft>
            </a:pPr>
            <a:r>
              <a:rPr lang="en-US" kern="1200" dirty="0">
                <a:solidFill>
                  <a:prstClr val="black"/>
                </a:solidFill>
                <a:latin typeface="Calibri" pitchFamily="34" charset="0"/>
                <a:ea typeface="+mn-ea"/>
                <a:cs typeface="Arial" charset="0"/>
              </a:rPr>
              <a:t>User 1</a:t>
            </a:r>
          </a:p>
        </p:txBody>
      </p:sp>
      <p:cxnSp>
        <p:nvCxnSpPr>
          <p:cNvPr id="41" name="Straight Connector 40"/>
          <p:cNvCxnSpPr/>
          <p:nvPr/>
        </p:nvCxnSpPr>
        <p:spPr bwMode="auto">
          <a:xfrm>
            <a:off x="4800600" y="1874520"/>
            <a:ext cx="2514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auto">
          <a:xfrm rot="5400000">
            <a:off x="6742906" y="206502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auto">
          <a:xfrm rot="5400000">
            <a:off x="7125494" y="206502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auto">
          <a:xfrm rot="5400000">
            <a:off x="5982494" y="206422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auto">
          <a:xfrm rot="5400000">
            <a:off x="5601494" y="206422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auto">
          <a:xfrm rot="5400000">
            <a:off x="5220494" y="206422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auto">
          <a:xfrm rot="5400000">
            <a:off x="4839494" y="206422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1371600" y="4267199"/>
            <a:ext cx="1219200" cy="3048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1676400" y="4267199"/>
            <a:ext cx="1219200" cy="3048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H="1">
            <a:off x="1943100" y="4533898"/>
            <a:ext cx="533400" cy="457201"/>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1790701" y="4533899"/>
            <a:ext cx="533400" cy="457201"/>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cxnSpLocks noChangeAspect="1"/>
          </p:cNvCxnSpPr>
          <p:nvPr/>
        </p:nvCxnSpPr>
        <p:spPr>
          <a:xfrm rot="5400000">
            <a:off x="1941576" y="4194047"/>
            <a:ext cx="316521" cy="27130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cxnSpLocks noChangeAspect="1"/>
          </p:cNvCxnSpPr>
          <p:nvPr/>
        </p:nvCxnSpPr>
        <p:spPr>
          <a:xfrm rot="16200000" flipV="1">
            <a:off x="2023872" y="4213608"/>
            <a:ext cx="316521" cy="27130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1981200" y="4495799"/>
            <a:ext cx="304800" cy="158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2057400" y="4190999"/>
            <a:ext cx="152400" cy="158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169"/>
          <p:cNvSpPr txBox="1">
            <a:spLocks noChangeArrowheads="1"/>
          </p:cNvSpPr>
          <p:nvPr/>
        </p:nvSpPr>
        <p:spPr bwMode="auto">
          <a:xfrm>
            <a:off x="1371600" y="5105400"/>
            <a:ext cx="1524000" cy="646331"/>
          </a:xfrm>
          <a:prstGeom prst="rect">
            <a:avLst/>
          </a:prstGeom>
          <a:noFill/>
          <a:ln w="9525">
            <a:noFill/>
            <a:miter lim="800000"/>
            <a:headEnd/>
            <a:tailEnd/>
          </a:ln>
        </p:spPr>
        <p:txBody>
          <a:bodyPr wrap="square">
            <a:spAutoFit/>
          </a:bodyPr>
          <a:lstStyle/>
          <a:p>
            <a:pPr algn="ctr" rtl="0" fontAlgn="base">
              <a:spcBef>
                <a:spcPct val="0"/>
              </a:spcBef>
              <a:spcAft>
                <a:spcPct val="0"/>
              </a:spcAft>
            </a:pPr>
            <a:r>
              <a:rPr lang="en-US" kern="1200" dirty="0" smtClean="0">
                <a:solidFill>
                  <a:prstClr val="black"/>
                </a:solidFill>
                <a:latin typeface="Calibri" pitchFamily="34" charset="0"/>
                <a:ea typeface="+mn-ea"/>
                <a:cs typeface="Arial" charset="0"/>
              </a:rPr>
              <a:t>Base Station / Scheduler</a:t>
            </a:r>
            <a:endParaRPr lang="en-US" kern="1200" dirty="0">
              <a:solidFill>
                <a:prstClr val="black"/>
              </a:solidFill>
              <a:latin typeface="Calibri" pitchFamily="34" charset="0"/>
              <a:ea typeface="+mn-ea"/>
              <a:cs typeface="Arial" charset="0"/>
            </a:endParaRPr>
          </a:p>
        </p:txBody>
      </p:sp>
      <p:cxnSp>
        <p:nvCxnSpPr>
          <p:cNvPr id="99" name="Straight Connector 98"/>
          <p:cNvCxnSpPr/>
          <p:nvPr/>
        </p:nvCxnSpPr>
        <p:spPr bwMode="auto">
          <a:xfrm>
            <a:off x="4800600" y="4953000"/>
            <a:ext cx="2514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auto">
          <a:xfrm rot="5400000">
            <a:off x="6363494" y="476250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1" name="Rectangle 100"/>
          <p:cNvSpPr/>
          <p:nvPr/>
        </p:nvSpPr>
        <p:spPr>
          <a:xfrm>
            <a:off x="4572000" y="4419600"/>
            <a:ext cx="2895600" cy="6858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kern="1200" dirty="0">
              <a:solidFill>
                <a:prstClr val="white"/>
              </a:solidFill>
              <a:latin typeface="Calibri"/>
              <a:ea typeface="+mn-ea"/>
              <a:cs typeface="+mn-cs"/>
            </a:endParaRPr>
          </a:p>
        </p:txBody>
      </p:sp>
      <p:sp>
        <p:nvSpPr>
          <p:cNvPr id="102" name="TextBox 163"/>
          <p:cNvSpPr txBox="1">
            <a:spLocks noChangeArrowheads="1"/>
          </p:cNvSpPr>
          <p:nvPr/>
        </p:nvSpPr>
        <p:spPr bwMode="auto">
          <a:xfrm>
            <a:off x="7543800" y="4572000"/>
            <a:ext cx="990600" cy="369332"/>
          </a:xfrm>
          <a:prstGeom prst="rect">
            <a:avLst/>
          </a:prstGeom>
          <a:noFill/>
          <a:ln w="9525">
            <a:noFill/>
            <a:miter lim="800000"/>
            <a:headEnd/>
            <a:tailEnd/>
          </a:ln>
        </p:spPr>
        <p:txBody>
          <a:bodyPr>
            <a:spAutoFit/>
          </a:bodyPr>
          <a:lstStyle/>
          <a:p>
            <a:pPr algn="l" rtl="0" fontAlgn="base">
              <a:spcBef>
                <a:spcPct val="0"/>
              </a:spcBef>
              <a:spcAft>
                <a:spcPct val="0"/>
              </a:spcAft>
            </a:pPr>
            <a:r>
              <a:rPr lang="en-US" kern="1200" dirty="0">
                <a:solidFill>
                  <a:prstClr val="black"/>
                </a:solidFill>
                <a:latin typeface="Calibri" pitchFamily="34" charset="0"/>
                <a:ea typeface="+mn-ea"/>
                <a:cs typeface="Arial" charset="0"/>
              </a:rPr>
              <a:t>User </a:t>
            </a:r>
            <a:r>
              <a:rPr lang="en-US" dirty="0" smtClean="0">
                <a:solidFill>
                  <a:prstClr val="black"/>
                </a:solidFill>
                <a:latin typeface="Calibri" pitchFamily="34" charset="0"/>
              </a:rPr>
              <a:t>2</a:t>
            </a:r>
            <a:endParaRPr lang="en-US" kern="1200" dirty="0">
              <a:solidFill>
                <a:prstClr val="black"/>
              </a:solidFill>
              <a:latin typeface="Calibri" pitchFamily="34" charset="0"/>
              <a:ea typeface="+mn-ea"/>
              <a:cs typeface="Arial" charset="0"/>
            </a:endParaRPr>
          </a:p>
        </p:txBody>
      </p:sp>
      <p:cxnSp>
        <p:nvCxnSpPr>
          <p:cNvPr id="103" name="Straight Connector 102"/>
          <p:cNvCxnSpPr/>
          <p:nvPr/>
        </p:nvCxnSpPr>
        <p:spPr bwMode="auto">
          <a:xfrm>
            <a:off x="4800600" y="4572000"/>
            <a:ext cx="2514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auto">
          <a:xfrm rot="5400000">
            <a:off x="6742906" y="476250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auto">
          <a:xfrm rot="5400000">
            <a:off x="7125494" y="476250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auto">
          <a:xfrm rot="5400000">
            <a:off x="5982494" y="476170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auto">
          <a:xfrm rot="5400000">
            <a:off x="5601494" y="476170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auto">
          <a:xfrm rot="5400000">
            <a:off x="5220494" y="476170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auto">
          <a:xfrm rot="5400000">
            <a:off x="4839494" y="476170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Text Box 3"/>
          <p:cNvSpPr txBox="1">
            <a:spLocks noChangeArrowheads="1"/>
          </p:cNvSpPr>
          <p:nvPr/>
        </p:nvSpPr>
        <p:spPr bwMode="auto">
          <a:xfrm>
            <a:off x="4495800" y="2514600"/>
            <a:ext cx="4038600" cy="661720"/>
          </a:xfrm>
          <a:prstGeom prst="rect">
            <a:avLst/>
          </a:prstGeom>
          <a:noFill/>
          <a:ln w="9525">
            <a:noFill/>
            <a:miter lim="800000"/>
            <a:headEnd/>
            <a:tailEnd/>
          </a:ln>
        </p:spPr>
        <p:txBody>
          <a:bodyPr wrap="square">
            <a:spAutoFit/>
          </a:bodyPr>
          <a:lstStyle/>
          <a:p>
            <a:pPr marL="169863" indent="-169863">
              <a:spcBef>
                <a:spcPts val="2900"/>
              </a:spcBef>
              <a:tabLst>
                <a:tab pos="628650" algn="l"/>
                <a:tab pos="633413" algn="l"/>
              </a:tabLst>
            </a:pPr>
            <a:r>
              <a:rPr lang="en-US" sz="1600" dirty="0" smtClean="0"/>
              <a:t>Current Channel Condition: </a:t>
            </a:r>
            <a:r>
              <a:rPr lang="en-US" sz="1600" b="1" dirty="0" smtClean="0">
                <a:solidFill>
                  <a:srgbClr val="C00000"/>
                </a:solidFill>
              </a:rPr>
              <a:t>Poor</a:t>
            </a:r>
            <a:endParaRPr lang="en-US" sz="1600" b="1" dirty="0" smtClean="0">
              <a:solidFill>
                <a:srgbClr val="008000"/>
              </a:solidFill>
            </a:endParaRPr>
          </a:p>
          <a:p>
            <a:pPr marL="169863" indent="-169863">
              <a:spcBef>
                <a:spcPts val="600"/>
              </a:spcBef>
              <a:tabLst>
                <a:tab pos="628650" algn="l"/>
                <a:tab pos="633413" algn="l"/>
              </a:tabLst>
            </a:pPr>
            <a:r>
              <a:rPr lang="en-US" sz="1600" dirty="0" smtClean="0"/>
              <a:t>Power Cost per Packet: 6</a:t>
            </a:r>
            <a:endParaRPr lang="en-US" sz="1200" dirty="0" smtClean="0"/>
          </a:p>
        </p:txBody>
      </p:sp>
      <p:sp>
        <p:nvSpPr>
          <p:cNvPr id="85" name="Text Box 3"/>
          <p:cNvSpPr txBox="1">
            <a:spLocks noChangeArrowheads="1"/>
          </p:cNvSpPr>
          <p:nvPr/>
        </p:nvSpPr>
        <p:spPr bwMode="auto">
          <a:xfrm>
            <a:off x="4495800" y="5224046"/>
            <a:ext cx="3581400" cy="661720"/>
          </a:xfrm>
          <a:prstGeom prst="rect">
            <a:avLst/>
          </a:prstGeom>
          <a:noFill/>
          <a:ln w="9525">
            <a:noFill/>
            <a:miter lim="800000"/>
            <a:headEnd/>
            <a:tailEnd/>
          </a:ln>
        </p:spPr>
        <p:txBody>
          <a:bodyPr wrap="square">
            <a:spAutoFit/>
          </a:bodyPr>
          <a:lstStyle/>
          <a:p>
            <a:pPr marL="169863" indent="-169863">
              <a:spcBef>
                <a:spcPts val="2900"/>
              </a:spcBef>
              <a:tabLst>
                <a:tab pos="628650" algn="l"/>
                <a:tab pos="633413" algn="l"/>
              </a:tabLst>
            </a:pPr>
            <a:r>
              <a:rPr lang="en-US" sz="1600" dirty="0" smtClean="0"/>
              <a:t>Current Channel Condition: </a:t>
            </a:r>
            <a:r>
              <a:rPr lang="en-US" sz="1600" b="1" dirty="0" smtClean="0">
                <a:solidFill>
                  <a:srgbClr val="C00000"/>
                </a:solidFill>
              </a:rPr>
              <a:t>Poor</a:t>
            </a:r>
            <a:endParaRPr lang="en-US" sz="1600" b="1" dirty="0" smtClean="0">
              <a:solidFill>
                <a:srgbClr val="008000"/>
              </a:solidFill>
            </a:endParaRPr>
          </a:p>
          <a:p>
            <a:pPr marL="169863" lvl="0" indent="-169863">
              <a:spcBef>
                <a:spcPts val="600"/>
              </a:spcBef>
              <a:tabLst>
                <a:tab pos="628650" algn="l"/>
                <a:tab pos="633413" algn="l"/>
              </a:tabLst>
            </a:pPr>
            <a:r>
              <a:rPr lang="en-US" sz="1600" dirty="0" smtClean="0">
                <a:solidFill>
                  <a:srgbClr val="000000"/>
                </a:solidFill>
              </a:rPr>
              <a:t>Power Cost per Packet: 6</a:t>
            </a:r>
            <a:endParaRPr lang="en-US" sz="1200" dirty="0" smtClean="0">
              <a:solidFill>
                <a:srgbClr val="000000"/>
              </a:solidFill>
            </a:endParaRPr>
          </a:p>
        </p:txBody>
      </p:sp>
      <p:sp>
        <p:nvSpPr>
          <p:cNvPr id="98" name="Text Box 3"/>
          <p:cNvSpPr txBox="1">
            <a:spLocks noChangeArrowheads="1"/>
          </p:cNvSpPr>
          <p:nvPr/>
        </p:nvSpPr>
        <p:spPr bwMode="auto">
          <a:xfrm>
            <a:off x="304800" y="1066800"/>
            <a:ext cx="3124200" cy="1554272"/>
          </a:xfrm>
          <a:prstGeom prst="rect">
            <a:avLst/>
          </a:prstGeom>
          <a:noFill/>
          <a:ln w="9525">
            <a:noFill/>
            <a:miter lim="800000"/>
            <a:headEnd/>
            <a:tailEnd/>
          </a:ln>
        </p:spPr>
        <p:txBody>
          <a:bodyPr wrap="square">
            <a:spAutoFit/>
          </a:bodyPr>
          <a:lstStyle/>
          <a:p>
            <a:pPr marL="169863" indent="-169863">
              <a:spcBef>
                <a:spcPts val="2900"/>
              </a:spcBef>
              <a:buFontTx/>
              <a:buChar char="•"/>
              <a:tabLst>
                <a:tab pos="628650" algn="l"/>
                <a:tab pos="633413" algn="l"/>
              </a:tabLst>
            </a:pPr>
            <a:r>
              <a:rPr lang="en-US" sz="1600" dirty="0" smtClean="0"/>
              <a:t>Power constraint, P=12</a:t>
            </a:r>
          </a:p>
          <a:p>
            <a:pPr marL="169863" indent="-169863">
              <a:spcBef>
                <a:spcPts val="600"/>
              </a:spcBef>
              <a:buFontTx/>
              <a:buChar char="•"/>
              <a:tabLst>
                <a:tab pos="628650" algn="l"/>
                <a:tab pos="633413" algn="l"/>
              </a:tabLst>
            </a:pPr>
            <a:r>
              <a:rPr lang="en-US" sz="1600" dirty="0" smtClean="0"/>
              <a:t>3 possible channel conditions for each receiver:</a:t>
            </a:r>
            <a:endParaRPr lang="sv-SE" sz="1400" dirty="0" smtClean="0"/>
          </a:p>
          <a:p>
            <a:pPr lvl="1">
              <a:spcBef>
                <a:spcPts val="0"/>
              </a:spcBef>
              <a:buFont typeface="Arial" charset="0"/>
              <a:buChar char="–"/>
              <a:tabLst>
                <a:tab pos="628650" algn="l"/>
                <a:tab pos="633413" algn="l"/>
              </a:tabLst>
            </a:pPr>
            <a:r>
              <a:rPr lang="sv-SE" sz="1400" dirty="0" smtClean="0"/>
              <a:t> Poor (60%)</a:t>
            </a:r>
          </a:p>
          <a:p>
            <a:pPr lvl="1">
              <a:spcBef>
                <a:spcPts val="0"/>
              </a:spcBef>
              <a:buFont typeface="Arial" charset="0"/>
              <a:buChar char="–"/>
              <a:tabLst>
                <a:tab pos="628650" algn="l"/>
                <a:tab pos="633413" algn="l"/>
              </a:tabLst>
            </a:pPr>
            <a:r>
              <a:rPr lang="sv-SE" sz="1400" dirty="0" smtClean="0"/>
              <a:t> Medium (20%)</a:t>
            </a:r>
          </a:p>
          <a:p>
            <a:pPr lvl="1">
              <a:spcBef>
                <a:spcPts val="0"/>
              </a:spcBef>
              <a:buFont typeface="Arial" charset="0"/>
              <a:buChar char="–"/>
              <a:tabLst>
                <a:tab pos="628650" algn="l"/>
                <a:tab pos="633413" algn="l"/>
              </a:tabLst>
            </a:pPr>
            <a:r>
              <a:rPr lang="sv-SE" sz="1400" dirty="0" smtClean="0"/>
              <a:t> Excellent (20%)</a:t>
            </a:r>
            <a:endParaRPr lang="en-US" sz="1600" dirty="0" smtClean="0"/>
          </a:p>
        </p:txBody>
      </p:sp>
      <p:sp>
        <p:nvSpPr>
          <p:cNvPr id="117" name="Text Box 3"/>
          <p:cNvSpPr txBox="1">
            <a:spLocks noChangeArrowheads="1"/>
          </p:cNvSpPr>
          <p:nvPr/>
        </p:nvSpPr>
        <p:spPr bwMode="auto">
          <a:xfrm>
            <a:off x="685800" y="5867400"/>
            <a:ext cx="3124200" cy="685800"/>
          </a:xfrm>
          <a:prstGeom prst="rect">
            <a:avLst/>
          </a:prstGeom>
          <a:solidFill>
            <a:schemeClr val="bg1"/>
          </a:solidFill>
          <a:ln w="25400">
            <a:solidFill>
              <a:schemeClr val="tx1"/>
            </a:solidFill>
            <a:miter lim="800000"/>
            <a:headEnd/>
            <a:tailEnd/>
          </a:ln>
        </p:spPr>
        <p:txBody>
          <a:bodyPr wrap="square" anchor="ctr" anchorCtr="0">
            <a:noAutofit/>
          </a:bodyPr>
          <a:lstStyle/>
          <a:p>
            <a:pPr marL="169863" indent="-169863">
              <a:spcBef>
                <a:spcPts val="600"/>
              </a:spcBef>
              <a:tabLst>
                <a:tab pos="628650" algn="l"/>
                <a:tab pos="633413" algn="l"/>
              </a:tabLst>
            </a:pPr>
            <a:r>
              <a:rPr lang="en-US" sz="1600" dirty="0" smtClean="0"/>
              <a:t>					           35</a:t>
            </a:r>
          </a:p>
          <a:p>
            <a:pPr marL="169863" indent="-169863">
              <a:spcBef>
                <a:spcPts val="600"/>
              </a:spcBef>
              <a:tabLst>
                <a:tab pos="628650" algn="l"/>
                <a:tab pos="633413" algn="l"/>
              </a:tabLst>
            </a:pPr>
            <a:r>
              <a:rPr lang="en-US" sz="1600" dirty="0" smtClean="0"/>
              <a:t>					2</a:t>
            </a:r>
          </a:p>
        </p:txBody>
      </p:sp>
      <p:sp>
        <p:nvSpPr>
          <p:cNvPr id="118" name="Text Box 3"/>
          <p:cNvSpPr txBox="1">
            <a:spLocks noChangeArrowheads="1"/>
          </p:cNvSpPr>
          <p:nvPr/>
        </p:nvSpPr>
        <p:spPr bwMode="auto">
          <a:xfrm>
            <a:off x="685800" y="5867400"/>
            <a:ext cx="3124200" cy="685800"/>
          </a:xfrm>
          <a:prstGeom prst="rect">
            <a:avLst/>
          </a:prstGeom>
          <a:noFill/>
          <a:ln w="25400">
            <a:solidFill>
              <a:schemeClr val="tx1"/>
            </a:solidFill>
            <a:miter lim="800000"/>
            <a:headEnd/>
            <a:tailEnd/>
          </a:ln>
        </p:spPr>
        <p:txBody>
          <a:bodyPr wrap="square" anchor="ctr" anchorCtr="0">
            <a:noAutofit/>
          </a:bodyPr>
          <a:lstStyle/>
          <a:p>
            <a:pPr marL="169863" indent="-169863">
              <a:spcBef>
                <a:spcPts val="600"/>
              </a:spcBef>
              <a:tabLst>
                <a:tab pos="628650" algn="l"/>
                <a:tab pos="633413" algn="l"/>
              </a:tabLst>
            </a:pPr>
            <a:r>
              <a:rPr lang="en-US" sz="1600" dirty="0" smtClean="0"/>
              <a:t>   Total Power Consumed:</a:t>
            </a:r>
          </a:p>
          <a:p>
            <a:pPr marL="169863" indent="-169863">
              <a:spcBef>
                <a:spcPts val="600"/>
              </a:spcBef>
              <a:tabLst>
                <a:tab pos="628650" algn="l"/>
                <a:tab pos="633413" algn="l"/>
              </a:tabLst>
            </a:pPr>
            <a:r>
              <a:rPr lang="en-US" sz="1600" dirty="0" smtClean="0"/>
              <a:t>	Time Remaining:</a:t>
            </a:r>
            <a:endParaRPr lang="en-US" sz="1200" dirty="0" smtClean="0"/>
          </a:p>
        </p:txBody>
      </p:sp>
      <p:cxnSp>
        <p:nvCxnSpPr>
          <p:cNvPr id="121" name="Straight Arrow Connector 120"/>
          <p:cNvCxnSpPr/>
          <p:nvPr/>
        </p:nvCxnSpPr>
        <p:spPr>
          <a:xfrm flipV="1">
            <a:off x="2133600" y="2065020"/>
            <a:ext cx="2438400" cy="1363980"/>
          </a:xfrm>
          <a:prstGeom prst="straightConnector1">
            <a:avLst/>
          </a:prstGeom>
          <a:ln w="15875">
            <a:solidFill>
              <a:schemeClr val="tx1"/>
            </a:solidFill>
            <a:prstDash val="sysDot"/>
            <a:tailEnd type="arrow" w="lg" len="med"/>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a:off x="2133600" y="3429000"/>
            <a:ext cx="2438400" cy="1219200"/>
          </a:xfrm>
          <a:prstGeom prst="straightConnector1">
            <a:avLst/>
          </a:prstGeom>
          <a:ln w="15875">
            <a:solidFill>
              <a:schemeClr val="tx1"/>
            </a:solidFill>
            <a:prstDash val="sysDot"/>
            <a:tailEnd type="arrow" w="lg" len="med"/>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flipH="1" flipV="1">
            <a:off x="1942836" y="3618177"/>
            <a:ext cx="380999" cy="2647"/>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Oval 57"/>
          <p:cNvSpPr/>
          <p:nvPr/>
        </p:nvSpPr>
        <p:spPr>
          <a:xfrm>
            <a:off x="7010400" y="1981200"/>
            <a:ext cx="182880" cy="1828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Oval 60"/>
          <p:cNvSpPr/>
          <p:nvPr/>
        </p:nvSpPr>
        <p:spPr>
          <a:xfrm>
            <a:off x="6656832" y="1981200"/>
            <a:ext cx="182880" cy="1828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Oval 68"/>
          <p:cNvSpPr/>
          <p:nvPr/>
        </p:nvSpPr>
        <p:spPr>
          <a:xfrm>
            <a:off x="4724400" y="4672584"/>
            <a:ext cx="182880" cy="1828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Oval 69"/>
          <p:cNvSpPr/>
          <p:nvPr/>
        </p:nvSpPr>
        <p:spPr>
          <a:xfrm>
            <a:off x="2057400" y="3319272"/>
            <a:ext cx="182880" cy="1828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Oval 71"/>
          <p:cNvSpPr/>
          <p:nvPr/>
        </p:nvSpPr>
        <p:spPr>
          <a:xfrm>
            <a:off x="7011924" y="4683252"/>
            <a:ext cx="182880" cy="1828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70"/>
                                        </p:tgtEl>
                                        <p:attrNameLst>
                                          <p:attrName>style.visibility</p:attrName>
                                        </p:attrNameLst>
                                      </p:cBhvr>
                                      <p:to>
                                        <p:strVal val="visible"/>
                                      </p:to>
                                    </p:set>
                                  </p:childTnLst>
                                </p:cTn>
                              </p:par>
                              <p:par>
                                <p:cTn id="7" presetID="56" presetClass="path" presetSubtype="0" accel="50000" decel="50000" fill="hold" grpId="0" nodeType="withEffect">
                                  <p:stCondLst>
                                    <p:cond delay="0"/>
                                  </p:stCondLst>
                                  <p:childTnLst>
                                    <p:animMotion origin="layout" path="M 0.00157 0.00578 L 0.29167 0.19722 " pathEditMode="relative" rAng="0" ptsTypes="AA">
                                      <p:cBhvr>
                                        <p:cTn id="8" dur="2000" fill="hold"/>
                                        <p:tgtEl>
                                          <p:spTgt spid="70"/>
                                        </p:tgtEl>
                                        <p:attrNameLst>
                                          <p:attrName>ppt_x</p:attrName>
                                          <p:attrName>ppt_y</p:attrName>
                                        </p:attrNameLst>
                                      </p:cBhvr>
                                      <p:rCtr x="145" y="96"/>
                                    </p:animMotion>
                                  </p:childTnLst>
                                  <p:subTnLst>
                                    <p:set>
                                      <p:cBhvr override="childStyle">
                                        <p:cTn dur="1" fill="hold" display="0" masterRel="sameClick" afterEffect="1">
                                          <p:stCondLst>
                                            <p:cond evt="end" delay="0">
                                              <p:tn val="7"/>
                                            </p:cond>
                                          </p:stCondLst>
                                        </p:cTn>
                                        <p:tgtEl>
                                          <p:spTgt spid="70"/>
                                        </p:tgtEl>
                                        <p:attrNameLst>
                                          <p:attrName>style.visibility</p:attrName>
                                        </p:attrNameLst>
                                      </p:cBhvr>
                                      <p:to>
                                        <p:strVal val="hidden"/>
                                      </p:to>
                                    </p:set>
                                  </p:subTnLst>
                                </p:cTn>
                              </p:par>
                            </p:childTnLst>
                          </p:cTn>
                        </p:par>
                        <p:par>
                          <p:cTn id="9" fill="hold">
                            <p:stCondLst>
                              <p:cond delay="2000"/>
                            </p:stCondLst>
                            <p:childTnLst>
                              <p:par>
                                <p:cTn id="10" presetID="1" presetClass="entr" presetSubtype="0" fill="hold" grpId="0" nodeType="afterEffect">
                                  <p:stCondLst>
                                    <p:cond delay="0"/>
                                  </p:stCondLst>
                                  <p:childTnLst>
                                    <p:set>
                                      <p:cBhvr>
                                        <p:cTn id="11" dur="1" fill="hold">
                                          <p:stCondLst>
                                            <p:cond delay="0"/>
                                          </p:stCondLst>
                                        </p:cTn>
                                        <p:tgtEl>
                                          <p:spTgt spid="69"/>
                                        </p:tgtEl>
                                        <p:attrNameLst>
                                          <p:attrName>style.visibility</p:attrName>
                                        </p:attrNameLst>
                                      </p:cBhvr>
                                      <p:to>
                                        <p:strVal val="visible"/>
                                      </p:to>
                                    </p:set>
                                  </p:childTnLst>
                                </p:cTn>
                              </p:par>
                            </p:childTnLst>
                          </p:cTn>
                        </p:par>
                        <p:par>
                          <p:cTn id="12" fill="hold">
                            <p:stCondLst>
                              <p:cond delay="2000"/>
                            </p:stCondLst>
                            <p:childTnLst>
                              <p:par>
                                <p:cTn id="13" presetID="63" presetClass="path" presetSubtype="0" accel="50000" decel="50000" fill="hold" grpId="1" nodeType="afterEffect">
                                  <p:stCondLst>
                                    <p:cond delay="0"/>
                                  </p:stCondLst>
                                  <p:childTnLst>
                                    <p:animMotion origin="layout" path="M 0 0  L 0.25 0  E" pathEditMode="relative" ptsTypes="">
                                      <p:cBhvr>
                                        <p:cTn id="14" dur="2000" fill="hold"/>
                                        <p:tgtEl>
                                          <p:spTgt spid="69"/>
                                        </p:tgtEl>
                                        <p:attrNameLst>
                                          <p:attrName>ppt_x</p:attrName>
                                          <p:attrName>ppt_y</p:attrName>
                                        </p:attrNameLst>
                                      </p:cBhvr>
                                    </p:animMotion>
                                  </p:childTnLst>
                                  <p:subTnLst>
                                    <p:set>
                                      <p:cBhvr override="childStyle">
                                        <p:cTn dur="1" fill="hold" display="0" masterRel="sameClick" afterEffect="1">
                                          <p:stCondLst>
                                            <p:cond evt="end" delay="0">
                                              <p:tn val="13"/>
                                            </p:cond>
                                          </p:stCondLst>
                                        </p:cTn>
                                        <p:tgtEl>
                                          <p:spTgt spid="69"/>
                                        </p:tgtEl>
                                        <p:attrNameLst>
                                          <p:attrName>style.visibility</p:attrName>
                                        </p:attrNameLst>
                                      </p:cBhvr>
                                      <p:to>
                                        <p:strVal val="hidden"/>
                                      </p:to>
                                    </p:set>
                                  </p:subTnLst>
                                </p:cTn>
                              </p:par>
                            </p:childTnLst>
                          </p:cTn>
                        </p:par>
                        <p:par>
                          <p:cTn id="15" fill="hold">
                            <p:stCondLst>
                              <p:cond delay="4000"/>
                            </p:stCondLst>
                            <p:childTnLst>
                              <p:par>
                                <p:cTn id="16" presetID="1" presetClass="entr" presetSubtype="0" fill="hold" grpId="0" nodeType="afterEffect">
                                  <p:stCondLst>
                                    <p:cond delay="0"/>
                                  </p:stCondLst>
                                  <p:childTnLst>
                                    <p:set>
                                      <p:cBhvr>
                                        <p:cTn id="17" dur="1" fill="hold">
                                          <p:stCondLst>
                                            <p:cond delay="0"/>
                                          </p:stCondLst>
                                        </p:cTn>
                                        <p:tgtEl>
                                          <p:spTgt spid="72"/>
                                        </p:tgtEl>
                                        <p:attrNameLst>
                                          <p:attrName>style.visibility</p:attrName>
                                        </p:attrNameLst>
                                      </p:cBhvr>
                                      <p:to>
                                        <p:strVal val="visible"/>
                                      </p:to>
                                    </p:set>
                                  </p:childTnLst>
                                </p:cTn>
                              </p:par>
                            </p:childTnLst>
                          </p:cTn>
                        </p:par>
                        <p:par>
                          <p:cTn id="18" fill="hold">
                            <p:stCondLst>
                              <p:cond delay="4000"/>
                            </p:stCondLst>
                            <p:childTnLst>
                              <p:par>
                                <p:cTn id="19" presetID="1" presetClass="entr" presetSubtype="0" fill="hold" grpId="0" nodeType="afterEffect">
                                  <p:stCondLst>
                                    <p:cond delay="0"/>
                                  </p:stCondLst>
                                  <p:childTnLst>
                                    <p:set>
                                      <p:cBhvr>
                                        <p:cTn id="20" dur="1" fill="hold">
                                          <p:stCondLst>
                                            <p:cond delay="0"/>
                                          </p:stCondLst>
                                        </p:cTn>
                                        <p:tgtEl>
                                          <p:spTgt spid="1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63" presetClass="path" presetSubtype="0" accel="50000" decel="50000" fill="hold" grpId="0" nodeType="clickEffect">
                                  <p:stCondLst>
                                    <p:cond delay="0"/>
                                  </p:stCondLst>
                                  <p:childTnLst>
                                    <p:animMotion origin="layout" path="M 0 0  L 0.25 0  E" pathEditMode="relative" ptsTypes="">
                                      <p:cBhvr>
                                        <p:cTn id="24" dur="2000" fill="hold"/>
                                        <p:tgtEl>
                                          <p:spTgt spid="58"/>
                                        </p:tgtEl>
                                        <p:attrNameLst>
                                          <p:attrName>ppt_x</p:attrName>
                                          <p:attrName>ppt_y</p:attrName>
                                        </p:attrNameLst>
                                      </p:cBhvr>
                                    </p:animMotion>
                                  </p:childTnLst>
                                  <p:subTnLst>
                                    <p:set>
                                      <p:cBhvr override="childStyle">
                                        <p:cTn dur="1" fill="hold" display="0" masterRel="sameClick" afterEffect="1">
                                          <p:stCondLst>
                                            <p:cond evt="end" delay="0">
                                              <p:tn val="23"/>
                                            </p:cond>
                                          </p:stCondLst>
                                        </p:cTn>
                                        <p:tgtEl>
                                          <p:spTgt spid="58"/>
                                        </p:tgtEl>
                                        <p:attrNameLst>
                                          <p:attrName>style.visibility</p:attrName>
                                        </p:attrNameLst>
                                      </p:cBhvr>
                                      <p:to>
                                        <p:strVal val="hidden"/>
                                      </p:to>
                                    </p:set>
                                  </p:subTnLst>
                                </p:cTn>
                              </p:par>
                              <p:par>
                                <p:cTn id="25" presetID="63" presetClass="path" presetSubtype="0" accel="50000" decel="50000" fill="hold" grpId="0" nodeType="withEffect">
                                  <p:stCondLst>
                                    <p:cond delay="0"/>
                                  </p:stCondLst>
                                  <p:childTnLst>
                                    <p:animMotion origin="layout" path="M -0.00295 -3.33333E-6 L 0.04253 -3.33333E-6 " pathEditMode="relative" rAng="0" ptsTypes="AA">
                                      <p:cBhvr>
                                        <p:cTn id="26" dur="2000" fill="hold"/>
                                        <p:tgtEl>
                                          <p:spTgt spid="61"/>
                                        </p:tgtEl>
                                        <p:attrNameLst>
                                          <p:attrName>ppt_x</p:attrName>
                                          <p:attrName>ppt_y</p:attrName>
                                        </p:attrNameLst>
                                      </p:cBhvr>
                                      <p:rCtr x="23" y="0"/>
                                    </p:animMotion>
                                  </p:childTnLst>
                                </p:cTn>
                              </p:par>
                              <p:par>
                                <p:cTn id="27" presetID="63" presetClass="path" presetSubtype="0" accel="50000" decel="50000" fill="hold" grpId="1" nodeType="withEffect">
                                  <p:stCondLst>
                                    <p:cond delay="0"/>
                                  </p:stCondLst>
                                  <p:childTnLst>
                                    <p:animMotion origin="layout" path="M 0 0  L 0.25 0  E" pathEditMode="relative" ptsTypes="">
                                      <p:cBhvr>
                                        <p:cTn id="28" dur="2000" fill="hold"/>
                                        <p:tgtEl>
                                          <p:spTgt spid="7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animBg="1"/>
      <p:bldP spid="58" grpId="0" animBg="1"/>
      <p:bldP spid="61" grpId="0" animBg="1"/>
      <p:bldP spid="69" grpId="0" animBg="1"/>
      <p:bldP spid="69" grpId="1" animBg="1"/>
      <p:bldP spid="70" grpId="0" animBg="1"/>
      <p:bldP spid="70" grpId="1" animBg="1"/>
      <p:bldP spid="72" grpId="0" animBg="1"/>
      <p:bldP spid="72"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Text Box 3"/>
          <p:cNvSpPr txBox="1">
            <a:spLocks noChangeArrowheads="1"/>
          </p:cNvSpPr>
          <p:nvPr/>
        </p:nvSpPr>
        <p:spPr bwMode="auto">
          <a:xfrm>
            <a:off x="685800" y="5867400"/>
            <a:ext cx="3124200" cy="685800"/>
          </a:xfrm>
          <a:prstGeom prst="rect">
            <a:avLst/>
          </a:prstGeom>
          <a:solidFill>
            <a:schemeClr val="bg1"/>
          </a:solidFill>
          <a:ln w="25400">
            <a:solidFill>
              <a:schemeClr val="tx1"/>
            </a:solidFill>
            <a:miter lim="800000"/>
            <a:headEnd/>
            <a:tailEnd/>
          </a:ln>
        </p:spPr>
        <p:txBody>
          <a:bodyPr wrap="square" anchor="ctr" anchorCtr="0">
            <a:noAutofit/>
          </a:bodyPr>
          <a:lstStyle/>
          <a:p>
            <a:pPr marL="169863" indent="-169863">
              <a:spcBef>
                <a:spcPts val="600"/>
              </a:spcBef>
              <a:tabLst>
                <a:tab pos="628650" algn="l"/>
                <a:tab pos="633413" algn="l"/>
              </a:tabLst>
            </a:pPr>
            <a:r>
              <a:rPr lang="en-US" sz="1600" dirty="0" smtClean="0"/>
              <a:t>					           35</a:t>
            </a:r>
          </a:p>
          <a:p>
            <a:pPr marL="169863" indent="-169863">
              <a:spcBef>
                <a:spcPts val="600"/>
              </a:spcBef>
              <a:tabLst>
                <a:tab pos="628650" algn="l"/>
                <a:tab pos="633413" algn="l"/>
              </a:tabLst>
            </a:pPr>
            <a:r>
              <a:rPr lang="en-US" sz="1600" dirty="0" smtClean="0"/>
              <a:t>					1</a:t>
            </a:r>
          </a:p>
        </p:txBody>
      </p:sp>
      <p:sp>
        <p:nvSpPr>
          <p:cNvPr id="117" name="Text Box 3"/>
          <p:cNvSpPr txBox="1">
            <a:spLocks noChangeArrowheads="1"/>
          </p:cNvSpPr>
          <p:nvPr/>
        </p:nvSpPr>
        <p:spPr bwMode="auto">
          <a:xfrm>
            <a:off x="685800" y="5867400"/>
            <a:ext cx="3124200" cy="685800"/>
          </a:xfrm>
          <a:prstGeom prst="rect">
            <a:avLst/>
          </a:prstGeom>
          <a:solidFill>
            <a:schemeClr val="bg1"/>
          </a:solidFill>
          <a:ln w="25400">
            <a:solidFill>
              <a:schemeClr val="tx1"/>
            </a:solidFill>
            <a:miter lim="800000"/>
            <a:headEnd/>
            <a:tailEnd/>
          </a:ln>
        </p:spPr>
        <p:txBody>
          <a:bodyPr wrap="square" anchor="ctr" anchorCtr="0">
            <a:noAutofit/>
          </a:bodyPr>
          <a:lstStyle/>
          <a:p>
            <a:pPr marL="169863" indent="-169863">
              <a:spcBef>
                <a:spcPts val="600"/>
              </a:spcBef>
              <a:tabLst>
                <a:tab pos="628650" algn="l"/>
                <a:tab pos="633413" algn="l"/>
              </a:tabLst>
            </a:pPr>
            <a:r>
              <a:rPr lang="en-US" sz="1600" dirty="0" smtClean="0"/>
              <a:t>					           41</a:t>
            </a:r>
          </a:p>
          <a:p>
            <a:pPr marL="169863" indent="-169863">
              <a:spcBef>
                <a:spcPts val="600"/>
              </a:spcBef>
              <a:tabLst>
                <a:tab pos="628650" algn="l"/>
                <a:tab pos="633413" algn="l"/>
              </a:tabLst>
            </a:pPr>
            <a:r>
              <a:rPr lang="en-US" sz="1600" dirty="0" smtClean="0"/>
              <a:t>					1</a:t>
            </a:r>
          </a:p>
        </p:txBody>
      </p:sp>
      <p:sp>
        <p:nvSpPr>
          <p:cNvPr id="50" name="Text Box 3"/>
          <p:cNvSpPr txBox="1">
            <a:spLocks noChangeArrowheads="1"/>
          </p:cNvSpPr>
          <p:nvPr/>
        </p:nvSpPr>
        <p:spPr bwMode="auto">
          <a:xfrm>
            <a:off x="685800" y="5867400"/>
            <a:ext cx="3124200" cy="685800"/>
          </a:xfrm>
          <a:prstGeom prst="rect">
            <a:avLst/>
          </a:prstGeom>
          <a:solidFill>
            <a:schemeClr val="bg1"/>
          </a:solidFill>
          <a:ln w="25400">
            <a:solidFill>
              <a:schemeClr val="tx1"/>
            </a:solidFill>
            <a:miter lim="800000"/>
            <a:headEnd/>
            <a:tailEnd/>
          </a:ln>
        </p:spPr>
        <p:txBody>
          <a:bodyPr wrap="square" anchor="ctr" anchorCtr="0">
            <a:noAutofit/>
          </a:bodyPr>
          <a:lstStyle/>
          <a:p>
            <a:pPr marL="169863" indent="-169863">
              <a:spcBef>
                <a:spcPts val="600"/>
              </a:spcBef>
              <a:tabLst>
                <a:tab pos="628650" algn="l"/>
                <a:tab pos="633413" algn="l"/>
              </a:tabLst>
            </a:pPr>
            <a:r>
              <a:rPr lang="en-US" sz="1600" dirty="0" smtClean="0"/>
              <a:t>					           41</a:t>
            </a:r>
          </a:p>
          <a:p>
            <a:pPr marL="169863" indent="-169863">
              <a:spcBef>
                <a:spcPts val="600"/>
              </a:spcBef>
              <a:tabLst>
                <a:tab pos="628650" algn="l"/>
                <a:tab pos="633413" algn="l"/>
              </a:tabLst>
            </a:pPr>
            <a:r>
              <a:rPr lang="en-US" sz="1600" dirty="0" smtClean="0"/>
              <a:t>					0</a:t>
            </a:r>
          </a:p>
        </p:txBody>
      </p:sp>
      <p:sp>
        <p:nvSpPr>
          <p:cNvPr id="3" name="Rectangle 2"/>
          <p:cNvSpPr>
            <a:spLocks noGrp="1" noChangeArrowheads="1"/>
          </p:cNvSpPr>
          <p:nvPr>
            <p:ph type="title"/>
          </p:nvPr>
        </p:nvSpPr>
        <p:spPr>
          <a:xfrm>
            <a:off x="457200" y="355600"/>
            <a:ext cx="8229600" cy="609600"/>
          </a:xfrm>
        </p:spPr>
        <p:txBody>
          <a:bodyPr/>
          <a:lstStyle/>
          <a:p>
            <a:pPr eaLnBrk="1" hangingPunct="1"/>
            <a:r>
              <a:rPr lang="en-US" sz="1800" dirty="0" smtClean="0"/>
              <a:t>Toy Example – Two Statistically Identical Receivers</a:t>
            </a:r>
          </a:p>
        </p:txBody>
      </p:sp>
      <p:sp>
        <p:nvSpPr>
          <p:cNvPr id="38" name="TextBox 169"/>
          <p:cNvSpPr txBox="1">
            <a:spLocks noChangeArrowheads="1"/>
          </p:cNvSpPr>
          <p:nvPr/>
        </p:nvSpPr>
        <p:spPr bwMode="auto">
          <a:xfrm>
            <a:off x="5410200" y="1112520"/>
            <a:ext cx="1371600" cy="646331"/>
          </a:xfrm>
          <a:prstGeom prst="rect">
            <a:avLst/>
          </a:prstGeom>
          <a:noFill/>
          <a:ln w="9525">
            <a:noFill/>
            <a:miter lim="800000"/>
            <a:headEnd/>
            <a:tailEnd/>
          </a:ln>
        </p:spPr>
        <p:txBody>
          <a:bodyPr wrap="square">
            <a:spAutoFit/>
          </a:bodyPr>
          <a:lstStyle/>
          <a:p>
            <a:pPr algn="ctr" rtl="0" fontAlgn="base">
              <a:spcBef>
                <a:spcPct val="0"/>
              </a:spcBef>
              <a:spcAft>
                <a:spcPct val="0"/>
              </a:spcAft>
            </a:pPr>
            <a:r>
              <a:rPr lang="en-US" kern="1200" dirty="0">
                <a:solidFill>
                  <a:prstClr val="black"/>
                </a:solidFill>
                <a:latin typeface="Calibri" pitchFamily="34" charset="0"/>
                <a:ea typeface="+mn-ea"/>
                <a:cs typeface="Arial" charset="0"/>
              </a:rPr>
              <a:t>Mobile Receivers</a:t>
            </a:r>
          </a:p>
        </p:txBody>
      </p:sp>
      <p:cxnSp>
        <p:nvCxnSpPr>
          <p:cNvPr id="6" name="Straight Connector 5"/>
          <p:cNvCxnSpPr/>
          <p:nvPr/>
        </p:nvCxnSpPr>
        <p:spPr bwMode="auto">
          <a:xfrm>
            <a:off x="4800600" y="2255520"/>
            <a:ext cx="2514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auto">
          <a:xfrm rot="5400000">
            <a:off x="6363494" y="206502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4572000" y="1722120"/>
            <a:ext cx="2895600" cy="6858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kern="1200" dirty="0">
              <a:solidFill>
                <a:prstClr val="white"/>
              </a:solidFill>
              <a:latin typeface="Calibri"/>
              <a:ea typeface="+mn-ea"/>
              <a:cs typeface="+mn-cs"/>
            </a:endParaRPr>
          </a:p>
        </p:txBody>
      </p:sp>
      <p:sp>
        <p:nvSpPr>
          <p:cNvPr id="35" name="TextBox 163"/>
          <p:cNvSpPr txBox="1">
            <a:spLocks noChangeArrowheads="1"/>
          </p:cNvSpPr>
          <p:nvPr/>
        </p:nvSpPr>
        <p:spPr bwMode="auto">
          <a:xfrm>
            <a:off x="7543800" y="1874520"/>
            <a:ext cx="990600" cy="369332"/>
          </a:xfrm>
          <a:prstGeom prst="rect">
            <a:avLst/>
          </a:prstGeom>
          <a:noFill/>
          <a:ln w="9525">
            <a:noFill/>
            <a:miter lim="800000"/>
            <a:headEnd/>
            <a:tailEnd/>
          </a:ln>
        </p:spPr>
        <p:txBody>
          <a:bodyPr>
            <a:spAutoFit/>
          </a:bodyPr>
          <a:lstStyle/>
          <a:p>
            <a:pPr algn="l" rtl="0" fontAlgn="base">
              <a:spcBef>
                <a:spcPct val="0"/>
              </a:spcBef>
              <a:spcAft>
                <a:spcPct val="0"/>
              </a:spcAft>
            </a:pPr>
            <a:r>
              <a:rPr lang="en-US" kern="1200" dirty="0">
                <a:solidFill>
                  <a:prstClr val="black"/>
                </a:solidFill>
                <a:latin typeface="Calibri" pitchFamily="34" charset="0"/>
                <a:ea typeface="+mn-ea"/>
                <a:cs typeface="Arial" charset="0"/>
              </a:rPr>
              <a:t>User 1</a:t>
            </a:r>
          </a:p>
        </p:txBody>
      </p:sp>
      <p:cxnSp>
        <p:nvCxnSpPr>
          <p:cNvPr id="41" name="Straight Connector 40"/>
          <p:cNvCxnSpPr/>
          <p:nvPr/>
        </p:nvCxnSpPr>
        <p:spPr bwMode="auto">
          <a:xfrm>
            <a:off x="4800600" y="1874520"/>
            <a:ext cx="2514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auto">
          <a:xfrm rot="5400000">
            <a:off x="6742906" y="206502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auto">
          <a:xfrm rot="5400000">
            <a:off x="7125494" y="206502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auto">
          <a:xfrm rot="5400000">
            <a:off x="5982494" y="206422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auto">
          <a:xfrm rot="5400000">
            <a:off x="5601494" y="206422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auto">
          <a:xfrm rot="5400000">
            <a:off x="5220494" y="206422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auto">
          <a:xfrm rot="5400000">
            <a:off x="4839494" y="206422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1371600" y="4267199"/>
            <a:ext cx="1219200" cy="3048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1676400" y="4267199"/>
            <a:ext cx="1219200" cy="3048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H="1">
            <a:off x="1943100" y="4533898"/>
            <a:ext cx="533400" cy="457201"/>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1790701" y="4533899"/>
            <a:ext cx="533400" cy="457201"/>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cxnSpLocks noChangeAspect="1"/>
          </p:cNvCxnSpPr>
          <p:nvPr/>
        </p:nvCxnSpPr>
        <p:spPr>
          <a:xfrm rot="5400000">
            <a:off x="1941576" y="4194047"/>
            <a:ext cx="316521" cy="27130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cxnSpLocks noChangeAspect="1"/>
          </p:cNvCxnSpPr>
          <p:nvPr/>
        </p:nvCxnSpPr>
        <p:spPr>
          <a:xfrm rot="16200000" flipV="1">
            <a:off x="2023872" y="4213608"/>
            <a:ext cx="316521" cy="27130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1981200" y="4495799"/>
            <a:ext cx="304800" cy="158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2057400" y="4190999"/>
            <a:ext cx="152400" cy="158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169"/>
          <p:cNvSpPr txBox="1">
            <a:spLocks noChangeArrowheads="1"/>
          </p:cNvSpPr>
          <p:nvPr/>
        </p:nvSpPr>
        <p:spPr bwMode="auto">
          <a:xfrm>
            <a:off x="1371600" y="5105400"/>
            <a:ext cx="1524000" cy="646331"/>
          </a:xfrm>
          <a:prstGeom prst="rect">
            <a:avLst/>
          </a:prstGeom>
          <a:noFill/>
          <a:ln w="9525">
            <a:noFill/>
            <a:miter lim="800000"/>
            <a:headEnd/>
            <a:tailEnd/>
          </a:ln>
        </p:spPr>
        <p:txBody>
          <a:bodyPr wrap="square">
            <a:spAutoFit/>
          </a:bodyPr>
          <a:lstStyle/>
          <a:p>
            <a:pPr algn="ctr" rtl="0" fontAlgn="base">
              <a:spcBef>
                <a:spcPct val="0"/>
              </a:spcBef>
              <a:spcAft>
                <a:spcPct val="0"/>
              </a:spcAft>
            </a:pPr>
            <a:r>
              <a:rPr lang="en-US" kern="1200" dirty="0" smtClean="0">
                <a:solidFill>
                  <a:prstClr val="black"/>
                </a:solidFill>
                <a:latin typeface="Calibri" pitchFamily="34" charset="0"/>
                <a:ea typeface="+mn-ea"/>
                <a:cs typeface="Arial" charset="0"/>
              </a:rPr>
              <a:t>Base Station / Scheduler</a:t>
            </a:r>
            <a:endParaRPr lang="en-US" kern="1200" dirty="0">
              <a:solidFill>
                <a:prstClr val="black"/>
              </a:solidFill>
              <a:latin typeface="Calibri" pitchFamily="34" charset="0"/>
              <a:ea typeface="+mn-ea"/>
              <a:cs typeface="Arial" charset="0"/>
            </a:endParaRPr>
          </a:p>
        </p:txBody>
      </p:sp>
      <p:cxnSp>
        <p:nvCxnSpPr>
          <p:cNvPr id="99" name="Straight Connector 98"/>
          <p:cNvCxnSpPr/>
          <p:nvPr/>
        </p:nvCxnSpPr>
        <p:spPr bwMode="auto">
          <a:xfrm>
            <a:off x="4800600" y="4953000"/>
            <a:ext cx="2514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auto">
          <a:xfrm rot="5400000">
            <a:off x="6363494" y="476250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1" name="Rectangle 100"/>
          <p:cNvSpPr/>
          <p:nvPr/>
        </p:nvSpPr>
        <p:spPr>
          <a:xfrm>
            <a:off x="4572000" y="4419600"/>
            <a:ext cx="2895600" cy="6858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kern="1200" dirty="0">
              <a:solidFill>
                <a:prstClr val="white"/>
              </a:solidFill>
              <a:latin typeface="Calibri"/>
              <a:ea typeface="+mn-ea"/>
              <a:cs typeface="+mn-cs"/>
            </a:endParaRPr>
          </a:p>
        </p:txBody>
      </p:sp>
      <p:sp>
        <p:nvSpPr>
          <p:cNvPr id="102" name="TextBox 163"/>
          <p:cNvSpPr txBox="1">
            <a:spLocks noChangeArrowheads="1"/>
          </p:cNvSpPr>
          <p:nvPr/>
        </p:nvSpPr>
        <p:spPr bwMode="auto">
          <a:xfrm>
            <a:off x="7543800" y="4572000"/>
            <a:ext cx="990600" cy="369332"/>
          </a:xfrm>
          <a:prstGeom prst="rect">
            <a:avLst/>
          </a:prstGeom>
          <a:noFill/>
          <a:ln w="9525">
            <a:noFill/>
            <a:miter lim="800000"/>
            <a:headEnd/>
            <a:tailEnd/>
          </a:ln>
        </p:spPr>
        <p:txBody>
          <a:bodyPr>
            <a:spAutoFit/>
          </a:bodyPr>
          <a:lstStyle/>
          <a:p>
            <a:pPr algn="l" rtl="0" fontAlgn="base">
              <a:spcBef>
                <a:spcPct val="0"/>
              </a:spcBef>
              <a:spcAft>
                <a:spcPct val="0"/>
              </a:spcAft>
            </a:pPr>
            <a:r>
              <a:rPr lang="en-US" kern="1200" dirty="0">
                <a:solidFill>
                  <a:prstClr val="black"/>
                </a:solidFill>
                <a:latin typeface="Calibri" pitchFamily="34" charset="0"/>
                <a:ea typeface="+mn-ea"/>
                <a:cs typeface="Arial" charset="0"/>
              </a:rPr>
              <a:t>User </a:t>
            </a:r>
            <a:r>
              <a:rPr lang="en-US" dirty="0" smtClean="0">
                <a:solidFill>
                  <a:prstClr val="black"/>
                </a:solidFill>
                <a:latin typeface="Calibri" pitchFamily="34" charset="0"/>
              </a:rPr>
              <a:t>2</a:t>
            </a:r>
            <a:endParaRPr lang="en-US" kern="1200" dirty="0">
              <a:solidFill>
                <a:prstClr val="black"/>
              </a:solidFill>
              <a:latin typeface="Calibri" pitchFamily="34" charset="0"/>
              <a:ea typeface="+mn-ea"/>
              <a:cs typeface="Arial" charset="0"/>
            </a:endParaRPr>
          </a:p>
        </p:txBody>
      </p:sp>
      <p:cxnSp>
        <p:nvCxnSpPr>
          <p:cNvPr id="103" name="Straight Connector 102"/>
          <p:cNvCxnSpPr/>
          <p:nvPr/>
        </p:nvCxnSpPr>
        <p:spPr bwMode="auto">
          <a:xfrm>
            <a:off x="4800600" y="4572000"/>
            <a:ext cx="2514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auto">
          <a:xfrm rot="5400000">
            <a:off x="6742906" y="476250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auto">
          <a:xfrm rot="5400000">
            <a:off x="7125494" y="4762500"/>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auto">
          <a:xfrm rot="5400000">
            <a:off x="5982494" y="476170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auto">
          <a:xfrm rot="5400000">
            <a:off x="5601494" y="476170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auto">
          <a:xfrm rot="5400000">
            <a:off x="5220494" y="476170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auto">
          <a:xfrm rot="5400000">
            <a:off x="4839494" y="476170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Text Box 3"/>
          <p:cNvSpPr txBox="1">
            <a:spLocks noChangeArrowheads="1"/>
          </p:cNvSpPr>
          <p:nvPr/>
        </p:nvSpPr>
        <p:spPr bwMode="auto">
          <a:xfrm>
            <a:off x="4495800" y="2514600"/>
            <a:ext cx="4038600" cy="661720"/>
          </a:xfrm>
          <a:prstGeom prst="rect">
            <a:avLst/>
          </a:prstGeom>
          <a:noFill/>
          <a:ln w="9525">
            <a:noFill/>
            <a:miter lim="800000"/>
            <a:headEnd/>
            <a:tailEnd/>
          </a:ln>
        </p:spPr>
        <p:txBody>
          <a:bodyPr wrap="square">
            <a:spAutoFit/>
          </a:bodyPr>
          <a:lstStyle/>
          <a:p>
            <a:pPr marL="169863" indent="-169863">
              <a:spcBef>
                <a:spcPts val="2900"/>
              </a:spcBef>
              <a:tabLst>
                <a:tab pos="628650" algn="l"/>
                <a:tab pos="633413" algn="l"/>
              </a:tabLst>
            </a:pPr>
            <a:r>
              <a:rPr lang="en-US" sz="1600" dirty="0" smtClean="0"/>
              <a:t>Current Channel Condition: </a:t>
            </a:r>
            <a:r>
              <a:rPr lang="en-US" sz="1600" b="1" dirty="0" smtClean="0">
                <a:solidFill>
                  <a:srgbClr val="C00000"/>
                </a:solidFill>
              </a:rPr>
              <a:t>Poor</a:t>
            </a:r>
            <a:endParaRPr lang="en-US" sz="1600" b="1" dirty="0" smtClean="0">
              <a:solidFill>
                <a:srgbClr val="008000"/>
              </a:solidFill>
            </a:endParaRPr>
          </a:p>
          <a:p>
            <a:pPr marL="169863" indent="-169863">
              <a:spcBef>
                <a:spcPts val="600"/>
              </a:spcBef>
              <a:tabLst>
                <a:tab pos="628650" algn="l"/>
                <a:tab pos="633413" algn="l"/>
              </a:tabLst>
            </a:pPr>
            <a:r>
              <a:rPr lang="en-US" sz="1600" dirty="0" smtClean="0"/>
              <a:t>Power Cost per Packet: 6</a:t>
            </a:r>
            <a:endParaRPr lang="en-US" sz="1200" dirty="0" smtClean="0"/>
          </a:p>
        </p:txBody>
      </p:sp>
      <p:sp>
        <p:nvSpPr>
          <p:cNvPr id="85" name="Text Box 3"/>
          <p:cNvSpPr txBox="1">
            <a:spLocks noChangeArrowheads="1"/>
          </p:cNvSpPr>
          <p:nvPr/>
        </p:nvSpPr>
        <p:spPr bwMode="auto">
          <a:xfrm>
            <a:off x="4495800" y="5224046"/>
            <a:ext cx="3581400" cy="661720"/>
          </a:xfrm>
          <a:prstGeom prst="rect">
            <a:avLst/>
          </a:prstGeom>
          <a:noFill/>
          <a:ln w="9525">
            <a:noFill/>
            <a:miter lim="800000"/>
            <a:headEnd/>
            <a:tailEnd/>
          </a:ln>
        </p:spPr>
        <p:txBody>
          <a:bodyPr wrap="square">
            <a:spAutoFit/>
          </a:bodyPr>
          <a:lstStyle/>
          <a:p>
            <a:pPr marL="169863" indent="-169863">
              <a:spcBef>
                <a:spcPts val="2900"/>
              </a:spcBef>
              <a:tabLst>
                <a:tab pos="628650" algn="l"/>
                <a:tab pos="633413" algn="l"/>
              </a:tabLst>
            </a:pPr>
            <a:r>
              <a:rPr lang="en-US" sz="1600" dirty="0" smtClean="0"/>
              <a:t>Current Channel Condition: </a:t>
            </a:r>
            <a:r>
              <a:rPr lang="en-US" sz="1600" b="1" dirty="0" smtClean="0">
                <a:solidFill>
                  <a:srgbClr val="C00000"/>
                </a:solidFill>
              </a:rPr>
              <a:t>Poor</a:t>
            </a:r>
            <a:endParaRPr lang="en-US" sz="1600" b="1" dirty="0" smtClean="0">
              <a:solidFill>
                <a:srgbClr val="008000"/>
              </a:solidFill>
            </a:endParaRPr>
          </a:p>
          <a:p>
            <a:pPr marL="169863" lvl="0" indent="-169863">
              <a:spcBef>
                <a:spcPts val="600"/>
              </a:spcBef>
              <a:tabLst>
                <a:tab pos="628650" algn="l"/>
                <a:tab pos="633413" algn="l"/>
              </a:tabLst>
            </a:pPr>
            <a:r>
              <a:rPr lang="en-US" sz="1600" dirty="0" smtClean="0">
                <a:solidFill>
                  <a:srgbClr val="000000"/>
                </a:solidFill>
              </a:rPr>
              <a:t>Power Cost per Packet: 6</a:t>
            </a:r>
            <a:endParaRPr lang="en-US" sz="1200" dirty="0" smtClean="0">
              <a:solidFill>
                <a:srgbClr val="000000"/>
              </a:solidFill>
            </a:endParaRPr>
          </a:p>
        </p:txBody>
      </p:sp>
      <p:sp>
        <p:nvSpPr>
          <p:cNvPr id="98" name="Text Box 3"/>
          <p:cNvSpPr txBox="1">
            <a:spLocks noChangeArrowheads="1"/>
          </p:cNvSpPr>
          <p:nvPr/>
        </p:nvSpPr>
        <p:spPr bwMode="auto">
          <a:xfrm>
            <a:off x="304800" y="1066800"/>
            <a:ext cx="3124200" cy="1554272"/>
          </a:xfrm>
          <a:prstGeom prst="rect">
            <a:avLst/>
          </a:prstGeom>
          <a:noFill/>
          <a:ln w="9525">
            <a:noFill/>
            <a:miter lim="800000"/>
            <a:headEnd/>
            <a:tailEnd/>
          </a:ln>
        </p:spPr>
        <p:txBody>
          <a:bodyPr wrap="square">
            <a:spAutoFit/>
          </a:bodyPr>
          <a:lstStyle/>
          <a:p>
            <a:pPr marL="169863" indent="-169863">
              <a:spcBef>
                <a:spcPts val="2900"/>
              </a:spcBef>
              <a:buFontTx/>
              <a:buChar char="•"/>
              <a:tabLst>
                <a:tab pos="628650" algn="l"/>
                <a:tab pos="633413" algn="l"/>
              </a:tabLst>
            </a:pPr>
            <a:r>
              <a:rPr lang="en-US" sz="1600" dirty="0" smtClean="0"/>
              <a:t>Power constraint, P=12</a:t>
            </a:r>
          </a:p>
          <a:p>
            <a:pPr marL="169863" indent="-169863">
              <a:spcBef>
                <a:spcPts val="600"/>
              </a:spcBef>
              <a:buFontTx/>
              <a:buChar char="•"/>
              <a:tabLst>
                <a:tab pos="628650" algn="l"/>
                <a:tab pos="633413" algn="l"/>
              </a:tabLst>
            </a:pPr>
            <a:r>
              <a:rPr lang="en-US" sz="1600" dirty="0" smtClean="0"/>
              <a:t>3 possible channel conditions for each receiver:</a:t>
            </a:r>
            <a:endParaRPr lang="sv-SE" sz="1400" dirty="0" smtClean="0"/>
          </a:p>
          <a:p>
            <a:pPr lvl="1">
              <a:spcBef>
                <a:spcPts val="0"/>
              </a:spcBef>
              <a:buFont typeface="Arial" charset="0"/>
              <a:buChar char="–"/>
              <a:tabLst>
                <a:tab pos="628650" algn="l"/>
                <a:tab pos="633413" algn="l"/>
              </a:tabLst>
            </a:pPr>
            <a:r>
              <a:rPr lang="sv-SE" sz="1400" dirty="0" smtClean="0"/>
              <a:t> Poor (60%)</a:t>
            </a:r>
          </a:p>
          <a:p>
            <a:pPr lvl="1">
              <a:spcBef>
                <a:spcPts val="0"/>
              </a:spcBef>
              <a:buFont typeface="Arial" charset="0"/>
              <a:buChar char="–"/>
              <a:tabLst>
                <a:tab pos="628650" algn="l"/>
                <a:tab pos="633413" algn="l"/>
              </a:tabLst>
            </a:pPr>
            <a:r>
              <a:rPr lang="sv-SE" sz="1400" dirty="0" smtClean="0"/>
              <a:t> Medium (20%)</a:t>
            </a:r>
          </a:p>
          <a:p>
            <a:pPr lvl="1">
              <a:spcBef>
                <a:spcPts val="0"/>
              </a:spcBef>
              <a:buFont typeface="Arial" charset="0"/>
              <a:buChar char="–"/>
              <a:tabLst>
                <a:tab pos="628650" algn="l"/>
                <a:tab pos="633413" algn="l"/>
              </a:tabLst>
            </a:pPr>
            <a:r>
              <a:rPr lang="sv-SE" sz="1400" dirty="0" smtClean="0"/>
              <a:t> Excellent (20%)</a:t>
            </a:r>
            <a:endParaRPr lang="en-US" sz="1600" dirty="0" smtClean="0"/>
          </a:p>
        </p:txBody>
      </p:sp>
      <p:cxnSp>
        <p:nvCxnSpPr>
          <p:cNvPr id="121" name="Straight Arrow Connector 120"/>
          <p:cNvCxnSpPr/>
          <p:nvPr/>
        </p:nvCxnSpPr>
        <p:spPr>
          <a:xfrm flipV="1">
            <a:off x="2133600" y="2065020"/>
            <a:ext cx="2438400" cy="1363980"/>
          </a:xfrm>
          <a:prstGeom prst="straightConnector1">
            <a:avLst/>
          </a:prstGeom>
          <a:ln w="15875">
            <a:solidFill>
              <a:schemeClr val="tx1"/>
            </a:solidFill>
            <a:prstDash val="sysDot"/>
            <a:tailEnd type="arrow" w="lg" len="med"/>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a:off x="2133600" y="3429000"/>
            <a:ext cx="2438400" cy="1219200"/>
          </a:xfrm>
          <a:prstGeom prst="straightConnector1">
            <a:avLst/>
          </a:prstGeom>
          <a:ln w="15875">
            <a:solidFill>
              <a:schemeClr val="tx1"/>
            </a:solidFill>
            <a:prstDash val="sysDot"/>
            <a:tailEnd type="arrow" w="lg" len="med"/>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flipH="1" flipV="1">
            <a:off x="1942836" y="3618177"/>
            <a:ext cx="380999" cy="2647"/>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Oval 57"/>
          <p:cNvSpPr/>
          <p:nvPr/>
        </p:nvSpPr>
        <p:spPr>
          <a:xfrm>
            <a:off x="7010400" y="1981200"/>
            <a:ext cx="182880" cy="1828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Oval 68"/>
          <p:cNvSpPr/>
          <p:nvPr/>
        </p:nvSpPr>
        <p:spPr>
          <a:xfrm>
            <a:off x="4724400" y="4672584"/>
            <a:ext cx="182880" cy="1828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Oval 69"/>
          <p:cNvSpPr/>
          <p:nvPr/>
        </p:nvSpPr>
        <p:spPr>
          <a:xfrm>
            <a:off x="2057400" y="3319272"/>
            <a:ext cx="182880" cy="1828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Oval 71"/>
          <p:cNvSpPr/>
          <p:nvPr/>
        </p:nvSpPr>
        <p:spPr>
          <a:xfrm>
            <a:off x="7011924" y="4683252"/>
            <a:ext cx="182880" cy="1828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Text Box 3"/>
          <p:cNvSpPr txBox="1">
            <a:spLocks noChangeArrowheads="1"/>
          </p:cNvSpPr>
          <p:nvPr/>
        </p:nvSpPr>
        <p:spPr bwMode="auto">
          <a:xfrm>
            <a:off x="685800" y="5867400"/>
            <a:ext cx="3124200" cy="685800"/>
          </a:xfrm>
          <a:prstGeom prst="rect">
            <a:avLst/>
          </a:prstGeom>
          <a:noFill/>
          <a:ln w="25400">
            <a:solidFill>
              <a:schemeClr val="tx1"/>
            </a:solidFill>
            <a:miter lim="800000"/>
            <a:headEnd/>
            <a:tailEnd/>
          </a:ln>
        </p:spPr>
        <p:txBody>
          <a:bodyPr wrap="square" anchor="ctr" anchorCtr="0">
            <a:noAutofit/>
          </a:bodyPr>
          <a:lstStyle/>
          <a:p>
            <a:pPr marL="169863" indent="-169863">
              <a:spcBef>
                <a:spcPts val="600"/>
              </a:spcBef>
              <a:tabLst>
                <a:tab pos="628650" algn="l"/>
                <a:tab pos="633413" algn="l"/>
              </a:tabLst>
            </a:pPr>
            <a:r>
              <a:rPr lang="en-US" sz="1600" dirty="0" smtClean="0"/>
              <a:t>   Total Power Consumed:</a:t>
            </a:r>
          </a:p>
          <a:p>
            <a:pPr marL="169863" indent="-169863">
              <a:spcBef>
                <a:spcPts val="600"/>
              </a:spcBef>
              <a:tabLst>
                <a:tab pos="628650" algn="l"/>
                <a:tab pos="633413" algn="l"/>
              </a:tabLst>
            </a:pPr>
            <a:r>
              <a:rPr lang="en-US" sz="1600" dirty="0" smtClean="0"/>
              <a:t>	Time Remaining:</a:t>
            </a:r>
            <a:endParaRPr lang="en-US" sz="1200" dirty="0" smtClean="0"/>
          </a:p>
        </p:txBody>
      </p:sp>
      <p:sp>
        <p:nvSpPr>
          <p:cNvPr id="54" name="Rectangle 678"/>
          <p:cNvSpPr>
            <a:spLocks noChangeArrowheads="1"/>
          </p:cNvSpPr>
          <p:nvPr/>
        </p:nvSpPr>
        <p:spPr bwMode="auto">
          <a:xfrm>
            <a:off x="1257300" y="2819400"/>
            <a:ext cx="6629400" cy="1981200"/>
          </a:xfrm>
          <a:prstGeom prst="rect">
            <a:avLst/>
          </a:prstGeom>
          <a:solidFill>
            <a:srgbClr val="FFCC99"/>
          </a:solidFill>
          <a:ln w="38100" cmpd="thickThin">
            <a:solidFill>
              <a:schemeClr val="tx1"/>
            </a:solidFill>
            <a:miter lim="800000"/>
            <a:headEnd/>
            <a:tailEnd/>
          </a:ln>
        </p:spPr>
        <p:txBody>
          <a:bodyPr wrap="square" lIns="274320" tIns="182880" rIns="274320" bIns="182880" anchor="t" anchorCtr="0"/>
          <a:lstStyle/>
          <a:p>
            <a:r>
              <a:rPr lang="en-US" sz="2000" dirty="0" smtClean="0"/>
              <a:t>Reduced power cost per packet from 5.0 under naïve transmission policy to 4.1, by taking into account:</a:t>
            </a:r>
          </a:p>
          <a:p>
            <a:pPr>
              <a:spcBef>
                <a:spcPts val="600"/>
              </a:spcBef>
              <a:tabLst>
                <a:tab pos="406400" algn="l"/>
                <a:tab pos="798513" algn="l"/>
              </a:tabLst>
            </a:pPr>
            <a:r>
              <a:rPr lang="en-US" dirty="0" smtClean="0"/>
              <a:t>	(i)  	Current channel conditions</a:t>
            </a:r>
          </a:p>
          <a:p>
            <a:pPr>
              <a:spcBef>
                <a:spcPts val="600"/>
              </a:spcBef>
              <a:tabLst>
                <a:tab pos="406400" algn="l"/>
                <a:tab pos="798513" algn="l"/>
              </a:tabLst>
            </a:pPr>
            <a:r>
              <a:rPr lang="en-US" dirty="0" smtClean="0"/>
              <a:t>	(ii)  	Current queue lengths</a:t>
            </a:r>
          </a:p>
          <a:p>
            <a:pPr>
              <a:spcBef>
                <a:spcPts val="600"/>
              </a:spcBef>
              <a:tabLst>
                <a:tab pos="406400" algn="l"/>
                <a:tab pos="798513" algn="l"/>
              </a:tabLst>
            </a:pPr>
            <a:r>
              <a:rPr lang="en-US" dirty="0" smtClean="0"/>
              <a:t>	(iii) 	Statistics of future channel conditions</a:t>
            </a:r>
          </a:p>
          <a:p>
            <a:pPr>
              <a:tabLst>
                <a:tab pos="406400" algn="l"/>
                <a:tab pos="798513" algn="l"/>
              </a:tabLst>
            </a:pP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70"/>
                                        </p:tgtEl>
                                        <p:attrNameLst>
                                          <p:attrName>style.visibility</p:attrName>
                                        </p:attrNameLst>
                                      </p:cBhvr>
                                      <p:to>
                                        <p:strVal val="visible"/>
                                      </p:to>
                                    </p:set>
                                  </p:childTnLst>
                                </p:cTn>
                              </p:par>
                              <p:par>
                                <p:cTn id="7" presetID="56" presetClass="path" presetSubtype="0" accel="50000" decel="50000" fill="hold" grpId="0" nodeType="withEffect">
                                  <p:stCondLst>
                                    <p:cond delay="0"/>
                                  </p:stCondLst>
                                  <p:childTnLst>
                                    <p:animMotion origin="layout" path="M 0.00157 0.00578 L 0.29167 0.19722 " pathEditMode="relative" rAng="0" ptsTypes="AA">
                                      <p:cBhvr>
                                        <p:cTn id="8" dur="2000" fill="hold"/>
                                        <p:tgtEl>
                                          <p:spTgt spid="70"/>
                                        </p:tgtEl>
                                        <p:attrNameLst>
                                          <p:attrName>ppt_x</p:attrName>
                                          <p:attrName>ppt_y</p:attrName>
                                        </p:attrNameLst>
                                      </p:cBhvr>
                                      <p:rCtr x="145" y="96"/>
                                    </p:animMotion>
                                  </p:childTnLst>
                                  <p:subTnLst>
                                    <p:set>
                                      <p:cBhvr override="childStyle">
                                        <p:cTn dur="1" fill="hold" display="0" masterRel="sameClick" afterEffect="1">
                                          <p:stCondLst>
                                            <p:cond evt="end" delay="0">
                                              <p:tn val="7"/>
                                            </p:cond>
                                          </p:stCondLst>
                                        </p:cTn>
                                        <p:tgtEl>
                                          <p:spTgt spid="70"/>
                                        </p:tgtEl>
                                        <p:attrNameLst>
                                          <p:attrName>style.visibility</p:attrName>
                                        </p:attrNameLst>
                                      </p:cBhvr>
                                      <p:to>
                                        <p:strVal val="hidden"/>
                                      </p:to>
                                    </p:set>
                                  </p:subTnLst>
                                </p:cTn>
                              </p:par>
                            </p:childTnLst>
                          </p:cTn>
                        </p:par>
                        <p:par>
                          <p:cTn id="9" fill="hold">
                            <p:stCondLst>
                              <p:cond delay="2000"/>
                            </p:stCondLst>
                            <p:childTnLst>
                              <p:par>
                                <p:cTn id="10" presetID="1" presetClass="entr" presetSubtype="0" fill="hold" grpId="0" nodeType="afterEffect">
                                  <p:stCondLst>
                                    <p:cond delay="0"/>
                                  </p:stCondLst>
                                  <p:childTnLst>
                                    <p:set>
                                      <p:cBhvr>
                                        <p:cTn id="11" dur="1" fill="hold">
                                          <p:stCondLst>
                                            <p:cond delay="0"/>
                                          </p:stCondLst>
                                        </p:cTn>
                                        <p:tgtEl>
                                          <p:spTgt spid="69"/>
                                        </p:tgtEl>
                                        <p:attrNameLst>
                                          <p:attrName>style.visibility</p:attrName>
                                        </p:attrNameLst>
                                      </p:cBhvr>
                                      <p:to>
                                        <p:strVal val="visible"/>
                                      </p:to>
                                    </p:set>
                                  </p:childTnLst>
                                </p:cTn>
                              </p:par>
                            </p:childTnLst>
                          </p:cTn>
                        </p:par>
                        <p:par>
                          <p:cTn id="12" fill="hold">
                            <p:stCondLst>
                              <p:cond delay="2000"/>
                            </p:stCondLst>
                            <p:childTnLst>
                              <p:par>
                                <p:cTn id="13" presetID="63" presetClass="path" presetSubtype="0" accel="50000" decel="50000" fill="hold" grpId="1" nodeType="afterEffect">
                                  <p:stCondLst>
                                    <p:cond delay="0"/>
                                  </p:stCondLst>
                                  <p:childTnLst>
                                    <p:animMotion origin="layout" path="M 0 0  L 0.25 0  E" pathEditMode="relative" ptsTypes="">
                                      <p:cBhvr>
                                        <p:cTn id="14" dur="2000" fill="hold"/>
                                        <p:tgtEl>
                                          <p:spTgt spid="69"/>
                                        </p:tgtEl>
                                        <p:attrNameLst>
                                          <p:attrName>ppt_x</p:attrName>
                                          <p:attrName>ppt_y</p:attrName>
                                        </p:attrNameLst>
                                      </p:cBhvr>
                                    </p:animMotion>
                                  </p:childTnLst>
                                  <p:subTnLst>
                                    <p:set>
                                      <p:cBhvr override="childStyle">
                                        <p:cTn dur="1" fill="hold" display="0" masterRel="sameClick" afterEffect="1">
                                          <p:stCondLst>
                                            <p:cond evt="end" delay="0">
                                              <p:tn val="13"/>
                                            </p:cond>
                                          </p:stCondLst>
                                        </p:cTn>
                                        <p:tgtEl>
                                          <p:spTgt spid="69"/>
                                        </p:tgtEl>
                                        <p:attrNameLst>
                                          <p:attrName>style.visibility</p:attrName>
                                        </p:attrNameLst>
                                      </p:cBhvr>
                                      <p:to>
                                        <p:strVal val="hidden"/>
                                      </p:to>
                                    </p:set>
                                  </p:subTnLst>
                                </p:cTn>
                              </p:par>
                            </p:childTnLst>
                          </p:cTn>
                        </p:par>
                        <p:par>
                          <p:cTn id="15" fill="hold">
                            <p:stCondLst>
                              <p:cond delay="4000"/>
                            </p:stCondLst>
                            <p:childTnLst>
                              <p:par>
                                <p:cTn id="16" presetID="1" presetClass="entr" presetSubtype="0" fill="hold" grpId="0" nodeType="afterEffect">
                                  <p:stCondLst>
                                    <p:cond delay="0"/>
                                  </p:stCondLst>
                                  <p:childTnLst>
                                    <p:set>
                                      <p:cBhvr>
                                        <p:cTn id="17" dur="1" fill="hold">
                                          <p:stCondLst>
                                            <p:cond delay="0"/>
                                          </p:stCondLst>
                                        </p:cTn>
                                        <p:tgtEl>
                                          <p:spTgt spid="72"/>
                                        </p:tgtEl>
                                        <p:attrNameLst>
                                          <p:attrName>style.visibility</p:attrName>
                                        </p:attrNameLst>
                                      </p:cBhvr>
                                      <p:to>
                                        <p:strVal val="visible"/>
                                      </p:to>
                                    </p:set>
                                  </p:childTnLst>
                                </p:cTn>
                              </p:par>
                            </p:childTnLst>
                          </p:cTn>
                        </p:par>
                        <p:par>
                          <p:cTn id="18" fill="hold">
                            <p:stCondLst>
                              <p:cond delay="4000"/>
                            </p:stCondLst>
                            <p:childTnLst>
                              <p:par>
                                <p:cTn id="19" presetID="1" presetClass="entr" presetSubtype="0" fill="hold" grpId="0" nodeType="afterEffect">
                                  <p:stCondLst>
                                    <p:cond delay="0"/>
                                  </p:stCondLst>
                                  <p:childTnLst>
                                    <p:set>
                                      <p:cBhvr>
                                        <p:cTn id="20" dur="1" fill="hold">
                                          <p:stCondLst>
                                            <p:cond delay="0"/>
                                          </p:stCondLst>
                                        </p:cTn>
                                        <p:tgtEl>
                                          <p:spTgt spid="1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63" presetClass="path" presetSubtype="0" accel="50000" decel="50000" fill="hold" grpId="0" nodeType="clickEffect">
                                  <p:stCondLst>
                                    <p:cond delay="0"/>
                                  </p:stCondLst>
                                  <p:childTnLst>
                                    <p:animMotion origin="layout" path="M 0 0  L 0.25 0  E" pathEditMode="relative" ptsTypes="">
                                      <p:cBhvr>
                                        <p:cTn id="24" dur="2000" fill="hold"/>
                                        <p:tgtEl>
                                          <p:spTgt spid="58"/>
                                        </p:tgtEl>
                                        <p:attrNameLst>
                                          <p:attrName>ppt_x</p:attrName>
                                          <p:attrName>ppt_y</p:attrName>
                                        </p:attrNameLst>
                                      </p:cBhvr>
                                    </p:animMotion>
                                  </p:childTnLst>
                                  <p:subTnLst>
                                    <p:set>
                                      <p:cBhvr override="childStyle">
                                        <p:cTn dur="1" fill="hold" display="0" masterRel="sameClick" afterEffect="1">
                                          <p:stCondLst>
                                            <p:cond evt="end" delay="0">
                                              <p:tn val="23"/>
                                            </p:cond>
                                          </p:stCondLst>
                                        </p:cTn>
                                        <p:tgtEl>
                                          <p:spTgt spid="58"/>
                                        </p:tgtEl>
                                        <p:attrNameLst>
                                          <p:attrName>style.visibility</p:attrName>
                                        </p:attrNameLst>
                                      </p:cBhvr>
                                      <p:to>
                                        <p:strVal val="hidden"/>
                                      </p:to>
                                    </p:set>
                                  </p:subTnLst>
                                </p:cTn>
                              </p:par>
                              <p:par>
                                <p:cTn id="25" presetID="63" presetClass="path" presetSubtype="0" accel="50000" decel="50000" fill="hold" grpId="1" nodeType="withEffect">
                                  <p:stCondLst>
                                    <p:cond delay="0"/>
                                  </p:stCondLst>
                                  <p:childTnLst>
                                    <p:animMotion origin="layout" path="M 0 0  L 0.25 0  E" pathEditMode="relative" ptsTypes="">
                                      <p:cBhvr>
                                        <p:cTn id="26" dur="2000" fill="hold"/>
                                        <p:tgtEl>
                                          <p:spTgt spid="72"/>
                                        </p:tgtEl>
                                        <p:attrNameLst>
                                          <p:attrName>ppt_x</p:attrName>
                                          <p:attrName>ppt_y</p:attrName>
                                        </p:attrNameLst>
                                      </p:cBhvr>
                                    </p:animMotion>
                                  </p:childTnLst>
                                </p:cTn>
                              </p:par>
                              <p:par>
                                <p:cTn id="27" presetID="1" presetClass="entr" presetSubtype="0" fill="hold" grpId="0" nodeType="withEffect">
                                  <p:stCondLst>
                                    <p:cond delay="0"/>
                                  </p:stCondLst>
                                  <p:childTnLst>
                                    <p:set>
                                      <p:cBhvr>
                                        <p:cTn id="28" dur="1" fill="hold">
                                          <p:stCondLst>
                                            <p:cond delay="0"/>
                                          </p:stCondLst>
                                        </p:cTn>
                                        <p:tgtEl>
                                          <p:spTgt spid="5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animBg="1"/>
      <p:bldP spid="50" grpId="0" animBg="1"/>
      <p:bldP spid="58" grpId="0" animBg="1"/>
      <p:bldP spid="69" grpId="0" animBg="1"/>
      <p:bldP spid="69" grpId="1" animBg="1"/>
      <p:bldP spid="70" grpId="0" animBg="1"/>
      <p:bldP spid="70" grpId="1" animBg="1"/>
      <p:bldP spid="72" grpId="0" animBg="1"/>
      <p:bldP spid="72" grpId="1" animBg="1"/>
      <p:bldP spid="5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1800" dirty="0" smtClean="0"/>
              <a:t>Opportunistic Scheduling</a:t>
            </a:r>
          </a:p>
        </p:txBody>
      </p:sp>
      <p:sp>
        <p:nvSpPr>
          <p:cNvPr id="30" name="Text Box 3"/>
          <p:cNvSpPr txBox="1">
            <a:spLocks noChangeArrowheads="1"/>
          </p:cNvSpPr>
          <p:nvPr/>
        </p:nvSpPr>
        <p:spPr bwMode="auto">
          <a:xfrm>
            <a:off x="685800" y="1295400"/>
            <a:ext cx="7543800" cy="4949047"/>
          </a:xfrm>
          <a:prstGeom prst="rect">
            <a:avLst/>
          </a:prstGeom>
          <a:noFill/>
          <a:ln w="9525">
            <a:noFill/>
            <a:miter lim="800000"/>
            <a:headEnd/>
            <a:tailEnd/>
          </a:ln>
        </p:spPr>
        <p:txBody>
          <a:bodyPr>
            <a:spAutoFit/>
          </a:bodyPr>
          <a:lstStyle/>
          <a:p>
            <a:pPr marL="169863" indent="-169863">
              <a:spcBef>
                <a:spcPct val="100000"/>
              </a:spcBef>
              <a:buFontTx/>
              <a:buChar char="•"/>
            </a:pPr>
            <a:r>
              <a:rPr lang="de-DE" dirty="0"/>
              <a:t>Exploit temporal and spatial variation of the channel by </a:t>
            </a:r>
            <a:r>
              <a:rPr lang="de-DE" dirty="0" smtClean="0"/>
              <a:t>transmitting more data when channel condition is </a:t>
            </a:r>
            <a:r>
              <a:rPr lang="en-US" dirty="0" smtClean="0"/>
              <a:t>“good,” and less data when the condition is “bad” </a:t>
            </a:r>
            <a:endParaRPr lang="en-US" dirty="0"/>
          </a:p>
          <a:p>
            <a:pPr marL="682625" lvl="1" indent="-225425">
              <a:spcBef>
                <a:spcPct val="70000"/>
              </a:spcBef>
              <a:buFont typeface="Arial" charset="0"/>
              <a:buChar char="–"/>
            </a:pPr>
            <a:r>
              <a:rPr lang="en-US" sz="1600" dirty="0" smtClean="0"/>
              <a:t>Challenge is to determine what </a:t>
            </a:r>
            <a:r>
              <a:rPr lang="de-DE" sz="1600" dirty="0" smtClean="0"/>
              <a:t>is a </a:t>
            </a:r>
            <a:r>
              <a:rPr lang="en-US" sz="1600" dirty="0" smtClean="0"/>
              <a:t>“good” condition, and how much data to send accordingly </a:t>
            </a:r>
          </a:p>
          <a:p>
            <a:pPr marL="169863" lvl="1" indent="-169863">
              <a:spcBef>
                <a:spcPct val="180000"/>
              </a:spcBef>
              <a:buFontTx/>
              <a:buChar char="•"/>
            </a:pPr>
            <a:r>
              <a:rPr lang="en-US" dirty="0" smtClean="0"/>
              <a:t>Benefit of doing so is referred to as the “multiuser diversity gain,” introduced in context of analogous </a:t>
            </a:r>
            <a:r>
              <a:rPr lang="en-US" i="1" dirty="0" smtClean="0"/>
              <a:t>uplink</a:t>
            </a:r>
            <a:r>
              <a:rPr lang="en-US" dirty="0" smtClean="0"/>
              <a:t> problem </a:t>
            </a:r>
            <a:r>
              <a:rPr lang="en-US" sz="1200" dirty="0" smtClean="0"/>
              <a:t>[Knopp and Humblet, 1995]</a:t>
            </a:r>
            <a:endParaRPr lang="de-DE" sz="1200" dirty="0" smtClean="0"/>
          </a:p>
          <a:p>
            <a:pPr marL="169863" indent="-169863">
              <a:spcBef>
                <a:spcPct val="180000"/>
              </a:spcBef>
              <a:buFontTx/>
              <a:buChar char="•"/>
            </a:pPr>
            <a:r>
              <a:rPr lang="de-DE" dirty="0" smtClean="0"/>
              <a:t>Opportunistic scheduling problems often feature competing QoS constraints</a:t>
            </a:r>
            <a:endParaRPr lang="en-US" sz="1600" dirty="0"/>
          </a:p>
          <a:p>
            <a:pPr marL="682625" lvl="1" indent="-225425">
              <a:spcBef>
                <a:spcPct val="70000"/>
              </a:spcBef>
              <a:buFont typeface="Arial" charset="0"/>
              <a:buChar char="–"/>
            </a:pPr>
            <a:r>
              <a:rPr lang="en-US" sz="1600" dirty="0" smtClean="0"/>
              <a:t>Fairness constraints (e.g. temporal, proportional, utilitarian)</a:t>
            </a:r>
            <a:endParaRPr lang="en-US" sz="1600" dirty="0"/>
          </a:p>
          <a:p>
            <a:pPr marL="682625" lvl="1" indent="-225425">
              <a:spcBef>
                <a:spcPct val="70000"/>
              </a:spcBef>
              <a:buFont typeface="Arial" charset="0"/>
              <a:buChar char="–"/>
            </a:pPr>
            <a:r>
              <a:rPr lang="de-DE" sz="1600" dirty="0" smtClean="0"/>
              <a:t>Delay or deadline constraints</a:t>
            </a:r>
            <a:endParaRPr lang="de-DE" sz="1600" dirty="0"/>
          </a:p>
          <a:p>
            <a:pPr marL="682625" lvl="1" indent="-225425">
              <a:spcBef>
                <a:spcPct val="70000"/>
              </a:spcBef>
              <a:buFont typeface="Arial" charset="0"/>
              <a:buChar char="–"/>
            </a:pPr>
            <a:r>
              <a:rPr lang="de-DE" sz="1600" dirty="0" smtClean="0"/>
              <a:t>... </a:t>
            </a:r>
            <a:endParaRPr lang="de-DE"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1800" dirty="0" smtClean="0"/>
              <a:t>Opportunistic Scheduling with Delay Considerations</a:t>
            </a:r>
          </a:p>
        </p:txBody>
      </p:sp>
      <p:sp>
        <p:nvSpPr>
          <p:cNvPr id="30" name="Text Box 3"/>
          <p:cNvSpPr txBox="1">
            <a:spLocks noChangeArrowheads="1"/>
          </p:cNvSpPr>
          <p:nvPr/>
        </p:nvSpPr>
        <p:spPr bwMode="auto">
          <a:xfrm>
            <a:off x="685800" y="1336929"/>
            <a:ext cx="7543800" cy="5087547"/>
          </a:xfrm>
          <a:prstGeom prst="rect">
            <a:avLst/>
          </a:prstGeom>
          <a:noFill/>
          <a:ln w="9525">
            <a:noFill/>
            <a:miter lim="800000"/>
            <a:headEnd/>
            <a:tailEnd/>
          </a:ln>
        </p:spPr>
        <p:txBody>
          <a:bodyPr>
            <a:spAutoFit/>
          </a:bodyPr>
          <a:lstStyle/>
          <a:p>
            <a:pPr marL="169863" indent="-169863">
              <a:spcBef>
                <a:spcPct val="100000"/>
              </a:spcBef>
              <a:buFontTx/>
              <a:buChar char="•"/>
            </a:pPr>
            <a:r>
              <a:rPr lang="en-US" dirty="0" smtClean="0"/>
              <a:t>Most opportunistic scheduling studies with delay considerations look at either</a:t>
            </a:r>
            <a:endParaRPr lang="en-US" sz="1600" dirty="0" smtClean="0"/>
          </a:p>
          <a:p>
            <a:pPr marL="682625" lvl="1" indent="-225425">
              <a:spcBef>
                <a:spcPct val="70000"/>
              </a:spcBef>
            </a:pPr>
            <a:r>
              <a:rPr lang="en-US" sz="1600" dirty="0" smtClean="0"/>
              <a:t>(i) Stability (“throughput optimal” policies) </a:t>
            </a:r>
            <a:endParaRPr lang="en-US" sz="1200" dirty="0" smtClean="0">
              <a:solidFill>
                <a:srgbClr val="000000"/>
              </a:solidFill>
            </a:endParaRPr>
          </a:p>
          <a:p>
            <a:pPr marL="682625" lvl="1" indent="-225425">
              <a:spcBef>
                <a:spcPct val="70000"/>
              </a:spcBef>
            </a:pPr>
            <a:r>
              <a:rPr lang="en-US" sz="1200" dirty="0" smtClean="0">
                <a:solidFill>
                  <a:srgbClr val="000000"/>
                </a:solidFill>
              </a:rPr>
              <a:t>	[Tassiulas and Ephrimedes, 1993; Neely et al., 2003; Andrews et al., 2004; Shakkothai et al., 2004]</a:t>
            </a:r>
            <a:endParaRPr lang="en-US" sz="1600" dirty="0"/>
          </a:p>
          <a:p>
            <a:pPr marL="682625" lvl="1" indent="-225425">
              <a:spcBef>
                <a:spcPct val="70000"/>
              </a:spcBef>
            </a:pPr>
            <a:r>
              <a:rPr lang="de-DE" sz="1600" dirty="0" smtClean="0"/>
              <a:t>(ii) </a:t>
            </a:r>
            <a:r>
              <a:rPr lang="de-DE" sz="1600" b="1" i="1" dirty="0" smtClean="0"/>
              <a:t>Average</a:t>
            </a:r>
            <a:r>
              <a:rPr lang="de-DE" sz="1600" dirty="0" smtClean="0"/>
              <a:t> delay</a:t>
            </a:r>
          </a:p>
          <a:p>
            <a:pPr marL="682625" lvl="1" indent="-225425">
              <a:spcBef>
                <a:spcPct val="70000"/>
              </a:spcBef>
            </a:pPr>
            <a:r>
              <a:rPr lang="en-US" sz="1200" dirty="0" smtClean="0">
                <a:solidFill>
                  <a:srgbClr val="000000"/>
                </a:solidFill>
              </a:rPr>
              <a:t>	[Collins and Cruz, 1999; Berry and Gallager, 2002; Rajan et al., 2004; Bhorkar et al., 2006; Kittipiyakul and Javidi, 2007; Agarwal et al., 2008, Goyal et al., 2008]</a:t>
            </a:r>
            <a:endParaRPr lang="de-DE" sz="1600" dirty="0" smtClean="0"/>
          </a:p>
          <a:p>
            <a:pPr marL="169863" indent="-169863">
              <a:spcBef>
                <a:spcPts val="3000"/>
              </a:spcBef>
              <a:buFontTx/>
              <a:buChar char="•"/>
              <a:tabLst>
                <a:tab pos="685800" algn="l"/>
              </a:tabLst>
            </a:pPr>
            <a:r>
              <a:rPr lang="en-US" dirty="0" smtClean="0"/>
              <a:t>More appropriate for delay-sensitive applications such as streaming are tight delay constraints, also referred to as </a:t>
            </a:r>
            <a:r>
              <a:rPr lang="en-US" b="1" i="1" dirty="0" smtClean="0"/>
              <a:t>deadline</a:t>
            </a:r>
            <a:r>
              <a:rPr lang="en-US" dirty="0" smtClean="0"/>
              <a:t> constraints 	</a:t>
            </a:r>
          </a:p>
          <a:p>
            <a:pPr marL="169863" indent="-169863">
              <a:spcBef>
                <a:spcPts val="1200"/>
              </a:spcBef>
              <a:tabLst>
                <a:tab pos="685800" algn="l"/>
              </a:tabLst>
            </a:pPr>
            <a:r>
              <a:rPr lang="en-US" sz="1200" dirty="0" smtClean="0">
                <a:solidFill>
                  <a:srgbClr val="000000"/>
                </a:solidFill>
              </a:rPr>
              <a:t>		[Uysal-Biyikoglu and El Gamal, 2004; Fu, Modiano, and Tsitsiklis, 2006; 		Chen, Mitra, and Neely, 2009; Lee and Jindal, 2009]</a:t>
            </a:r>
            <a:endParaRPr lang="en-US" dirty="0" smtClean="0"/>
          </a:p>
          <a:p>
            <a:pPr marL="169863" indent="-169863">
              <a:spcBef>
                <a:spcPts val="3000"/>
              </a:spcBef>
              <a:buFontTx/>
              <a:buChar char="•"/>
            </a:pPr>
            <a:r>
              <a:rPr lang="en-US" dirty="0" smtClean="0"/>
              <a:t>Strict underflow constraints in our problem can be interpreted as multiple deadline constraints, and they also introduce a notion of fairness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ChangeArrowheads="1"/>
          </p:cNvSpPr>
          <p:nvPr/>
        </p:nvSpPr>
        <p:spPr bwMode="auto">
          <a:xfrm>
            <a:off x="368300" y="2093976"/>
            <a:ext cx="7708900" cy="381000"/>
          </a:xfrm>
          <a:prstGeom prst="roundRect">
            <a:avLst>
              <a:gd name="adj" fmla="val 49986"/>
            </a:avLst>
          </a:prstGeom>
          <a:gradFill rotWithShape="0">
            <a:gsLst>
              <a:gs pos="0">
                <a:srgbClr val="FFFFFF"/>
              </a:gs>
              <a:gs pos="100000">
                <a:srgbClr val="6D85A5"/>
              </a:gs>
            </a:gsLst>
            <a:lin ang="0" scaled="1"/>
          </a:gradFill>
          <a:ln w="12700">
            <a:noFill/>
            <a:round/>
            <a:headEnd/>
            <a:tailEnd/>
          </a:ln>
        </p:spPr>
        <p:txBody>
          <a:bodyPr wrap="none" anchor="ctr"/>
          <a:lstStyle/>
          <a:p>
            <a:endParaRPr lang="en-US" dirty="0"/>
          </a:p>
        </p:txBody>
      </p:sp>
      <p:sp>
        <p:nvSpPr>
          <p:cNvPr id="14340" name="Text Box 4"/>
          <p:cNvSpPr txBox="1">
            <a:spLocks noChangeArrowheads="1"/>
          </p:cNvSpPr>
          <p:nvPr/>
        </p:nvSpPr>
        <p:spPr bwMode="auto">
          <a:xfrm>
            <a:off x="609600" y="1370886"/>
            <a:ext cx="7620000" cy="4801314"/>
          </a:xfrm>
          <a:prstGeom prst="rect">
            <a:avLst/>
          </a:prstGeom>
          <a:noFill/>
          <a:ln w="9525">
            <a:noFill/>
            <a:miter lim="800000"/>
            <a:headEnd/>
            <a:tailEnd/>
          </a:ln>
        </p:spPr>
        <p:txBody>
          <a:bodyPr>
            <a:spAutoFit/>
          </a:bodyPr>
          <a:lstStyle/>
          <a:p>
            <a:pPr marL="169863" indent="-169863">
              <a:spcBef>
                <a:spcPts val="3600"/>
              </a:spcBef>
              <a:buFontTx/>
              <a:buChar char="•"/>
            </a:pPr>
            <a:r>
              <a:rPr lang="en-US" dirty="0" smtClean="0"/>
              <a:t>Problem Description and Opportunistic Scheduling</a:t>
            </a:r>
          </a:p>
          <a:p>
            <a:pPr marL="169863" indent="-169863">
              <a:spcBef>
                <a:spcPts val="3600"/>
              </a:spcBef>
              <a:buFontTx/>
              <a:buChar char="•"/>
            </a:pPr>
            <a:r>
              <a:rPr lang="en-US" b="1" dirty="0" smtClean="0"/>
              <a:t>Problem Formulation and Relation to Inventory Theory</a:t>
            </a:r>
          </a:p>
          <a:p>
            <a:pPr marL="169863" indent="-169863">
              <a:spcBef>
                <a:spcPts val="3600"/>
              </a:spcBef>
              <a:buFontTx/>
              <a:buChar char="•"/>
            </a:pPr>
            <a:r>
              <a:rPr lang="en-US" dirty="0" smtClean="0"/>
              <a:t>Single Receiver Case – Exploiting Temporal Diversity</a:t>
            </a:r>
          </a:p>
          <a:p>
            <a:pPr marL="169863" indent="-169863">
              <a:spcBef>
                <a:spcPts val="3600"/>
              </a:spcBef>
              <a:buFontTx/>
              <a:buChar char="•"/>
            </a:pPr>
            <a:r>
              <a:rPr lang="en-US" dirty="0" smtClean="0"/>
              <a:t>Two Receiver Case – Exploiting Spatial and Temporal Diversity</a:t>
            </a:r>
          </a:p>
          <a:p>
            <a:pPr marL="169863" indent="-169863">
              <a:spcBef>
                <a:spcPts val="3600"/>
              </a:spcBef>
              <a:buFontTx/>
              <a:buChar char="•"/>
            </a:pPr>
            <a:r>
              <a:rPr lang="en-US" dirty="0" smtClean="0"/>
              <a:t>Stochastic Versus Deterministic Prices in Inventory Theory</a:t>
            </a:r>
          </a:p>
          <a:p>
            <a:pPr marL="169863" lvl="1" indent="-169863">
              <a:spcBef>
                <a:spcPts val="3600"/>
              </a:spcBef>
              <a:buFontTx/>
              <a:buChar char="•"/>
            </a:pPr>
            <a:r>
              <a:rPr lang="en-US" dirty="0" smtClean="0"/>
              <a:t>Ongoing Work: General </a:t>
            </a:r>
            <a:r>
              <a:rPr lang="en-US" i="1" dirty="0" smtClean="0"/>
              <a:t>M</a:t>
            </a:r>
            <a:r>
              <a:rPr lang="en-US" dirty="0" smtClean="0"/>
              <a:t> Receiver Case</a:t>
            </a:r>
          </a:p>
          <a:p>
            <a:pPr marL="169863" lvl="1" indent="-169863">
              <a:spcBef>
                <a:spcPts val="3600"/>
              </a:spcBef>
              <a:buFontTx/>
              <a:buChar char="•"/>
            </a:pPr>
            <a:r>
              <a:rPr lang="en-US" dirty="0" smtClean="0"/>
              <a:t>Summary of Contribution</a:t>
            </a:r>
          </a:p>
        </p:txBody>
      </p:sp>
      <p:sp>
        <p:nvSpPr>
          <p:cNvPr id="14339" name="Rectangle 3"/>
          <p:cNvSpPr>
            <a:spLocks noGrp="1" noChangeArrowheads="1"/>
          </p:cNvSpPr>
          <p:nvPr>
            <p:ph type="title"/>
          </p:nvPr>
        </p:nvSpPr>
        <p:spPr/>
        <p:txBody>
          <a:bodyPr/>
          <a:lstStyle/>
          <a:p>
            <a:pPr eaLnBrk="1" hangingPunct="1"/>
            <a:r>
              <a:rPr lang="en-US" sz="1800" dirty="0" smtClean="0"/>
              <a:t>Chapters 4-7</a:t>
            </a:r>
            <a:br>
              <a:rPr lang="en-US" sz="1800" dirty="0" smtClean="0"/>
            </a:br>
            <a:r>
              <a:rPr lang="en-US" sz="1800" dirty="0" smtClean="0"/>
              <a:t>Energy-Efficient Transmission Scheduling with Strict Underflow Constraints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78"/>
          <p:cNvSpPr>
            <a:spLocks noChangeArrowheads="1"/>
          </p:cNvSpPr>
          <p:nvPr/>
        </p:nvSpPr>
        <p:spPr bwMode="auto">
          <a:xfrm>
            <a:off x="381000" y="4191000"/>
            <a:ext cx="8305800" cy="2514600"/>
          </a:xfrm>
          <a:prstGeom prst="rect">
            <a:avLst/>
          </a:prstGeom>
          <a:solidFill>
            <a:srgbClr val="FFFFE1"/>
          </a:solidFill>
          <a:ln w="31750">
            <a:solidFill>
              <a:schemeClr val="tx1"/>
            </a:solidFill>
            <a:miter lim="800000"/>
            <a:headEnd/>
            <a:tailEnd/>
          </a:ln>
        </p:spPr>
        <p:txBody>
          <a:bodyPr wrap="none" anchor="ctr"/>
          <a:lstStyle/>
          <a:p>
            <a:endParaRPr lang="en-US" dirty="0"/>
          </a:p>
        </p:txBody>
      </p:sp>
      <p:sp>
        <p:nvSpPr>
          <p:cNvPr id="7" name="Rectangle 678"/>
          <p:cNvSpPr>
            <a:spLocks noChangeArrowheads="1"/>
          </p:cNvSpPr>
          <p:nvPr/>
        </p:nvSpPr>
        <p:spPr bwMode="auto">
          <a:xfrm>
            <a:off x="381000" y="1371600"/>
            <a:ext cx="8305800" cy="2362200"/>
          </a:xfrm>
          <a:prstGeom prst="rect">
            <a:avLst/>
          </a:prstGeom>
          <a:solidFill>
            <a:srgbClr val="FFFFE1"/>
          </a:solidFill>
          <a:ln w="31750">
            <a:solidFill>
              <a:schemeClr val="tx1"/>
            </a:solidFill>
            <a:miter lim="800000"/>
            <a:headEnd/>
            <a:tailEnd/>
          </a:ln>
        </p:spPr>
        <p:txBody>
          <a:bodyPr wrap="none" anchor="ctr"/>
          <a:lstStyle/>
          <a:p>
            <a:endParaRPr lang="en-US" dirty="0"/>
          </a:p>
        </p:txBody>
      </p:sp>
      <p:sp>
        <p:nvSpPr>
          <p:cNvPr id="19458" name="Rectangle 3"/>
          <p:cNvSpPr>
            <a:spLocks noGrp="1" noChangeArrowheads="1"/>
          </p:cNvSpPr>
          <p:nvPr>
            <p:ph type="title"/>
          </p:nvPr>
        </p:nvSpPr>
        <p:spPr/>
        <p:txBody>
          <a:bodyPr/>
          <a:lstStyle/>
          <a:p>
            <a:pPr eaLnBrk="1" hangingPunct="1"/>
            <a:r>
              <a:rPr lang="en-US" sz="1800" dirty="0" smtClean="0"/>
              <a:t>Finite and Infinite Horizon Problem Formulation </a:t>
            </a:r>
            <a:br>
              <a:rPr lang="en-US" sz="1800" dirty="0" smtClean="0"/>
            </a:br>
            <a:r>
              <a:rPr lang="en-US" sz="1800" dirty="0" smtClean="0"/>
              <a:t>Power-Rate Curves </a:t>
            </a:r>
          </a:p>
        </p:txBody>
      </p:sp>
      <p:pic>
        <p:nvPicPr>
          <p:cNvPr id="406530" name="Picture 2"/>
          <p:cNvPicPr>
            <a:picLocks noChangeAspect="1" noChangeArrowheads="1"/>
          </p:cNvPicPr>
          <p:nvPr/>
        </p:nvPicPr>
        <p:blipFill>
          <a:blip r:embed="rId3" cstate="print"/>
          <a:srcRect/>
          <a:stretch>
            <a:fillRect/>
          </a:stretch>
        </p:blipFill>
        <p:spPr bwMode="auto">
          <a:xfrm>
            <a:off x="434456" y="1405124"/>
            <a:ext cx="3756544" cy="2252476"/>
          </a:xfrm>
          <a:prstGeom prst="rect">
            <a:avLst/>
          </a:prstGeom>
          <a:noFill/>
          <a:ln w="9525">
            <a:noFill/>
            <a:miter lim="800000"/>
            <a:headEnd/>
            <a:tailEnd/>
          </a:ln>
          <a:effectLst/>
        </p:spPr>
      </p:pic>
      <p:sp>
        <p:nvSpPr>
          <p:cNvPr id="8" name="Text Box 4"/>
          <p:cNvSpPr txBox="1">
            <a:spLocks noChangeArrowheads="1"/>
          </p:cNvSpPr>
          <p:nvPr/>
        </p:nvSpPr>
        <p:spPr bwMode="auto">
          <a:xfrm>
            <a:off x="457200" y="1600200"/>
            <a:ext cx="8534400" cy="375552"/>
          </a:xfrm>
          <a:prstGeom prst="rect">
            <a:avLst/>
          </a:prstGeom>
          <a:noFill/>
          <a:ln w="9525">
            <a:noFill/>
            <a:miter lim="800000"/>
            <a:headEnd/>
            <a:tailEnd/>
          </a:ln>
        </p:spPr>
        <p:txBody>
          <a:bodyPr>
            <a:spAutoFit/>
          </a:bodyPr>
          <a:lstStyle/>
          <a:p>
            <a:pPr>
              <a:lnSpc>
                <a:spcPct val="150000"/>
              </a:lnSpc>
              <a:spcBef>
                <a:spcPct val="50000"/>
              </a:spcBef>
              <a:defRPr/>
            </a:pPr>
            <a:r>
              <a:rPr lang="en-US" sz="1400" i="1" dirty="0" smtClean="0"/>
              <a:t>.</a:t>
            </a:r>
            <a:r>
              <a:rPr lang="en-US" sz="1400" dirty="0" smtClean="0"/>
              <a:t> </a:t>
            </a:r>
            <a:endParaRPr lang="en-US" sz="1400" i="1" dirty="0"/>
          </a:p>
        </p:txBody>
      </p:sp>
      <p:sp>
        <p:nvSpPr>
          <p:cNvPr id="10" name="Text Box 2"/>
          <p:cNvSpPr txBox="1">
            <a:spLocks noChangeArrowheads="1"/>
          </p:cNvSpPr>
          <p:nvPr/>
        </p:nvSpPr>
        <p:spPr bwMode="auto">
          <a:xfrm>
            <a:off x="304800" y="1066800"/>
            <a:ext cx="6248400" cy="307975"/>
          </a:xfrm>
          <a:prstGeom prst="rect">
            <a:avLst/>
          </a:prstGeom>
          <a:noFill/>
          <a:ln w="9525">
            <a:noFill/>
            <a:miter lim="800000"/>
            <a:headEnd/>
            <a:tailEnd/>
          </a:ln>
        </p:spPr>
        <p:txBody>
          <a:bodyPr>
            <a:spAutoFit/>
          </a:bodyPr>
          <a:lstStyle/>
          <a:p>
            <a:pPr>
              <a:spcBef>
                <a:spcPct val="50000"/>
              </a:spcBef>
            </a:pPr>
            <a:r>
              <a:rPr lang="en-US" sz="1400" b="1" i="1" dirty="0" smtClean="0"/>
              <a:t>Low SNR Regime</a:t>
            </a:r>
            <a:endParaRPr lang="en-US" sz="1400" b="1" i="1" dirty="0"/>
          </a:p>
        </p:txBody>
      </p:sp>
      <p:sp>
        <p:nvSpPr>
          <p:cNvPr id="11" name="Text Box 3"/>
          <p:cNvSpPr txBox="1">
            <a:spLocks noChangeArrowheads="1"/>
          </p:cNvSpPr>
          <p:nvPr/>
        </p:nvSpPr>
        <p:spPr bwMode="auto">
          <a:xfrm>
            <a:off x="4953000" y="1524000"/>
            <a:ext cx="3733800" cy="1849224"/>
          </a:xfrm>
          <a:prstGeom prst="rect">
            <a:avLst/>
          </a:prstGeom>
          <a:noFill/>
          <a:ln w="9525">
            <a:noFill/>
            <a:miter lim="800000"/>
            <a:headEnd/>
            <a:tailEnd/>
          </a:ln>
        </p:spPr>
        <p:txBody>
          <a:bodyPr wrap="square">
            <a:spAutoFit/>
          </a:bodyPr>
          <a:lstStyle/>
          <a:p>
            <a:pPr marL="169863" indent="-169863">
              <a:spcBef>
                <a:spcPts val="2900"/>
              </a:spcBef>
              <a:buFontTx/>
              <a:buChar char="•"/>
              <a:tabLst>
                <a:tab pos="628650" algn="l"/>
                <a:tab pos="633413" algn="l"/>
              </a:tabLst>
            </a:pPr>
            <a:r>
              <a:rPr lang="en-US" dirty="0" smtClean="0"/>
              <a:t>Linear power-rate curve associated with each channel condition</a:t>
            </a:r>
          </a:p>
          <a:p>
            <a:pPr marL="169863" indent="-169863">
              <a:spcBef>
                <a:spcPts val="2900"/>
              </a:spcBef>
              <a:buFontTx/>
              <a:buChar char="•"/>
              <a:tabLst>
                <a:tab pos="628650" algn="l"/>
                <a:tab pos="633413" algn="l"/>
              </a:tabLst>
            </a:pPr>
            <a:r>
              <a:rPr lang="en-US" dirty="0" smtClean="0"/>
              <a:t>Peak power constraint in each time slot</a:t>
            </a:r>
          </a:p>
        </p:txBody>
      </p:sp>
      <p:sp>
        <p:nvSpPr>
          <p:cNvPr id="12" name="Text Box 2"/>
          <p:cNvSpPr txBox="1">
            <a:spLocks noChangeArrowheads="1"/>
          </p:cNvSpPr>
          <p:nvPr/>
        </p:nvSpPr>
        <p:spPr bwMode="auto">
          <a:xfrm>
            <a:off x="304800" y="3886200"/>
            <a:ext cx="6248400" cy="307975"/>
          </a:xfrm>
          <a:prstGeom prst="rect">
            <a:avLst/>
          </a:prstGeom>
          <a:noFill/>
          <a:ln w="9525">
            <a:noFill/>
            <a:miter lim="800000"/>
            <a:headEnd/>
            <a:tailEnd/>
          </a:ln>
        </p:spPr>
        <p:txBody>
          <a:bodyPr>
            <a:spAutoFit/>
          </a:bodyPr>
          <a:lstStyle/>
          <a:p>
            <a:pPr>
              <a:spcBef>
                <a:spcPct val="50000"/>
              </a:spcBef>
            </a:pPr>
            <a:r>
              <a:rPr lang="en-US" sz="1400" b="1" i="1" dirty="0" smtClean="0"/>
              <a:t>High SNR Regime</a:t>
            </a:r>
            <a:endParaRPr lang="en-US" sz="1400" b="1" i="1" dirty="0"/>
          </a:p>
        </p:txBody>
      </p:sp>
      <p:sp>
        <p:nvSpPr>
          <p:cNvPr id="13" name="Text Box 3"/>
          <p:cNvSpPr txBox="1">
            <a:spLocks noChangeArrowheads="1"/>
          </p:cNvSpPr>
          <p:nvPr/>
        </p:nvSpPr>
        <p:spPr bwMode="auto">
          <a:xfrm>
            <a:off x="4953000" y="4249514"/>
            <a:ext cx="3733800" cy="2987997"/>
          </a:xfrm>
          <a:prstGeom prst="rect">
            <a:avLst/>
          </a:prstGeom>
          <a:noFill/>
          <a:ln w="9525">
            <a:noFill/>
            <a:miter lim="800000"/>
            <a:headEnd/>
            <a:tailEnd/>
          </a:ln>
        </p:spPr>
        <p:txBody>
          <a:bodyPr wrap="square">
            <a:spAutoFit/>
          </a:bodyPr>
          <a:lstStyle/>
          <a:p>
            <a:pPr marL="169863" indent="-169863">
              <a:spcBef>
                <a:spcPts val="1200"/>
              </a:spcBef>
              <a:buFontTx/>
              <a:buChar char="•"/>
              <a:tabLst>
                <a:tab pos="628650" algn="l"/>
                <a:tab pos="633413" algn="l"/>
              </a:tabLst>
            </a:pPr>
            <a:r>
              <a:rPr lang="en-US" dirty="0" smtClean="0"/>
              <a:t>Power-rate curve commonly taken to be convex</a:t>
            </a:r>
          </a:p>
          <a:p>
            <a:pPr marL="169863" indent="-169863">
              <a:spcBef>
                <a:spcPts val="1200"/>
              </a:spcBef>
              <a:buFontTx/>
              <a:buChar char="•"/>
              <a:tabLst>
                <a:tab pos="628650" algn="l"/>
                <a:tab pos="633413" algn="l"/>
              </a:tabLst>
            </a:pPr>
            <a:r>
              <a:rPr lang="en-US" dirty="0" smtClean="0"/>
              <a:t>Here, we consider a piecewise-linear convex power-rate curve associated with each channel</a:t>
            </a:r>
          </a:p>
          <a:p>
            <a:pPr marL="169863" indent="-169863">
              <a:spcBef>
                <a:spcPts val="1200"/>
              </a:spcBef>
              <a:buFontTx/>
              <a:buChar char="•"/>
              <a:tabLst>
                <a:tab pos="628650" algn="l"/>
                <a:tab pos="633413" algn="l"/>
              </a:tabLst>
            </a:pPr>
            <a:r>
              <a:rPr lang="en-US" dirty="0" smtClean="0"/>
              <a:t>Peak power constraint in each time slot</a:t>
            </a:r>
          </a:p>
          <a:p>
            <a:pPr marL="169863" indent="-169863">
              <a:spcBef>
                <a:spcPts val="2900"/>
              </a:spcBef>
              <a:buFontTx/>
              <a:buChar char="•"/>
              <a:tabLst>
                <a:tab pos="628650" algn="l"/>
                <a:tab pos="633413" algn="l"/>
              </a:tabLst>
            </a:pPr>
            <a:endParaRPr lang="en-US" dirty="0" smtClean="0"/>
          </a:p>
        </p:txBody>
      </p:sp>
      <p:pic>
        <p:nvPicPr>
          <p:cNvPr id="403457" name="Picture 1"/>
          <p:cNvPicPr>
            <a:picLocks noChangeAspect="1" noChangeArrowheads="1"/>
          </p:cNvPicPr>
          <p:nvPr/>
        </p:nvPicPr>
        <p:blipFill>
          <a:blip r:embed="rId4" cstate="print"/>
          <a:srcRect/>
          <a:stretch>
            <a:fillRect/>
          </a:stretch>
        </p:blipFill>
        <p:spPr bwMode="auto">
          <a:xfrm>
            <a:off x="457200" y="4215384"/>
            <a:ext cx="4157204" cy="250627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Rectangle 2"/>
          <p:cNvSpPr>
            <a:spLocks noGrp="1" noChangeArrowheads="1"/>
          </p:cNvSpPr>
          <p:nvPr>
            <p:ph type="title"/>
          </p:nvPr>
        </p:nvSpPr>
        <p:spPr/>
        <p:txBody>
          <a:bodyPr/>
          <a:lstStyle/>
          <a:p>
            <a:pPr eaLnBrk="1" hangingPunct="1"/>
            <a:r>
              <a:rPr lang="en-US" sz="1800" dirty="0" smtClean="0"/>
              <a:t/>
            </a:r>
            <a:br>
              <a:rPr lang="en-US" sz="1800" dirty="0" smtClean="0"/>
            </a:br>
            <a:r>
              <a:rPr lang="en-US" sz="1800" dirty="0" smtClean="0"/>
              <a:t>Finite and Infinite Horizon Problem Formulations</a:t>
            </a:r>
            <a:br>
              <a:rPr lang="en-US" sz="1800" dirty="0" smtClean="0"/>
            </a:br>
            <a:r>
              <a:rPr lang="en-US" sz="1800" dirty="0" smtClean="0"/>
              <a:t>Cost Structure, Information State, and Action Space</a:t>
            </a:r>
          </a:p>
        </p:txBody>
      </p:sp>
      <p:grpSp>
        <p:nvGrpSpPr>
          <p:cNvPr id="3" name="Group 44"/>
          <p:cNvGrpSpPr>
            <a:grpSpLocks/>
          </p:cNvGrpSpPr>
          <p:nvPr/>
        </p:nvGrpSpPr>
        <p:grpSpPr bwMode="auto">
          <a:xfrm>
            <a:off x="609600" y="3555212"/>
            <a:ext cx="8077200" cy="864388"/>
            <a:chOff x="609600" y="3860790"/>
            <a:chExt cx="8077200" cy="864852"/>
          </a:xfrm>
        </p:grpSpPr>
        <p:sp>
          <p:nvSpPr>
            <p:cNvPr id="1037" name="Text Box 10"/>
            <p:cNvSpPr txBox="1">
              <a:spLocks noChangeArrowheads="1"/>
            </p:cNvSpPr>
            <p:nvPr/>
          </p:nvSpPr>
          <p:spPr bwMode="auto">
            <a:xfrm>
              <a:off x="2273734" y="3909597"/>
              <a:ext cx="6413066" cy="816045"/>
            </a:xfrm>
            <a:prstGeom prst="rect">
              <a:avLst/>
            </a:prstGeom>
            <a:noFill/>
            <a:ln w="9525">
              <a:noFill/>
              <a:miter lim="800000"/>
              <a:headEnd/>
              <a:tailEnd/>
            </a:ln>
          </p:spPr>
          <p:txBody>
            <a:bodyPr>
              <a:spAutoFit/>
            </a:bodyPr>
            <a:lstStyle/>
            <a:p>
              <a:pPr marL="169863" indent="-169863">
                <a:spcBef>
                  <a:spcPct val="50000"/>
                </a:spcBef>
                <a:buFontTx/>
                <a:buChar char="•"/>
              </a:pPr>
              <a:r>
                <a:rPr lang="en-US" sz="1600" dirty="0"/>
                <a:t>                                </a:t>
              </a:r>
              <a:r>
                <a:rPr lang="en-US" sz="1600" dirty="0" smtClean="0"/>
                <a:t>= </a:t>
              </a:r>
              <a:r>
                <a:rPr lang="en-US" sz="1600" dirty="0"/>
                <a:t>vector of receiver buffer queue lengths </a:t>
              </a:r>
              <a:endParaRPr lang="en-US" sz="1600" i="1" dirty="0"/>
            </a:p>
            <a:p>
              <a:pPr marL="169863" indent="-169863">
                <a:spcBef>
                  <a:spcPts val="1800"/>
                </a:spcBef>
                <a:buFontTx/>
                <a:buChar char="•"/>
              </a:pPr>
              <a:r>
                <a:rPr lang="en-US" sz="1600" dirty="0"/>
                <a:t>                                </a:t>
              </a:r>
              <a:r>
                <a:rPr lang="en-US" sz="1600" dirty="0" smtClean="0"/>
                <a:t>= </a:t>
              </a:r>
              <a:r>
                <a:rPr lang="en-US" sz="1600" dirty="0"/>
                <a:t>vector of channel conditions for slot </a:t>
              </a:r>
              <a:r>
                <a:rPr lang="en-US" sz="1600" i="1" dirty="0"/>
                <a:t>n</a:t>
              </a:r>
            </a:p>
          </p:txBody>
        </p:sp>
        <p:graphicFrame>
          <p:nvGraphicFramePr>
            <p:cNvPr id="1029" name="Object 19"/>
            <p:cNvGraphicFramePr>
              <a:graphicFrameLocks noChangeAspect="1"/>
            </p:cNvGraphicFramePr>
            <p:nvPr/>
          </p:nvGraphicFramePr>
          <p:xfrm>
            <a:off x="2578100" y="3860790"/>
            <a:ext cx="1752600" cy="368498"/>
          </p:xfrm>
          <a:graphic>
            <a:graphicData uri="http://schemas.openxmlformats.org/presentationml/2006/ole">
              <p:oleObj spid="_x0000_s401411" name="Equation" r:id="rId4" imgW="1752480" imgH="368280" progId="Equation.3">
                <p:embed/>
              </p:oleObj>
            </a:graphicData>
          </a:graphic>
        </p:graphicFrame>
        <p:graphicFrame>
          <p:nvGraphicFramePr>
            <p:cNvPr id="1030" name="Object 6"/>
            <p:cNvGraphicFramePr>
              <a:graphicFrameLocks noChangeAspect="1"/>
            </p:cNvGraphicFramePr>
            <p:nvPr/>
          </p:nvGraphicFramePr>
          <p:xfrm>
            <a:off x="2590800" y="4343649"/>
            <a:ext cx="1574800" cy="368498"/>
          </p:xfrm>
          <a:graphic>
            <a:graphicData uri="http://schemas.openxmlformats.org/presentationml/2006/ole">
              <p:oleObj spid="_x0000_s401412" name="Equation" r:id="rId5" imgW="1574640" imgH="368280" progId="Equation.3">
                <p:embed/>
              </p:oleObj>
            </a:graphicData>
          </a:graphic>
        </p:graphicFrame>
        <p:sp>
          <p:nvSpPr>
            <p:cNvPr id="1038" name="AutoShape 10"/>
            <p:cNvSpPr>
              <a:spLocks noChangeArrowheads="1"/>
            </p:cNvSpPr>
            <p:nvPr/>
          </p:nvSpPr>
          <p:spPr bwMode="auto">
            <a:xfrm>
              <a:off x="609600" y="3962854"/>
              <a:ext cx="1403350" cy="762000"/>
            </a:xfrm>
            <a:prstGeom prst="bevel">
              <a:avLst>
                <a:gd name="adj" fmla="val 8796"/>
              </a:avLst>
            </a:prstGeom>
            <a:gradFill rotWithShape="0">
              <a:gsLst>
                <a:gs pos="0">
                  <a:srgbClr val="5C5C9D"/>
                </a:gs>
                <a:gs pos="100000">
                  <a:srgbClr val="000066"/>
                </a:gs>
              </a:gsLst>
              <a:path path="rect">
                <a:fillToRect l="50000" t="50000" r="50000" b="50000"/>
              </a:path>
            </a:gradFill>
            <a:ln w="12700">
              <a:noFill/>
              <a:miter lim="800000"/>
              <a:headEnd/>
              <a:tailEnd/>
            </a:ln>
          </p:spPr>
          <p:txBody>
            <a:bodyPr lIns="54000" rIns="54000" bIns="54000" anchor="ctr" anchorCtr="1"/>
            <a:lstStyle/>
            <a:p>
              <a:pPr algn="ctr" eaLnBrk="0" hangingPunct="0">
                <a:lnSpc>
                  <a:spcPct val="90000"/>
                </a:lnSpc>
              </a:pPr>
              <a:r>
                <a:rPr lang="en-US" sz="1400" b="1" dirty="0">
                  <a:solidFill>
                    <a:schemeClr val="bg1"/>
                  </a:solidFill>
                </a:rPr>
                <a:t>Information State</a:t>
              </a:r>
              <a:endParaRPr lang="en-GB" sz="1400" b="1" dirty="0">
                <a:solidFill>
                  <a:schemeClr val="bg1"/>
                </a:solidFill>
              </a:endParaRPr>
            </a:p>
          </p:txBody>
        </p:sp>
      </p:grpSp>
      <p:sp>
        <p:nvSpPr>
          <p:cNvPr id="20" name="Text Box 10"/>
          <p:cNvSpPr txBox="1">
            <a:spLocks noChangeArrowheads="1"/>
          </p:cNvSpPr>
          <p:nvPr/>
        </p:nvSpPr>
        <p:spPr bwMode="auto">
          <a:xfrm>
            <a:off x="2273300" y="1106876"/>
            <a:ext cx="6413500" cy="2234458"/>
          </a:xfrm>
          <a:prstGeom prst="rect">
            <a:avLst/>
          </a:prstGeom>
          <a:noFill/>
          <a:ln w="9525">
            <a:noFill/>
            <a:miter lim="800000"/>
            <a:headEnd/>
            <a:tailEnd/>
          </a:ln>
        </p:spPr>
        <p:txBody>
          <a:bodyPr>
            <a:spAutoFit/>
          </a:bodyPr>
          <a:lstStyle/>
          <a:p>
            <a:pPr marL="169863" indent="-169863">
              <a:spcBef>
                <a:spcPct val="50000"/>
              </a:spcBef>
              <a:buFontTx/>
              <a:buChar char="•"/>
            </a:pPr>
            <a:r>
              <a:rPr lang="en-US" sz="1600" dirty="0"/>
              <a:t>Transmission </a:t>
            </a:r>
            <a:r>
              <a:rPr lang="en-US" sz="1600" dirty="0" smtClean="0"/>
              <a:t>power costs</a:t>
            </a:r>
            <a:endParaRPr lang="en-US" sz="1600" dirty="0"/>
          </a:p>
          <a:p>
            <a:pPr lvl="1" indent="-171450">
              <a:spcBef>
                <a:spcPct val="40000"/>
              </a:spcBef>
              <a:buFont typeface="Arial" charset="0"/>
              <a:buChar char="–"/>
            </a:pPr>
            <a:r>
              <a:rPr lang="en-US" sz="1400" dirty="0" smtClean="0"/>
              <a:t>      is </a:t>
            </a:r>
            <a:r>
              <a:rPr lang="en-US" sz="1400" dirty="0"/>
              <a:t>a random variable describing </a:t>
            </a:r>
            <a:r>
              <a:rPr lang="en-US" sz="1400" dirty="0" smtClean="0"/>
              <a:t>the channel condition of receiver </a:t>
            </a:r>
            <a:r>
              <a:rPr lang="en-US" sz="1400" i="1" dirty="0" smtClean="0"/>
              <a:t>m</a:t>
            </a:r>
            <a:r>
              <a:rPr lang="en-US" sz="1400" dirty="0" smtClean="0"/>
              <a:t> at </a:t>
            </a:r>
            <a:r>
              <a:rPr lang="en-US" sz="1400" dirty="0"/>
              <a:t>time </a:t>
            </a:r>
            <a:r>
              <a:rPr lang="en-US" sz="1400" i="1" dirty="0"/>
              <a:t>n </a:t>
            </a:r>
            <a:endParaRPr lang="en-US" sz="1400" dirty="0" smtClean="0"/>
          </a:p>
          <a:p>
            <a:pPr lvl="1" indent="-171450">
              <a:spcBef>
                <a:spcPct val="40000"/>
              </a:spcBef>
              <a:buFont typeface="Arial" charset="0"/>
              <a:buChar char="–"/>
            </a:pPr>
            <a:r>
              <a:rPr lang="en-US" sz="1400" dirty="0" smtClean="0"/>
              <a:t>Transmission of </a:t>
            </a:r>
            <a:r>
              <a:rPr lang="en-US" sz="1400" i="1" dirty="0" smtClean="0"/>
              <a:t>z</a:t>
            </a:r>
            <a:r>
              <a:rPr lang="en-US" sz="1400" i="1" baseline="30000" dirty="0" smtClean="0"/>
              <a:t>m</a:t>
            </a:r>
            <a:r>
              <a:rPr lang="en-US" sz="1400" dirty="0" smtClean="0"/>
              <a:t> units of data to receiver </a:t>
            </a:r>
            <a:r>
              <a:rPr lang="en-US" sz="1400" i="1" dirty="0" smtClean="0"/>
              <a:t>m </a:t>
            </a:r>
            <a:r>
              <a:rPr lang="en-US" sz="1400" dirty="0" smtClean="0"/>
              <a:t>in channel condition </a:t>
            </a:r>
            <a:r>
              <a:rPr lang="en-US" sz="1400" i="1" dirty="0" smtClean="0"/>
              <a:t>s</a:t>
            </a:r>
            <a:r>
              <a:rPr lang="en-US" sz="1400" i="1" baseline="30000" dirty="0" smtClean="0"/>
              <a:t>m</a:t>
            </a:r>
            <a:r>
              <a:rPr lang="en-US" sz="1400" dirty="0" smtClean="0"/>
              <a:t> incurs a power cost of </a:t>
            </a:r>
            <a:r>
              <a:rPr lang="en-US" sz="1400" i="1" dirty="0" smtClean="0"/>
              <a:t>c</a:t>
            </a:r>
            <a:r>
              <a:rPr lang="en-US" sz="1400" i="1" baseline="30000" dirty="0" smtClean="0"/>
              <a:t>m</a:t>
            </a:r>
            <a:r>
              <a:rPr lang="en-US" sz="1400" i="1" dirty="0" smtClean="0"/>
              <a:t>(z</a:t>
            </a:r>
            <a:r>
              <a:rPr lang="en-US" sz="1400" i="1" baseline="30000" dirty="0" smtClean="0"/>
              <a:t>m</a:t>
            </a:r>
            <a:r>
              <a:rPr lang="en-US" sz="1400" i="1" dirty="0" smtClean="0"/>
              <a:t>, s</a:t>
            </a:r>
            <a:r>
              <a:rPr lang="en-US" sz="1400" i="1" baseline="30000" dirty="0" smtClean="0"/>
              <a:t>m</a:t>
            </a:r>
            <a:r>
              <a:rPr lang="en-US" sz="1400" i="1" dirty="0" smtClean="0"/>
              <a:t>)</a:t>
            </a:r>
            <a:endParaRPr lang="en-US" sz="1400" i="1" dirty="0"/>
          </a:p>
          <a:p>
            <a:pPr marL="169863" indent="-169863">
              <a:spcBef>
                <a:spcPct val="50000"/>
              </a:spcBef>
              <a:buFontTx/>
              <a:buChar char="•"/>
            </a:pPr>
            <a:r>
              <a:rPr lang="en-US" sz="1600" dirty="0" smtClean="0"/>
              <a:t>Holding costs associated with receiver </a:t>
            </a:r>
            <a:r>
              <a:rPr lang="en-US" sz="1600" i="1" dirty="0" smtClean="0"/>
              <a:t>m</a:t>
            </a:r>
            <a:r>
              <a:rPr lang="en-US" sz="1600" dirty="0" smtClean="0"/>
              <a:t> in each slot are a convex, nonnegative, nondecreasing holding cost function </a:t>
            </a:r>
            <a:r>
              <a:rPr lang="en-US" sz="1600" i="1" dirty="0" smtClean="0"/>
              <a:t>h</a:t>
            </a:r>
            <a:r>
              <a:rPr lang="en-US" sz="1600" i="1" baseline="30000" dirty="0" smtClean="0"/>
              <a:t>m</a:t>
            </a:r>
            <a:r>
              <a:rPr lang="en-US" sz="1600" dirty="0" smtClean="0"/>
              <a:t>(•) of the packets </a:t>
            </a:r>
            <a:r>
              <a:rPr lang="en-US" sz="1600" dirty="0"/>
              <a:t>remaining in </a:t>
            </a:r>
            <a:r>
              <a:rPr lang="en-US" sz="1600" dirty="0" smtClean="0"/>
              <a:t>receiver </a:t>
            </a:r>
            <a:r>
              <a:rPr lang="en-US" sz="1600" i="1" dirty="0"/>
              <a:t>m</a:t>
            </a:r>
            <a:r>
              <a:rPr lang="en-US" sz="1600" dirty="0"/>
              <a:t>’s </a:t>
            </a:r>
            <a:r>
              <a:rPr lang="en-US" sz="1600" dirty="0" smtClean="0"/>
              <a:t>buffer </a:t>
            </a:r>
            <a:r>
              <a:rPr lang="en-US" sz="1600" dirty="0"/>
              <a:t>after playout </a:t>
            </a:r>
            <a:r>
              <a:rPr lang="en-US" sz="1600" dirty="0" smtClean="0"/>
              <a:t>consumption</a:t>
            </a:r>
            <a:endParaRPr lang="en-US" sz="1600" dirty="0"/>
          </a:p>
        </p:txBody>
      </p:sp>
      <p:graphicFrame>
        <p:nvGraphicFramePr>
          <p:cNvPr id="1026" name="Object 13"/>
          <p:cNvGraphicFramePr>
            <a:graphicFrameLocks noChangeAspect="1"/>
          </p:cNvGraphicFramePr>
          <p:nvPr/>
        </p:nvGraphicFramePr>
        <p:xfrm>
          <a:off x="2819400" y="1411676"/>
          <a:ext cx="266700" cy="304800"/>
        </p:xfrm>
        <a:graphic>
          <a:graphicData uri="http://schemas.openxmlformats.org/presentationml/2006/ole">
            <p:oleObj spid="_x0000_s401410" name="Equation" r:id="rId6" imgW="266400" imgH="304560" progId="Equation.3">
              <p:embed/>
            </p:oleObj>
          </a:graphicData>
        </a:graphic>
      </p:graphicFrame>
      <p:sp>
        <p:nvSpPr>
          <p:cNvPr id="1036" name="AutoShape 10"/>
          <p:cNvSpPr>
            <a:spLocks noChangeArrowheads="1"/>
          </p:cNvSpPr>
          <p:nvPr/>
        </p:nvSpPr>
        <p:spPr bwMode="auto">
          <a:xfrm>
            <a:off x="609600" y="1183076"/>
            <a:ext cx="1403350" cy="762000"/>
          </a:xfrm>
          <a:prstGeom prst="bevel">
            <a:avLst>
              <a:gd name="adj" fmla="val 8796"/>
            </a:avLst>
          </a:prstGeom>
          <a:gradFill rotWithShape="0">
            <a:gsLst>
              <a:gs pos="0">
                <a:srgbClr val="5C5C9D"/>
              </a:gs>
              <a:gs pos="100000">
                <a:srgbClr val="000066"/>
              </a:gs>
            </a:gsLst>
            <a:path path="rect">
              <a:fillToRect l="50000" t="50000" r="50000" b="50000"/>
            </a:path>
          </a:gradFill>
          <a:ln w="12700">
            <a:noFill/>
            <a:miter lim="800000"/>
            <a:headEnd/>
            <a:tailEnd/>
          </a:ln>
        </p:spPr>
        <p:txBody>
          <a:bodyPr lIns="54000" rIns="54000" bIns="54000" anchor="ctr" anchorCtr="1"/>
          <a:lstStyle/>
          <a:p>
            <a:pPr algn="ctr" eaLnBrk="0" hangingPunct="0">
              <a:lnSpc>
                <a:spcPct val="90000"/>
              </a:lnSpc>
            </a:pPr>
            <a:r>
              <a:rPr lang="en-US" sz="1400" b="1" dirty="0">
                <a:solidFill>
                  <a:schemeClr val="bg1"/>
                </a:solidFill>
              </a:rPr>
              <a:t>Cost Structure</a:t>
            </a:r>
            <a:endParaRPr lang="en-GB" sz="1400" b="1" dirty="0">
              <a:solidFill>
                <a:schemeClr val="bg1"/>
              </a:solidFill>
            </a:endParaRPr>
          </a:p>
        </p:txBody>
      </p:sp>
      <p:grpSp>
        <p:nvGrpSpPr>
          <p:cNvPr id="18" name="Group 17"/>
          <p:cNvGrpSpPr/>
          <p:nvPr/>
        </p:nvGrpSpPr>
        <p:grpSpPr>
          <a:xfrm>
            <a:off x="609600" y="4724400"/>
            <a:ext cx="8305800" cy="1809750"/>
            <a:chOff x="609600" y="4743450"/>
            <a:chExt cx="8305800" cy="1809750"/>
          </a:xfrm>
        </p:grpSpPr>
        <p:grpSp>
          <p:nvGrpSpPr>
            <p:cNvPr id="2" name="Group 43"/>
            <p:cNvGrpSpPr>
              <a:grpSpLocks/>
            </p:cNvGrpSpPr>
            <p:nvPr/>
          </p:nvGrpSpPr>
          <p:grpSpPr bwMode="auto">
            <a:xfrm>
              <a:off x="609600" y="4800600"/>
              <a:ext cx="8305800" cy="1538883"/>
              <a:chOff x="609600" y="5334000"/>
              <a:chExt cx="8306248" cy="1538883"/>
            </a:xfrm>
          </p:grpSpPr>
          <p:sp>
            <p:nvSpPr>
              <p:cNvPr id="1041" name="Text Box 5"/>
              <p:cNvSpPr txBox="1">
                <a:spLocks noChangeArrowheads="1"/>
              </p:cNvSpPr>
              <p:nvPr/>
            </p:nvSpPr>
            <p:spPr bwMode="auto">
              <a:xfrm>
                <a:off x="2273734" y="5334000"/>
                <a:ext cx="6642114" cy="1538883"/>
              </a:xfrm>
              <a:prstGeom prst="rect">
                <a:avLst/>
              </a:prstGeom>
              <a:noFill/>
              <a:ln w="9525">
                <a:noFill/>
                <a:miter lim="800000"/>
                <a:headEnd/>
                <a:tailEnd/>
              </a:ln>
            </p:spPr>
            <p:txBody>
              <a:bodyPr wrap="square">
                <a:spAutoFit/>
              </a:bodyPr>
              <a:lstStyle/>
              <a:p>
                <a:pPr indent="169863">
                  <a:spcBef>
                    <a:spcPts val="1200"/>
                  </a:spcBef>
                  <a:buFontTx/>
                  <a:buChar char="•"/>
                </a:pPr>
                <a:r>
                  <a:rPr lang="en-US" sz="1600" dirty="0"/>
                  <a:t>Defined in terms of </a:t>
                </a:r>
                <a:r>
                  <a:rPr lang="en-US" sz="1600" b="1" i="1" dirty="0" smtClean="0"/>
                  <a:t>                            , </a:t>
                </a:r>
                <a:r>
                  <a:rPr lang="en-US" sz="1600" dirty="0" smtClean="0"/>
                  <a:t>number of packets transmitted </a:t>
                </a:r>
                <a:endParaRPr lang="en-US" sz="1600" dirty="0"/>
              </a:p>
              <a:p>
                <a:pPr indent="169863">
                  <a:spcBef>
                    <a:spcPts val="1200"/>
                  </a:spcBef>
                  <a:buFontTx/>
                  <a:buChar char="•"/>
                  <a:tabLst>
                    <a:tab pos="177800" algn="l"/>
                  </a:tabLst>
                </a:pPr>
                <a:r>
                  <a:rPr lang="en-US" sz="1600" dirty="0"/>
                  <a:t>Must satisfy </a:t>
                </a:r>
                <a:r>
                  <a:rPr lang="en-US" sz="1600" dirty="0" err="1" smtClean="0"/>
                  <a:t>nonnegativity</a:t>
                </a:r>
                <a:r>
                  <a:rPr lang="en-US" sz="1600" dirty="0" smtClean="0"/>
                  <a:t>, strict underflow, and system-wide </a:t>
                </a:r>
                <a:r>
                  <a:rPr lang="en-US" sz="1600" dirty="0"/>
                  <a:t>power </a:t>
                </a:r>
                <a:r>
                  <a:rPr lang="en-US" sz="1600" dirty="0" smtClean="0"/>
                  <a:t>	constraints:</a:t>
                </a:r>
                <a:endParaRPr lang="en-US" sz="1600" dirty="0"/>
              </a:p>
              <a:p>
                <a:pPr indent="169863">
                  <a:spcBef>
                    <a:spcPts val="2400"/>
                  </a:spcBef>
                  <a:buFontTx/>
                  <a:buChar char="•"/>
                </a:pPr>
                <a:r>
                  <a:rPr lang="en-US" sz="1600" dirty="0"/>
                  <a:t> </a:t>
                </a:r>
              </a:p>
            </p:txBody>
          </p:sp>
          <p:sp>
            <p:nvSpPr>
              <p:cNvPr id="1039" name="AutoShape 10"/>
              <p:cNvSpPr>
                <a:spLocks noChangeArrowheads="1"/>
              </p:cNvSpPr>
              <p:nvPr/>
            </p:nvSpPr>
            <p:spPr bwMode="auto">
              <a:xfrm>
                <a:off x="609600" y="5410200"/>
                <a:ext cx="1403350" cy="762000"/>
              </a:xfrm>
              <a:prstGeom prst="bevel">
                <a:avLst>
                  <a:gd name="adj" fmla="val 8796"/>
                </a:avLst>
              </a:prstGeom>
              <a:gradFill rotWithShape="0">
                <a:gsLst>
                  <a:gs pos="0">
                    <a:srgbClr val="5C5C9D"/>
                  </a:gs>
                  <a:gs pos="100000">
                    <a:srgbClr val="000066"/>
                  </a:gs>
                </a:gsLst>
                <a:path path="rect">
                  <a:fillToRect l="50000" t="50000" r="50000" b="50000"/>
                </a:path>
              </a:gradFill>
              <a:ln w="12700">
                <a:noFill/>
                <a:miter lim="800000"/>
                <a:headEnd/>
                <a:tailEnd/>
              </a:ln>
            </p:spPr>
            <p:txBody>
              <a:bodyPr lIns="54000" rIns="54000" bIns="54000" anchor="ctr" anchorCtr="1"/>
              <a:lstStyle/>
              <a:p>
                <a:pPr algn="ctr" eaLnBrk="0" hangingPunct="0">
                  <a:lnSpc>
                    <a:spcPct val="90000"/>
                  </a:lnSpc>
                </a:pPr>
                <a:r>
                  <a:rPr lang="en-US" sz="1400" b="1" dirty="0">
                    <a:solidFill>
                      <a:schemeClr val="bg1"/>
                    </a:solidFill>
                  </a:rPr>
                  <a:t>Action Space</a:t>
                </a:r>
                <a:endParaRPr lang="en-GB" sz="1400" b="1" dirty="0">
                  <a:solidFill>
                    <a:schemeClr val="bg1"/>
                  </a:solidFill>
                </a:endParaRPr>
              </a:p>
            </p:txBody>
          </p:sp>
        </p:grpSp>
        <p:graphicFrame>
          <p:nvGraphicFramePr>
            <p:cNvPr id="15" name="Object 6"/>
            <p:cNvGraphicFramePr>
              <a:graphicFrameLocks noChangeAspect="1"/>
            </p:cNvGraphicFramePr>
            <p:nvPr/>
          </p:nvGraphicFramePr>
          <p:xfrm>
            <a:off x="4305300" y="4743450"/>
            <a:ext cx="1638300" cy="368300"/>
          </p:xfrm>
          <a:graphic>
            <a:graphicData uri="http://schemas.openxmlformats.org/presentationml/2006/ole">
              <p:oleObj spid="_x0000_s401413" name="Equation" r:id="rId7" imgW="1638000" imgH="368280" progId="Equation.3">
                <p:embed/>
              </p:oleObj>
            </a:graphicData>
          </a:graphic>
        </p:graphicFrame>
        <p:pic>
          <p:nvPicPr>
            <p:cNvPr id="16" name="Picture 15" descr="action_space.png"/>
            <p:cNvPicPr>
              <a:picLocks noChangeAspect="1"/>
            </p:cNvPicPr>
            <p:nvPr/>
          </p:nvPicPr>
          <p:blipFill>
            <a:blip r:embed="rId8" cstate="print"/>
            <a:stretch>
              <a:fillRect/>
            </a:stretch>
          </p:blipFill>
          <p:spPr>
            <a:xfrm>
              <a:off x="2514600" y="5696057"/>
              <a:ext cx="5817143" cy="857143"/>
            </a:xfrm>
            <a:prstGeom prst="rect">
              <a:avLst/>
            </a:prstGeom>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p:cNvSpPr txBox="1">
            <a:spLocks noChangeArrowheads="1"/>
          </p:cNvSpPr>
          <p:nvPr/>
        </p:nvSpPr>
        <p:spPr bwMode="auto">
          <a:xfrm>
            <a:off x="685800" y="2307610"/>
            <a:ext cx="8001000" cy="2769989"/>
          </a:xfrm>
          <a:prstGeom prst="rect">
            <a:avLst/>
          </a:prstGeom>
          <a:noFill/>
          <a:ln w="9525">
            <a:noFill/>
            <a:miter lim="800000"/>
            <a:headEnd/>
            <a:tailEnd/>
          </a:ln>
        </p:spPr>
        <p:txBody>
          <a:bodyPr wrap="square">
            <a:spAutoFit/>
          </a:bodyPr>
          <a:lstStyle/>
          <a:p>
            <a:pPr marL="169863" indent="-169863">
              <a:spcBef>
                <a:spcPct val="150000"/>
              </a:spcBef>
              <a:buFontTx/>
              <a:buChar char="•"/>
            </a:pPr>
            <a:r>
              <a:rPr lang="en-US" dirty="0" smtClean="0"/>
              <a:t>Such networks are intended to operate for long periods of time without human intervention, despite relying on battery power or energy harvesting</a:t>
            </a:r>
          </a:p>
          <a:p>
            <a:pPr marL="682625" lvl="1" indent="-225425">
              <a:spcBef>
                <a:spcPts val="1800"/>
              </a:spcBef>
              <a:buFont typeface="Arial" charset="0"/>
              <a:buChar char="–"/>
            </a:pPr>
            <a:r>
              <a:rPr lang="en-US" sz="1600" dirty="0" smtClean="0"/>
              <a:t>Energy-efficient design can help prolong network lifetime</a:t>
            </a:r>
          </a:p>
          <a:p>
            <a:pPr marL="682625" lvl="1" indent="-225425">
              <a:spcBef>
                <a:spcPts val="1800"/>
              </a:spcBef>
              <a:buFont typeface="Arial" charset="0"/>
              <a:buChar char="–"/>
            </a:pPr>
            <a:r>
              <a:rPr lang="en-US" sz="1600" dirty="0" smtClean="0"/>
              <a:t>Avoid the need for more expensive batteries</a:t>
            </a:r>
          </a:p>
          <a:p>
            <a:pPr marL="169863" indent="-169863">
              <a:spcBef>
                <a:spcPts val="4800"/>
              </a:spcBef>
              <a:buFontTx/>
              <a:buChar char="•"/>
            </a:pPr>
            <a:r>
              <a:rPr lang="en-US" dirty="0" smtClean="0"/>
              <a:t>Transmitting with lower power also helps to limit interference to other network users</a:t>
            </a:r>
          </a:p>
        </p:txBody>
      </p:sp>
      <p:sp>
        <p:nvSpPr>
          <p:cNvPr id="14339" name="Rectangle 3"/>
          <p:cNvSpPr>
            <a:spLocks noGrp="1" noChangeArrowheads="1"/>
          </p:cNvSpPr>
          <p:nvPr>
            <p:ph type="title"/>
          </p:nvPr>
        </p:nvSpPr>
        <p:spPr/>
        <p:txBody>
          <a:bodyPr/>
          <a:lstStyle/>
          <a:p>
            <a:pPr eaLnBrk="1" hangingPunct="1"/>
            <a:r>
              <a:rPr lang="en-US" sz="1800" dirty="0" smtClean="0"/>
              <a:t>Introduction</a:t>
            </a:r>
          </a:p>
        </p:txBody>
      </p:sp>
      <p:sp>
        <p:nvSpPr>
          <p:cNvPr id="5" name="Text Box 3"/>
          <p:cNvSpPr txBox="1">
            <a:spLocks noChangeArrowheads="1"/>
          </p:cNvSpPr>
          <p:nvPr/>
        </p:nvSpPr>
        <p:spPr bwMode="auto">
          <a:xfrm>
            <a:off x="457200" y="1194376"/>
            <a:ext cx="7696200" cy="646331"/>
          </a:xfrm>
          <a:prstGeom prst="rect">
            <a:avLst/>
          </a:prstGeom>
          <a:noFill/>
          <a:ln w="9525">
            <a:noFill/>
            <a:miter lim="800000"/>
            <a:headEnd/>
            <a:tailEnd/>
          </a:ln>
          <a:effectLst/>
        </p:spPr>
        <p:txBody>
          <a:bodyPr>
            <a:spAutoFit/>
          </a:bodyPr>
          <a:lstStyle/>
          <a:p>
            <a:pPr>
              <a:spcBef>
                <a:spcPct val="150000"/>
              </a:spcBef>
            </a:pPr>
            <a:r>
              <a:rPr lang="en-US" i="1" dirty="0" smtClean="0"/>
              <a:t>Energy </a:t>
            </a:r>
            <a:r>
              <a:rPr lang="en-US" i="1" dirty="0"/>
              <a:t>conservation is a key design </a:t>
            </a:r>
            <a:r>
              <a:rPr lang="en-US" i="1" dirty="0" smtClean="0"/>
              <a:t>issue in wireless networks in general, and specifically in wireless sensor networks</a:t>
            </a:r>
            <a:endParaRPr lang="en-US" i="1" dirty="0"/>
          </a:p>
        </p:txBody>
      </p:sp>
      <p:sp>
        <p:nvSpPr>
          <p:cNvPr id="7" name="TextBox 6"/>
          <p:cNvSpPr txBox="1"/>
          <p:nvPr/>
        </p:nvSpPr>
        <p:spPr>
          <a:xfrm>
            <a:off x="8610600" y="6553200"/>
            <a:ext cx="381000" cy="303213"/>
          </a:xfrm>
          <a:prstGeom prst="rect">
            <a:avLst/>
          </a:prstGeom>
          <a:noFill/>
        </p:spPr>
        <p:txBody>
          <a:bodyPr wrap="square" rtlCol="0">
            <a:noAutofit/>
          </a:bodyPr>
          <a:lstStyle/>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1800" dirty="0" smtClean="0"/>
              <a:t/>
            </a:r>
            <a:br>
              <a:rPr lang="en-US" sz="1800" dirty="0" smtClean="0"/>
            </a:br>
            <a:r>
              <a:rPr lang="en-US" sz="1800" dirty="0" smtClean="0"/>
              <a:t>Finite and Infinite Horizon Problem Formulations </a:t>
            </a:r>
            <a:br>
              <a:rPr lang="en-US" sz="1800" dirty="0" smtClean="0"/>
            </a:br>
            <a:r>
              <a:rPr lang="en-US" sz="1800" dirty="0" smtClean="0"/>
              <a:t>System Dynamics, Optimization Criteria, and Optimization Problems</a:t>
            </a:r>
          </a:p>
        </p:txBody>
      </p:sp>
      <p:grpSp>
        <p:nvGrpSpPr>
          <p:cNvPr id="3" name="Group 23"/>
          <p:cNvGrpSpPr>
            <a:grpSpLocks/>
          </p:cNvGrpSpPr>
          <p:nvPr/>
        </p:nvGrpSpPr>
        <p:grpSpPr bwMode="auto">
          <a:xfrm>
            <a:off x="612775" y="1218626"/>
            <a:ext cx="8001000" cy="838772"/>
            <a:chOff x="533400" y="2550515"/>
            <a:chExt cx="8001000" cy="838200"/>
          </a:xfrm>
        </p:grpSpPr>
        <p:sp>
          <p:nvSpPr>
            <p:cNvPr id="18443" name="Text Box 5"/>
            <p:cNvSpPr txBox="1">
              <a:spLocks noChangeArrowheads="1"/>
            </p:cNvSpPr>
            <p:nvPr/>
          </p:nvSpPr>
          <p:spPr bwMode="auto">
            <a:xfrm>
              <a:off x="2155825" y="2550515"/>
              <a:ext cx="6378575" cy="815051"/>
            </a:xfrm>
            <a:prstGeom prst="rect">
              <a:avLst/>
            </a:prstGeom>
            <a:noFill/>
            <a:ln w="9525">
              <a:noFill/>
              <a:miter lim="800000"/>
              <a:headEnd/>
              <a:tailEnd/>
            </a:ln>
          </p:spPr>
          <p:txBody>
            <a:bodyPr>
              <a:spAutoFit/>
            </a:bodyPr>
            <a:lstStyle/>
            <a:p>
              <a:pPr indent="169863">
                <a:spcBef>
                  <a:spcPts val="1200"/>
                </a:spcBef>
                <a:buFontTx/>
                <a:buChar char="•"/>
              </a:pPr>
              <a:r>
                <a:rPr lang="en-US" sz="1600" b="1" i="1" dirty="0"/>
                <a:t> </a:t>
              </a:r>
            </a:p>
            <a:p>
              <a:pPr indent="169863">
                <a:spcBef>
                  <a:spcPts val="1800"/>
                </a:spcBef>
                <a:buFontTx/>
                <a:buChar char="•"/>
              </a:pPr>
              <a:r>
                <a:rPr lang="en-US" sz="1600" b="1" i="1" dirty="0" smtClean="0"/>
                <a:t>                              </a:t>
              </a:r>
              <a:r>
                <a:rPr lang="en-US" sz="1600" dirty="0" smtClean="0"/>
                <a:t>is a homogeneous Markov process</a:t>
              </a:r>
              <a:endParaRPr lang="en-US" sz="1600" i="1" baseline="-25000" dirty="0"/>
            </a:p>
          </p:txBody>
        </p:sp>
        <p:sp>
          <p:nvSpPr>
            <p:cNvPr id="18444" name="AutoShape 10"/>
            <p:cNvSpPr>
              <a:spLocks noChangeArrowheads="1"/>
            </p:cNvSpPr>
            <p:nvPr/>
          </p:nvSpPr>
          <p:spPr bwMode="auto">
            <a:xfrm>
              <a:off x="533400" y="2626715"/>
              <a:ext cx="1403350" cy="762000"/>
            </a:xfrm>
            <a:prstGeom prst="bevel">
              <a:avLst>
                <a:gd name="adj" fmla="val 8796"/>
              </a:avLst>
            </a:prstGeom>
            <a:gradFill rotWithShape="0">
              <a:gsLst>
                <a:gs pos="0">
                  <a:srgbClr val="5C5C9D"/>
                </a:gs>
                <a:gs pos="100000">
                  <a:srgbClr val="000066"/>
                </a:gs>
              </a:gsLst>
              <a:path path="rect">
                <a:fillToRect l="50000" t="50000" r="50000" b="50000"/>
              </a:path>
            </a:gradFill>
            <a:ln w="12700">
              <a:noFill/>
              <a:miter lim="800000"/>
              <a:headEnd/>
              <a:tailEnd/>
            </a:ln>
          </p:spPr>
          <p:txBody>
            <a:bodyPr lIns="54000" rIns="54000" bIns="54000" anchor="ctr" anchorCtr="1"/>
            <a:lstStyle/>
            <a:p>
              <a:pPr algn="ctr" eaLnBrk="0" hangingPunct="0">
                <a:lnSpc>
                  <a:spcPct val="90000"/>
                </a:lnSpc>
              </a:pPr>
              <a:r>
                <a:rPr lang="en-US" sz="1400" b="1" dirty="0">
                  <a:solidFill>
                    <a:schemeClr val="bg1"/>
                  </a:solidFill>
                </a:rPr>
                <a:t>System Dynamics</a:t>
              </a:r>
              <a:endParaRPr lang="en-GB" sz="1400" b="1" dirty="0">
                <a:solidFill>
                  <a:schemeClr val="bg1"/>
                </a:solidFill>
              </a:endParaRPr>
            </a:p>
          </p:txBody>
        </p:sp>
      </p:grpSp>
      <p:grpSp>
        <p:nvGrpSpPr>
          <p:cNvPr id="23" name="Group 22"/>
          <p:cNvGrpSpPr/>
          <p:nvPr/>
        </p:nvGrpSpPr>
        <p:grpSpPr>
          <a:xfrm>
            <a:off x="609600" y="4774172"/>
            <a:ext cx="7620000" cy="1931428"/>
            <a:chOff x="609600" y="4774172"/>
            <a:chExt cx="7620000" cy="1931428"/>
          </a:xfrm>
        </p:grpSpPr>
        <p:pic>
          <p:nvPicPr>
            <p:cNvPr id="21" name="Picture 20" descr="optimizations.png"/>
            <p:cNvPicPr>
              <a:picLocks noChangeAspect="1"/>
            </p:cNvPicPr>
            <p:nvPr/>
          </p:nvPicPr>
          <p:blipFill>
            <a:blip r:embed="rId3" cstate="print"/>
            <a:stretch>
              <a:fillRect/>
            </a:stretch>
          </p:blipFill>
          <p:spPr>
            <a:xfrm>
              <a:off x="2508742" y="4774172"/>
              <a:ext cx="5568458" cy="1931428"/>
            </a:xfrm>
            <a:prstGeom prst="rect">
              <a:avLst/>
            </a:prstGeom>
          </p:spPr>
        </p:pic>
        <p:sp>
          <p:nvSpPr>
            <p:cNvPr id="18438" name="AutoShape 10"/>
            <p:cNvSpPr>
              <a:spLocks noChangeArrowheads="1"/>
            </p:cNvSpPr>
            <p:nvPr/>
          </p:nvSpPr>
          <p:spPr bwMode="auto">
            <a:xfrm>
              <a:off x="609600" y="4800633"/>
              <a:ext cx="1403350" cy="762328"/>
            </a:xfrm>
            <a:prstGeom prst="bevel">
              <a:avLst>
                <a:gd name="adj" fmla="val 8796"/>
              </a:avLst>
            </a:prstGeom>
            <a:gradFill rotWithShape="0">
              <a:gsLst>
                <a:gs pos="0">
                  <a:srgbClr val="5C5C9D"/>
                </a:gs>
                <a:gs pos="100000">
                  <a:srgbClr val="000066"/>
                </a:gs>
              </a:gsLst>
              <a:path path="rect">
                <a:fillToRect l="50000" t="50000" r="50000" b="50000"/>
              </a:path>
            </a:gradFill>
            <a:ln w="12700">
              <a:noFill/>
              <a:miter lim="800000"/>
              <a:headEnd/>
              <a:tailEnd/>
            </a:ln>
          </p:spPr>
          <p:txBody>
            <a:bodyPr lIns="54000" rIns="54000" bIns="54000" anchor="ctr" anchorCtr="1"/>
            <a:lstStyle/>
            <a:p>
              <a:pPr algn="ctr" eaLnBrk="0" hangingPunct="0">
                <a:lnSpc>
                  <a:spcPct val="90000"/>
                </a:lnSpc>
              </a:pPr>
              <a:r>
                <a:rPr lang="en-US" sz="1400" b="1" dirty="0">
                  <a:solidFill>
                    <a:schemeClr val="bg1"/>
                  </a:solidFill>
                </a:rPr>
                <a:t>Optimization Problems</a:t>
              </a:r>
              <a:endParaRPr lang="en-GB" sz="1400" b="1" dirty="0">
                <a:solidFill>
                  <a:schemeClr val="bg1"/>
                </a:solidFill>
              </a:endParaRPr>
            </a:p>
          </p:txBody>
        </p:sp>
        <p:sp>
          <p:nvSpPr>
            <p:cNvPr id="30" name="Rectangle 29"/>
            <p:cNvSpPr/>
            <p:nvPr/>
          </p:nvSpPr>
          <p:spPr bwMode="auto">
            <a:xfrm>
              <a:off x="2438400" y="4800632"/>
              <a:ext cx="5791200" cy="1904967"/>
            </a:xfrm>
            <a:prstGeom prst="rect">
              <a:avLst/>
            </a:prstGeom>
            <a:noFill/>
            <a:ln cmpd="dbl">
              <a:solidFill>
                <a:srgbClr val="000000"/>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pSp>
        <p:nvGrpSpPr>
          <p:cNvPr id="19" name="Group 18"/>
          <p:cNvGrpSpPr/>
          <p:nvPr/>
        </p:nvGrpSpPr>
        <p:grpSpPr>
          <a:xfrm>
            <a:off x="612775" y="2667000"/>
            <a:ext cx="8125053" cy="1830258"/>
            <a:chOff x="612775" y="2667000"/>
            <a:chExt cx="8125053" cy="1830258"/>
          </a:xfrm>
        </p:grpSpPr>
        <p:pic>
          <p:nvPicPr>
            <p:cNvPr id="22" name="Picture 21" descr="finite_cost.png"/>
            <p:cNvPicPr>
              <a:picLocks noChangeAspect="1"/>
            </p:cNvPicPr>
            <p:nvPr/>
          </p:nvPicPr>
          <p:blipFill>
            <a:blip r:embed="rId4" cstate="print"/>
            <a:stretch>
              <a:fillRect/>
            </a:stretch>
          </p:blipFill>
          <p:spPr>
            <a:xfrm>
              <a:off x="2438400" y="2990942"/>
              <a:ext cx="6299428" cy="742858"/>
            </a:xfrm>
            <a:prstGeom prst="rect">
              <a:avLst/>
            </a:prstGeom>
          </p:spPr>
        </p:pic>
        <p:grpSp>
          <p:nvGrpSpPr>
            <p:cNvPr id="2" name="Group 21"/>
            <p:cNvGrpSpPr>
              <a:grpSpLocks/>
            </p:cNvGrpSpPr>
            <p:nvPr/>
          </p:nvGrpSpPr>
          <p:grpSpPr bwMode="auto">
            <a:xfrm>
              <a:off x="612775" y="2667000"/>
              <a:ext cx="8001000" cy="1698486"/>
              <a:chOff x="533400" y="3581400"/>
              <a:chExt cx="8001000" cy="1698486"/>
            </a:xfrm>
          </p:grpSpPr>
          <p:sp>
            <p:nvSpPr>
              <p:cNvPr id="18446" name="Text Box 18"/>
              <p:cNvSpPr txBox="1">
                <a:spLocks noChangeArrowheads="1"/>
              </p:cNvSpPr>
              <p:nvPr/>
            </p:nvSpPr>
            <p:spPr bwMode="auto">
              <a:xfrm>
                <a:off x="2155825" y="4572000"/>
                <a:ext cx="6378575" cy="707886"/>
              </a:xfrm>
              <a:prstGeom prst="rect">
                <a:avLst/>
              </a:prstGeom>
              <a:noFill/>
              <a:ln w="9525">
                <a:noFill/>
                <a:miter lim="800000"/>
                <a:headEnd/>
                <a:tailEnd/>
              </a:ln>
            </p:spPr>
            <p:txBody>
              <a:bodyPr>
                <a:spAutoFit/>
              </a:bodyPr>
              <a:lstStyle/>
              <a:p>
                <a:pPr indent="169863">
                  <a:spcBef>
                    <a:spcPct val="50000"/>
                  </a:spcBef>
                  <a:buFontTx/>
                  <a:buChar char="•"/>
                </a:pPr>
                <a:r>
                  <a:rPr lang="en-US" sz="1600" dirty="0"/>
                  <a:t>Infinite horizon </a:t>
                </a:r>
                <a:r>
                  <a:rPr lang="en-US" sz="1600" dirty="0" smtClean="0"/>
                  <a:t>discounted and average expected cost criteria:</a:t>
                </a:r>
              </a:p>
              <a:p>
                <a:pPr indent="169863">
                  <a:spcBef>
                    <a:spcPct val="50000"/>
                  </a:spcBef>
                </a:pPr>
                <a:r>
                  <a:rPr lang="en-US" sz="1600" dirty="0" smtClean="0"/>
                  <a:t>		        and </a:t>
                </a:r>
                <a:endParaRPr lang="en-US" sz="1600" dirty="0"/>
              </a:p>
            </p:txBody>
          </p:sp>
          <p:sp>
            <p:nvSpPr>
              <p:cNvPr id="18447" name="Text Box 5"/>
              <p:cNvSpPr txBox="1">
                <a:spLocks noChangeArrowheads="1"/>
              </p:cNvSpPr>
              <p:nvPr/>
            </p:nvSpPr>
            <p:spPr bwMode="auto">
              <a:xfrm>
                <a:off x="2155825" y="3581400"/>
                <a:ext cx="6378575" cy="338554"/>
              </a:xfrm>
              <a:prstGeom prst="rect">
                <a:avLst/>
              </a:prstGeom>
              <a:noFill/>
              <a:ln w="9525">
                <a:noFill/>
                <a:miter lim="800000"/>
                <a:headEnd/>
                <a:tailEnd/>
              </a:ln>
            </p:spPr>
            <p:txBody>
              <a:bodyPr>
                <a:spAutoFit/>
              </a:bodyPr>
              <a:lstStyle/>
              <a:p>
                <a:pPr indent="169863">
                  <a:spcBef>
                    <a:spcPct val="50000"/>
                  </a:spcBef>
                  <a:buFontTx/>
                  <a:buChar char="•"/>
                </a:pPr>
                <a:r>
                  <a:rPr lang="en-US" sz="1600" dirty="0"/>
                  <a:t>Finite horizon </a:t>
                </a:r>
                <a:r>
                  <a:rPr lang="en-US" sz="1600" dirty="0" smtClean="0"/>
                  <a:t>discounted expected cost </a:t>
                </a:r>
                <a:r>
                  <a:rPr lang="en-US" sz="1600" dirty="0"/>
                  <a:t>criterion:</a:t>
                </a:r>
              </a:p>
            </p:txBody>
          </p:sp>
          <p:sp>
            <p:nvSpPr>
              <p:cNvPr id="18448" name="AutoShape 10"/>
              <p:cNvSpPr>
                <a:spLocks noChangeArrowheads="1"/>
              </p:cNvSpPr>
              <p:nvPr/>
            </p:nvSpPr>
            <p:spPr bwMode="auto">
              <a:xfrm>
                <a:off x="533400" y="3662362"/>
                <a:ext cx="1403350" cy="762000"/>
              </a:xfrm>
              <a:prstGeom prst="bevel">
                <a:avLst>
                  <a:gd name="adj" fmla="val 8796"/>
                </a:avLst>
              </a:prstGeom>
              <a:gradFill rotWithShape="0">
                <a:gsLst>
                  <a:gs pos="0">
                    <a:srgbClr val="5C5C9D"/>
                  </a:gs>
                  <a:gs pos="100000">
                    <a:srgbClr val="000066"/>
                  </a:gs>
                </a:gsLst>
                <a:path path="rect">
                  <a:fillToRect l="50000" t="50000" r="50000" b="50000"/>
                </a:path>
              </a:gradFill>
              <a:ln w="12700">
                <a:noFill/>
                <a:miter lim="800000"/>
                <a:headEnd/>
                <a:tailEnd/>
              </a:ln>
            </p:spPr>
            <p:txBody>
              <a:bodyPr lIns="54000" rIns="54000" bIns="54000" anchor="ctr" anchorCtr="1"/>
              <a:lstStyle/>
              <a:p>
                <a:pPr algn="ctr" eaLnBrk="0" hangingPunct="0">
                  <a:lnSpc>
                    <a:spcPct val="90000"/>
                  </a:lnSpc>
                </a:pPr>
                <a:r>
                  <a:rPr lang="en-US" sz="1400" b="1" dirty="0">
                    <a:solidFill>
                      <a:schemeClr val="bg1"/>
                    </a:solidFill>
                  </a:rPr>
                  <a:t>Optimization Criteria</a:t>
                </a:r>
                <a:endParaRPr lang="en-GB" sz="1400" b="1" dirty="0">
                  <a:solidFill>
                    <a:schemeClr val="bg1"/>
                  </a:solidFill>
                </a:endParaRPr>
              </a:p>
            </p:txBody>
          </p:sp>
        </p:grpSp>
        <p:pic>
          <p:nvPicPr>
            <p:cNvPr id="18" name="Picture 17" descr="discounted_cost.png"/>
            <p:cNvPicPr>
              <a:picLocks noChangeAspect="1"/>
            </p:cNvPicPr>
            <p:nvPr/>
          </p:nvPicPr>
          <p:blipFill>
            <a:blip r:embed="rId5" cstate="print"/>
            <a:stretch>
              <a:fillRect/>
            </a:stretch>
          </p:blipFill>
          <p:spPr>
            <a:xfrm>
              <a:off x="2819400" y="3962400"/>
              <a:ext cx="1634286" cy="445714"/>
            </a:xfrm>
            <a:prstGeom prst="rect">
              <a:avLst/>
            </a:prstGeom>
          </p:spPr>
        </p:pic>
        <p:pic>
          <p:nvPicPr>
            <p:cNvPr id="20" name="Picture 19" descr="average_cost.png"/>
            <p:cNvPicPr>
              <a:picLocks noChangeAspect="1"/>
            </p:cNvPicPr>
            <p:nvPr/>
          </p:nvPicPr>
          <p:blipFill>
            <a:blip r:embed="rId6" cstate="print"/>
            <a:stretch>
              <a:fillRect/>
            </a:stretch>
          </p:blipFill>
          <p:spPr>
            <a:xfrm>
              <a:off x="5105400" y="3962400"/>
              <a:ext cx="1931428" cy="534858"/>
            </a:xfrm>
            <a:prstGeom prst="rect">
              <a:avLst/>
            </a:prstGeom>
          </p:spPr>
        </p:pic>
      </p:grpSp>
      <p:pic>
        <p:nvPicPr>
          <p:cNvPr id="24" name="Picture 23" descr="s_markov.png"/>
          <p:cNvPicPr>
            <a:picLocks noChangeAspect="1"/>
          </p:cNvPicPr>
          <p:nvPr/>
        </p:nvPicPr>
        <p:blipFill>
          <a:blip r:embed="rId7" cstate="print"/>
          <a:stretch>
            <a:fillRect/>
          </a:stretch>
        </p:blipFill>
        <p:spPr>
          <a:xfrm>
            <a:off x="2438400" y="1619314"/>
            <a:ext cx="1714286" cy="514286"/>
          </a:xfrm>
          <a:prstGeom prst="rect">
            <a:avLst/>
          </a:prstGeom>
        </p:spPr>
      </p:pic>
      <p:pic>
        <p:nvPicPr>
          <p:cNvPr id="25" name="Picture 24" descr="dynamics.png"/>
          <p:cNvPicPr>
            <a:picLocks noChangeAspect="1"/>
          </p:cNvPicPr>
          <p:nvPr/>
        </p:nvPicPr>
        <p:blipFill>
          <a:blip r:embed="rId8" cstate="print"/>
          <a:stretch>
            <a:fillRect/>
          </a:stretch>
        </p:blipFill>
        <p:spPr>
          <a:xfrm>
            <a:off x="2514600" y="1219200"/>
            <a:ext cx="2098286" cy="34285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title"/>
          </p:nvPr>
        </p:nvSpPr>
        <p:spPr/>
        <p:txBody>
          <a:bodyPr/>
          <a:lstStyle/>
          <a:p>
            <a:pPr eaLnBrk="1" hangingPunct="1"/>
            <a:r>
              <a:rPr lang="en-US" sz="1800" dirty="0" smtClean="0"/>
              <a:t>Relation to Inventory Theory</a:t>
            </a:r>
          </a:p>
        </p:txBody>
      </p:sp>
      <p:sp>
        <p:nvSpPr>
          <p:cNvPr id="3" name="Text Box 3"/>
          <p:cNvSpPr txBox="1">
            <a:spLocks noChangeArrowheads="1"/>
          </p:cNvSpPr>
          <p:nvPr/>
        </p:nvSpPr>
        <p:spPr bwMode="auto">
          <a:xfrm>
            <a:off x="304800" y="3276600"/>
            <a:ext cx="8534400" cy="2997744"/>
          </a:xfrm>
          <a:prstGeom prst="rect">
            <a:avLst/>
          </a:prstGeom>
          <a:noFill/>
          <a:ln w="9525">
            <a:noFill/>
            <a:miter lim="800000"/>
            <a:headEnd/>
            <a:tailEnd/>
          </a:ln>
        </p:spPr>
        <p:txBody>
          <a:bodyPr wrap="square">
            <a:spAutoFit/>
          </a:bodyPr>
          <a:lstStyle/>
          <a:p>
            <a:pPr marL="169863" indent="-169863">
              <a:spcBef>
                <a:spcPct val="180000"/>
              </a:spcBef>
              <a:buFontTx/>
              <a:buChar char="•"/>
              <a:tabLst>
                <a:tab pos="628650" algn="l"/>
                <a:tab pos="633413" algn="l"/>
              </a:tabLst>
            </a:pPr>
            <a:r>
              <a:rPr lang="en-US" sz="2000" dirty="0"/>
              <a:t>In inventory language, our problem is a multi-period, multi-item, discrete time inventory model with random ordering prices, deterministic demand, and a budget constraint</a:t>
            </a:r>
          </a:p>
          <a:p>
            <a:pPr lvl="1">
              <a:spcBef>
                <a:spcPts val="1200"/>
              </a:spcBef>
              <a:buFont typeface="Arial" charset="0"/>
              <a:buChar char="–"/>
              <a:tabLst>
                <a:tab pos="628650" algn="l"/>
                <a:tab pos="633413" algn="l"/>
                <a:tab pos="2743200" algn="l"/>
                <a:tab pos="3206750" algn="l"/>
              </a:tabLst>
            </a:pPr>
            <a:r>
              <a:rPr lang="en-US" dirty="0"/>
              <a:t> Items / goods </a:t>
            </a:r>
            <a:r>
              <a:rPr lang="en-US" dirty="0" smtClean="0"/>
              <a:t>		→  Data streams for each of the mobile receivers</a:t>
            </a:r>
          </a:p>
          <a:p>
            <a:pPr lvl="1">
              <a:spcBef>
                <a:spcPct val="40000"/>
              </a:spcBef>
              <a:buFont typeface="Arial" charset="0"/>
              <a:buChar char="–"/>
              <a:tabLst>
                <a:tab pos="628650" algn="l"/>
                <a:tab pos="633413" algn="l"/>
                <a:tab pos="2743200" algn="l"/>
                <a:tab pos="3206750" algn="l"/>
                <a:tab pos="3548063" algn="l"/>
              </a:tabLst>
            </a:pPr>
            <a:r>
              <a:rPr lang="en-US" dirty="0" smtClean="0"/>
              <a:t> Inventories		→ 	Receiver buffers</a:t>
            </a:r>
            <a:endParaRPr lang="en-US" dirty="0"/>
          </a:p>
          <a:p>
            <a:pPr lvl="1">
              <a:spcBef>
                <a:spcPct val="40000"/>
              </a:spcBef>
              <a:buFont typeface="Arial" charset="0"/>
              <a:buChar char="–"/>
              <a:tabLst>
                <a:tab pos="628650" algn="l"/>
                <a:tab pos="633413" algn="l"/>
                <a:tab pos="2743200" algn="l"/>
                <a:tab pos="3206750" algn="l"/>
                <a:tab pos="3548063" algn="l"/>
              </a:tabLst>
            </a:pPr>
            <a:r>
              <a:rPr lang="en-US" dirty="0"/>
              <a:t> Random ordering prices </a:t>
            </a:r>
            <a:r>
              <a:rPr lang="en-US" dirty="0" smtClean="0"/>
              <a:t>	→	Random </a:t>
            </a:r>
            <a:r>
              <a:rPr lang="en-US" dirty="0"/>
              <a:t>channel conditions </a:t>
            </a:r>
          </a:p>
          <a:p>
            <a:pPr lvl="1">
              <a:spcBef>
                <a:spcPct val="40000"/>
              </a:spcBef>
              <a:buFont typeface="Arial" charset="0"/>
              <a:buChar char="–"/>
              <a:tabLst>
                <a:tab pos="628650" algn="l"/>
                <a:tab pos="633413" algn="l"/>
                <a:tab pos="2743200" algn="l"/>
                <a:tab pos="3206750" algn="l"/>
                <a:tab pos="3548063" algn="l"/>
              </a:tabLst>
            </a:pPr>
            <a:r>
              <a:rPr lang="en-US" dirty="0"/>
              <a:t> Deterministic demand </a:t>
            </a:r>
            <a:r>
              <a:rPr lang="en-US" dirty="0" smtClean="0"/>
              <a:t>	→ 	Drainage rate</a:t>
            </a:r>
            <a:endParaRPr lang="en-US" dirty="0"/>
          </a:p>
          <a:p>
            <a:pPr lvl="1">
              <a:spcBef>
                <a:spcPct val="40000"/>
              </a:spcBef>
              <a:buFont typeface="Arial" charset="0"/>
              <a:buChar char="–"/>
              <a:tabLst>
                <a:tab pos="628650" algn="l"/>
                <a:tab pos="633413" algn="l"/>
                <a:tab pos="2743200" algn="l"/>
                <a:tab pos="3206750" algn="l"/>
                <a:tab pos="3548063" algn="l"/>
              </a:tabLst>
            </a:pPr>
            <a:r>
              <a:rPr lang="en-US" dirty="0"/>
              <a:t> Budget constraint </a:t>
            </a:r>
            <a:r>
              <a:rPr lang="en-US" dirty="0" smtClean="0"/>
              <a:t>		→ 	Transmitter’s </a:t>
            </a:r>
            <a:r>
              <a:rPr lang="en-US" dirty="0"/>
              <a:t>power </a:t>
            </a:r>
            <a:r>
              <a:rPr lang="en-US" dirty="0" smtClean="0"/>
              <a:t>constraint</a:t>
            </a:r>
            <a:endParaRPr lang="en-US" dirty="0"/>
          </a:p>
        </p:txBody>
      </p:sp>
      <p:pic>
        <p:nvPicPr>
          <p:cNvPr id="5" name="Picture 1"/>
          <p:cNvPicPr>
            <a:picLocks noChangeAspect="1" noChangeArrowheads="1"/>
          </p:cNvPicPr>
          <p:nvPr/>
        </p:nvPicPr>
        <p:blipFill>
          <a:blip r:embed="rId3" cstate="print"/>
          <a:srcRect/>
          <a:stretch>
            <a:fillRect/>
          </a:stretch>
        </p:blipFill>
        <p:spPr bwMode="auto">
          <a:xfrm>
            <a:off x="2259103" y="990600"/>
            <a:ext cx="4751297" cy="20951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3"/>
          <p:cNvSpPr txBox="1">
            <a:spLocks noChangeArrowheads="1"/>
          </p:cNvSpPr>
          <p:nvPr/>
        </p:nvSpPr>
        <p:spPr bwMode="auto">
          <a:xfrm>
            <a:off x="381000" y="3657600"/>
            <a:ext cx="8229600" cy="2985433"/>
          </a:xfrm>
          <a:prstGeom prst="rect">
            <a:avLst/>
          </a:prstGeom>
          <a:noFill/>
          <a:ln w="9525">
            <a:noFill/>
            <a:miter lim="800000"/>
            <a:headEnd/>
            <a:tailEnd/>
          </a:ln>
        </p:spPr>
        <p:txBody>
          <a:bodyPr wrap="square">
            <a:spAutoFit/>
          </a:bodyPr>
          <a:lstStyle/>
          <a:p>
            <a:pPr marL="169863" indent="-169863">
              <a:spcBef>
                <a:spcPct val="180000"/>
              </a:spcBef>
              <a:buFontTx/>
              <a:buChar char="•"/>
              <a:tabLst>
                <a:tab pos="628650" algn="l"/>
                <a:tab pos="633413" algn="l"/>
              </a:tabLst>
            </a:pPr>
            <a:r>
              <a:rPr lang="en-US" sz="2000" dirty="0" smtClean="0"/>
              <a:t>Two item, budget constrained problem</a:t>
            </a:r>
            <a:endParaRPr lang="en-US" sz="2000" dirty="0"/>
          </a:p>
          <a:p>
            <a:pPr lvl="1">
              <a:spcBef>
                <a:spcPts val="1200"/>
              </a:spcBef>
              <a:buFont typeface="Arial" charset="0"/>
              <a:buChar char="–"/>
              <a:tabLst>
                <a:tab pos="628650" algn="l"/>
                <a:tab pos="633413" algn="l"/>
                <a:tab pos="2743200" algn="l"/>
                <a:tab pos="3206750" algn="l"/>
              </a:tabLst>
            </a:pPr>
            <a:r>
              <a:rPr lang="en-US" dirty="0" smtClean="0"/>
              <a:t> In addition to consuming gas, you eat Ramen every day…</a:t>
            </a:r>
          </a:p>
          <a:p>
            <a:pPr lvl="1">
              <a:spcBef>
                <a:spcPts val="1200"/>
              </a:spcBef>
              <a:buFont typeface="Arial" charset="0"/>
              <a:buChar char="–"/>
              <a:tabLst>
                <a:tab pos="628650" algn="l"/>
                <a:tab pos="633413" algn="l"/>
                <a:tab pos="2743200" algn="l"/>
                <a:tab pos="3206750" algn="l"/>
              </a:tabLst>
            </a:pPr>
            <a:endParaRPr lang="en-US" dirty="0" smtClean="0"/>
          </a:p>
          <a:p>
            <a:pPr lvl="1">
              <a:spcBef>
                <a:spcPts val="1200"/>
              </a:spcBef>
              <a:tabLst>
                <a:tab pos="628650" algn="l"/>
                <a:tab pos="633413" algn="l"/>
                <a:tab pos="2743200" algn="l"/>
                <a:tab pos="3206750" algn="l"/>
              </a:tabLst>
            </a:pPr>
            <a:endParaRPr lang="en-US" dirty="0" smtClean="0"/>
          </a:p>
          <a:p>
            <a:pPr lvl="1">
              <a:spcBef>
                <a:spcPts val="1200"/>
              </a:spcBef>
              <a:buFont typeface="Arial" charset="0"/>
              <a:buChar char="–"/>
              <a:tabLst>
                <a:tab pos="628650" algn="l"/>
                <a:tab pos="633413" algn="l"/>
                <a:tab pos="2286000" algn="l"/>
                <a:tab pos="2743200" algn="l"/>
                <a:tab pos="3206750" algn="l"/>
              </a:tabLst>
            </a:pPr>
            <a:endParaRPr lang="en-US" dirty="0" smtClean="0"/>
          </a:p>
          <a:p>
            <a:pPr lvl="1">
              <a:spcBef>
                <a:spcPts val="1200"/>
              </a:spcBef>
              <a:buFont typeface="Arial" charset="0"/>
              <a:buChar char="–"/>
              <a:tabLst>
                <a:tab pos="628650" algn="l"/>
                <a:tab pos="633413" algn="l"/>
                <a:tab pos="2286000" algn="l"/>
                <a:tab pos="2743200" algn="l"/>
                <a:tab pos="3206750" algn="l"/>
              </a:tabLst>
            </a:pPr>
            <a:r>
              <a:rPr lang="en-US" dirty="0" smtClean="0"/>
              <a:t> Possible prices per package: $0.16, $0.18, $0.20, $0.25</a:t>
            </a:r>
          </a:p>
          <a:p>
            <a:pPr lvl="1">
              <a:spcBef>
                <a:spcPts val="1200"/>
              </a:spcBef>
              <a:buFont typeface="Arial" charset="0"/>
              <a:buChar char="–"/>
              <a:tabLst>
                <a:tab pos="628650" algn="l"/>
                <a:tab pos="633413" algn="l"/>
                <a:tab pos="2286000" algn="l"/>
                <a:tab pos="2743200" algn="l"/>
                <a:tab pos="3206750" algn="l"/>
              </a:tabLst>
            </a:pPr>
            <a:r>
              <a:rPr lang="en-US" dirty="0" smtClean="0"/>
              <a:t> Cannot spend more than $8 on gas and Ramen in a single day</a:t>
            </a:r>
            <a:endParaRPr lang="en-US" dirty="0"/>
          </a:p>
        </p:txBody>
      </p:sp>
      <p:sp>
        <p:nvSpPr>
          <p:cNvPr id="19458" name="Rectangle 3"/>
          <p:cNvSpPr>
            <a:spLocks noGrp="1" noChangeArrowheads="1"/>
          </p:cNvSpPr>
          <p:nvPr>
            <p:ph type="title"/>
          </p:nvPr>
        </p:nvSpPr>
        <p:spPr/>
        <p:txBody>
          <a:bodyPr/>
          <a:lstStyle/>
          <a:p>
            <a:pPr eaLnBrk="1" hangingPunct="1"/>
            <a:r>
              <a:rPr lang="en-US" sz="1800" dirty="0" smtClean="0"/>
              <a:t>Optimizing the Life of a PhD student</a:t>
            </a:r>
          </a:p>
        </p:txBody>
      </p:sp>
      <p:pic>
        <p:nvPicPr>
          <p:cNvPr id="3" name="Picture 2" descr="chicken_ramen_orange.gif"/>
          <p:cNvPicPr>
            <a:picLocks noChangeAspect="1"/>
          </p:cNvPicPr>
          <p:nvPr/>
        </p:nvPicPr>
        <p:blipFill>
          <a:blip r:embed="rId3" cstate="print"/>
          <a:stretch>
            <a:fillRect/>
          </a:stretch>
        </p:blipFill>
        <p:spPr>
          <a:xfrm>
            <a:off x="1181100" y="4457700"/>
            <a:ext cx="1333500" cy="1333500"/>
          </a:xfrm>
          <a:prstGeom prst="rect">
            <a:avLst/>
          </a:prstGeom>
        </p:spPr>
      </p:pic>
      <p:pic>
        <p:nvPicPr>
          <p:cNvPr id="4" name="Picture 3" descr="chicken_ramen_orange.gif"/>
          <p:cNvPicPr>
            <a:picLocks noChangeAspect="1"/>
          </p:cNvPicPr>
          <p:nvPr/>
        </p:nvPicPr>
        <p:blipFill>
          <a:blip r:embed="rId3" cstate="print"/>
          <a:stretch>
            <a:fillRect/>
          </a:stretch>
        </p:blipFill>
        <p:spPr>
          <a:xfrm>
            <a:off x="1943100" y="4457700"/>
            <a:ext cx="1333500" cy="1333500"/>
          </a:xfrm>
          <a:prstGeom prst="rect">
            <a:avLst/>
          </a:prstGeom>
        </p:spPr>
      </p:pic>
      <p:pic>
        <p:nvPicPr>
          <p:cNvPr id="5" name="Picture 4" descr="chicken_ramen_orange.gif"/>
          <p:cNvPicPr>
            <a:picLocks noChangeAspect="1"/>
          </p:cNvPicPr>
          <p:nvPr/>
        </p:nvPicPr>
        <p:blipFill>
          <a:blip r:embed="rId3" cstate="print"/>
          <a:stretch>
            <a:fillRect/>
          </a:stretch>
        </p:blipFill>
        <p:spPr>
          <a:xfrm>
            <a:off x="2705100" y="4457700"/>
            <a:ext cx="1333500" cy="1333500"/>
          </a:xfrm>
          <a:prstGeom prst="rect">
            <a:avLst/>
          </a:prstGeom>
        </p:spPr>
      </p:pic>
      <p:pic>
        <p:nvPicPr>
          <p:cNvPr id="6" name="Picture 5" descr="chicken_ramen_orange.gif"/>
          <p:cNvPicPr>
            <a:picLocks noChangeAspect="1"/>
          </p:cNvPicPr>
          <p:nvPr/>
        </p:nvPicPr>
        <p:blipFill>
          <a:blip r:embed="rId3" cstate="print"/>
          <a:stretch>
            <a:fillRect/>
          </a:stretch>
        </p:blipFill>
        <p:spPr>
          <a:xfrm>
            <a:off x="3467100" y="4457700"/>
            <a:ext cx="1333500" cy="1333500"/>
          </a:xfrm>
          <a:prstGeom prst="rect">
            <a:avLst/>
          </a:prstGeom>
        </p:spPr>
      </p:pic>
      <p:pic>
        <p:nvPicPr>
          <p:cNvPr id="7" name="Picture 6" descr="chicken_ramen_orange.gif"/>
          <p:cNvPicPr>
            <a:picLocks noChangeAspect="1"/>
          </p:cNvPicPr>
          <p:nvPr/>
        </p:nvPicPr>
        <p:blipFill>
          <a:blip r:embed="rId3" cstate="print"/>
          <a:stretch>
            <a:fillRect/>
          </a:stretch>
        </p:blipFill>
        <p:spPr>
          <a:xfrm>
            <a:off x="4229100" y="4457700"/>
            <a:ext cx="1333500" cy="1333500"/>
          </a:xfrm>
          <a:prstGeom prst="rect">
            <a:avLst/>
          </a:prstGeom>
        </p:spPr>
      </p:pic>
      <p:pic>
        <p:nvPicPr>
          <p:cNvPr id="8" name="Picture 7" descr="gas-prices.jpg"/>
          <p:cNvPicPr>
            <a:picLocks noChangeAspect="1"/>
          </p:cNvPicPr>
          <p:nvPr/>
        </p:nvPicPr>
        <p:blipFill>
          <a:blip r:embed="rId4" cstate="print"/>
          <a:stretch>
            <a:fillRect/>
          </a:stretch>
        </p:blipFill>
        <p:spPr>
          <a:xfrm>
            <a:off x="6819900" y="1066800"/>
            <a:ext cx="1714500" cy="2576513"/>
          </a:xfrm>
          <a:prstGeom prst="rect">
            <a:avLst/>
          </a:prstGeom>
        </p:spPr>
      </p:pic>
      <p:sp>
        <p:nvSpPr>
          <p:cNvPr id="9" name="Text Box 3"/>
          <p:cNvSpPr txBox="1">
            <a:spLocks noChangeArrowheads="1"/>
          </p:cNvSpPr>
          <p:nvPr/>
        </p:nvSpPr>
        <p:spPr bwMode="auto">
          <a:xfrm>
            <a:off x="381000" y="1117056"/>
            <a:ext cx="6477000" cy="1969770"/>
          </a:xfrm>
          <a:prstGeom prst="rect">
            <a:avLst/>
          </a:prstGeom>
          <a:noFill/>
          <a:ln w="9525">
            <a:noFill/>
            <a:miter lim="800000"/>
            <a:headEnd/>
            <a:tailEnd/>
          </a:ln>
        </p:spPr>
        <p:txBody>
          <a:bodyPr wrap="square">
            <a:spAutoFit/>
          </a:bodyPr>
          <a:lstStyle/>
          <a:p>
            <a:pPr marL="169863" indent="-169863">
              <a:spcBef>
                <a:spcPct val="180000"/>
              </a:spcBef>
              <a:buFontTx/>
              <a:buChar char="•"/>
              <a:tabLst>
                <a:tab pos="628650" algn="l"/>
                <a:tab pos="633413" algn="l"/>
              </a:tabLst>
            </a:pPr>
            <a:r>
              <a:rPr lang="en-US" sz="2000" dirty="0" smtClean="0"/>
              <a:t>Single item, budget constrained problem</a:t>
            </a:r>
            <a:endParaRPr lang="en-US" sz="2000" dirty="0"/>
          </a:p>
          <a:p>
            <a:pPr lvl="1">
              <a:spcBef>
                <a:spcPts val="1200"/>
              </a:spcBef>
              <a:buFont typeface="Arial" charset="0"/>
              <a:buChar char="–"/>
              <a:tabLst>
                <a:tab pos="628650" algn="l"/>
                <a:tab pos="633413" algn="l"/>
                <a:tab pos="2743200" algn="l"/>
                <a:tab pos="3206750" algn="l"/>
              </a:tabLst>
            </a:pPr>
            <a:r>
              <a:rPr lang="en-US" dirty="0" smtClean="0"/>
              <a:t> You consume 1 gallon per day driving to and from work</a:t>
            </a:r>
          </a:p>
          <a:p>
            <a:pPr lvl="1">
              <a:spcBef>
                <a:spcPts val="1200"/>
              </a:spcBef>
              <a:buFont typeface="Arial" charset="0"/>
              <a:buChar char="–"/>
              <a:tabLst>
                <a:tab pos="628650" algn="l"/>
                <a:tab pos="633413" algn="l"/>
                <a:tab pos="2286000" algn="l"/>
                <a:tab pos="2743200" algn="l"/>
                <a:tab pos="3206750" algn="l"/>
              </a:tabLst>
            </a:pPr>
            <a:r>
              <a:rPr lang="en-US" dirty="0" smtClean="0"/>
              <a:t> Possible prices: $1.50, $1.75, $2.00, $2.25, 			 	$2.50, $2.75, $3.00, $3.25, $3.50</a:t>
            </a:r>
          </a:p>
          <a:p>
            <a:pPr lvl="1">
              <a:spcBef>
                <a:spcPts val="1200"/>
              </a:spcBef>
              <a:buFont typeface="Arial" charset="0"/>
              <a:buChar char="–"/>
              <a:tabLst>
                <a:tab pos="628650" algn="l"/>
                <a:tab pos="633413" algn="l"/>
                <a:tab pos="2286000" algn="l"/>
                <a:tab pos="2743200" algn="l"/>
                <a:tab pos="3206750" algn="l"/>
              </a:tabLst>
            </a:pPr>
            <a:r>
              <a:rPr lang="en-US" dirty="0" smtClean="0"/>
              <a:t> Cannot spend more than $6 on gas in a single day</a:t>
            </a:r>
          </a:p>
        </p:txBody>
      </p:sp>
      <p:sp>
        <p:nvSpPr>
          <p:cNvPr id="11" name="TextBox 10"/>
          <p:cNvSpPr txBox="1"/>
          <p:nvPr/>
        </p:nvSpPr>
        <p:spPr>
          <a:xfrm>
            <a:off x="6781800" y="3998893"/>
            <a:ext cx="1600200" cy="954107"/>
          </a:xfrm>
          <a:prstGeom prst="rect">
            <a:avLst/>
          </a:prstGeom>
          <a:noFill/>
        </p:spPr>
        <p:txBody>
          <a:bodyPr wrap="square" rtlCol="0">
            <a:spAutoFit/>
          </a:bodyPr>
          <a:lstStyle/>
          <a:p>
            <a:pPr algn="ctr"/>
            <a:r>
              <a:rPr lang="en-US" sz="2800" dirty="0" smtClean="0">
                <a:solidFill>
                  <a:srgbClr val="FF0000"/>
                </a:solidFill>
              </a:rPr>
              <a:t>Lots of Ramen!</a:t>
            </a:r>
            <a:endParaRPr 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nodeType="afterEffect">
                                  <p:stCondLst>
                                    <p:cond delay="500"/>
                                  </p:stCondLst>
                                  <p:childTnLst>
                                    <p:set>
                                      <p:cBhvr>
                                        <p:cTn id="27" dur="1" fill="hold">
                                          <p:stCondLst>
                                            <p:cond delay="0"/>
                                          </p:stCondLst>
                                        </p:cTn>
                                        <p:tgtEl>
                                          <p:spTgt spid="5"/>
                                        </p:tgtEl>
                                        <p:attrNameLst>
                                          <p:attrName>style.visibility</p:attrName>
                                        </p:attrNameLst>
                                      </p:cBhvr>
                                      <p:to>
                                        <p:strVal val="visible"/>
                                      </p:to>
                                    </p:set>
                                  </p:childTnLst>
                                </p:cTn>
                              </p:par>
                            </p:childTnLst>
                          </p:cTn>
                        </p:par>
                        <p:par>
                          <p:cTn id="28" fill="hold">
                            <p:stCondLst>
                              <p:cond delay="500"/>
                            </p:stCondLst>
                            <p:childTnLst>
                              <p:par>
                                <p:cTn id="29" presetID="1" presetClass="entr" presetSubtype="0" fill="hold" nodeType="afterEffect">
                                  <p:stCondLst>
                                    <p:cond delay="500"/>
                                  </p:stCondLst>
                                  <p:childTnLst>
                                    <p:set>
                                      <p:cBhvr>
                                        <p:cTn id="30" dur="1" fill="hold">
                                          <p:stCondLst>
                                            <p:cond delay="0"/>
                                          </p:stCondLst>
                                        </p:cTn>
                                        <p:tgtEl>
                                          <p:spTgt spid="6"/>
                                        </p:tgtEl>
                                        <p:attrNameLst>
                                          <p:attrName>style.visibility</p:attrName>
                                        </p:attrNameLst>
                                      </p:cBhvr>
                                      <p:to>
                                        <p:strVal val="visible"/>
                                      </p:to>
                                    </p:set>
                                  </p:childTnLst>
                                </p:cTn>
                              </p:par>
                            </p:childTnLst>
                          </p:cTn>
                        </p:par>
                        <p:par>
                          <p:cTn id="31" fill="hold">
                            <p:stCondLst>
                              <p:cond delay="1000"/>
                            </p:stCondLst>
                            <p:childTnLst>
                              <p:par>
                                <p:cTn id="32" presetID="1" presetClass="entr" presetSubtype="0" fill="hold" nodeType="afterEffect">
                                  <p:stCondLst>
                                    <p:cond delay="500"/>
                                  </p:stCondLst>
                                  <p:childTnLst>
                                    <p:set>
                                      <p:cBhvr>
                                        <p:cTn id="33" dur="1" fill="hold">
                                          <p:stCondLst>
                                            <p:cond delay="0"/>
                                          </p:stCondLst>
                                        </p:cTn>
                                        <p:tgtEl>
                                          <p:spTgt spid="7"/>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0">
                                            <p:txEl>
                                              <p:pRg st="5" end="5"/>
                                            </p:txEl>
                                          </p:spTgt>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bldLvl="2"/>
      <p:bldP spid="9" grpId="0"/>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title"/>
          </p:nvPr>
        </p:nvSpPr>
        <p:spPr/>
        <p:txBody>
          <a:bodyPr/>
          <a:lstStyle/>
          <a:p>
            <a:pPr eaLnBrk="1" hangingPunct="1"/>
            <a:r>
              <a:rPr lang="en-US" sz="1800" dirty="0" smtClean="0"/>
              <a:t>Related Work in Inventory Theory</a:t>
            </a:r>
          </a:p>
        </p:txBody>
      </p:sp>
      <p:sp>
        <p:nvSpPr>
          <p:cNvPr id="3" name="Text Box 3"/>
          <p:cNvSpPr txBox="1">
            <a:spLocks noChangeArrowheads="1"/>
          </p:cNvSpPr>
          <p:nvPr/>
        </p:nvSpPr>
        <p:spPr bwMode="auto">
          <a:xfrm>
            <a:off x="457200" y="1219200"/>
            <a:ext cx="8229600" cy="6133987"/>
          </a:xfrm>
          <a:prstGeom prst="rect">
            <a:avLst/>
          </a:prstGeom>
          <a:noFill/>
          <a:ln w="9525">
            <a:noFill/>
            <a:miter lim="800000"/>
            <a:headEnd/>
            <a:tailEnd/>
          </a:ln>
        </p:spPr>
        <p:txBody>
          <a:bodyPr wrap="square">
            <a:spAutoFit/>
          </a:bodyPr>
          <a:lstStyle/>
          <a:p>
            <a:pPr marL="169863" indent="-169863">
              <a:spcBef>
                <a:spcPts val="2900"/>
              </a:spcBef>
              <a:buFontTx/>
              <a:buChar char="•"/>
              <a:tabLst>
                <a:tab pos="628650" algn="l"/>
                <a:tab pos="633413" algn="l"/>
              </a:tabLst>
            </a:pPr>
            <a:r>
              <a:rPr lang="en-US" dirty="0" smtClean="0"/>
              <a:t>Single </a:t>
            </a:r>
            <a:r>
              <a:rPr lang="en-US" dirty="0"/>
              <a:t>item inventory models with random ordering </a:t>
            </a:r>
            <a:r>
              <a:rPr lang="en-US" dirty="0" smtClean="0"/>
              <a:t>prices </a:t>
            </a:r>
            <a:endParaRPr lang="en-US" sz="1400" dirty="0" smtClean="0"/>
          </a:p>
          <a:p>
            <a:pPr lvl="1">
              <a:spcBef>
                <a:spcPct val="65000"/>
              </a:spcBef>
              <a:buFont typeface="Arial" charset="0"/>
              <a:buChar char="–"/>
              <a:tabLst>
                <a:tab pos="628650" algn="l"/>
                <a:tab pos="633413" algn="l"/>
              </a:tabLst>
            </a:pPr>
            <a:r>
              <a:rPr lang="sv-SE" sz="1600" dirty="0" smtClean="0"/>
              <a:t>  B. G. Kingsman (1969); B. Kalymon (1971); V. Magirou (1982); K. Golabi 	</a:t>
            </a:r>
          </a:p>
          <a:p>
            <a:pPr lvl="1">
              <a:spcBef>
                <a:spcPts val="0"/>
              </a:spcBef>
              <a:tabLst>
                <a:tab pos="628650" algn="l"/>
                <a:tab pos="633413" algn="l"/>
              </a:tabLst>
            </a:pPr>
            <a:r>
              <a:rPr lang="sv-SE" sz="1600" dirty="0" smtClean="0"/>
              <a:t>	(1982, 1985)</a:t>
            </a:r>
          </a:p>
          <a:p>
            <a:pPr lvl="1">
              <a:spcBef>
                <a:spcPct val="65000"/>
              </a:spcBef>
              <a:buFont typeface="Arial" charset="0"/>
              <a:buChar char="–"/>
              <a:tabLst>
                <a:tab pos="627063" algn="l"/>
                <a:tab pos="633413" algn="l"/>
              </a:tabLst>
            </a:pPr>
            <a:r>
              <a:rPr lang="sv-SE" sz="1600" dirty="0" smtClean="0"/>
              <a:t> Kingsman is only one to consider a capacity constraint, and his constraint is on 	the number of items that can be ordered, regardless of the random realization 	of the ordering price</a:t>
            </a:r>
          </a:p>
          <a:p>
            <a:pPr marL="169863" indent="-169863">
              <a:spcBef>
                <a:spcPts val="3000"/>
              </a:spcBef>
              <a:buFontTx/>
              <a:buChar char="•"/>
              <a:tabLst>
                <a:tab pos="628650" algn="l"/>
                <a:tab pos="633413" algn="l"/>
              </a:tabLst>
            </a:pPr>
            <a:r>
              <a:rPr lang="en-US" dirty="0" smtClean="0"/>
              <a:t>Capacitated single and multiple item inventory models with stochastic demands and deterministic ordering prices</a:t>
            </a:r>
            <a:endParaRPr lang="en-US" sz="1400" dirty="0" smtClean="0"/>
          </a:p>
          <a:p>
            <a:pPr lvl="1">
              <a:spcBef>
                <a:spcPct val="65000"/>
              </a:spcBef>
              <a:buFont typeface="Arial" charset="0"/>
              <a:buChar char="–"/>
              <a:tabLst>
                <a:tab pos="628650" algn="l"/>
                <a:tab pos="633413" algn="l"/>
              </a:tabLst>
            </a:pPr>
            <a:r>
              <a:rPr lang="sv-SE" sz="1600" dirty="0" smtClean="0"/>
              <a:t> Single: A. Federgruen and P. Zipkin (1986); S. Tayur (1992); </a:t>
            </a:r>
          </a:p>
          <a:p>
            <a:pPr lvl="1">
              <a:spcBef>
                <a:spcPts val="0"/>
              </a:spcBef>
              <a:tabLst>
                <a:tab pos="628650" algn="l"/>
                <a:tab pos="633413" algn="l"/>
              </a:tabLst>
            </a:pPr>
            <a:r>
              <a:rPr lang="sv-SE" sz="1600" dirty="0" smtClean="0"/>
              <a:t>	Bensoussan et al (1983)</a:t>
            </a:r>
          </a:p>
          <a:p>
            <a:pPr lvl="1">
              <a:spcBef>
                <a:spcPct val="65000"/>
              </a:spcBef>
              <a:buFont typeface="Arial" charset="0"/>
              <a:buChar char="–"/>
              <a:tabLst>
                <a:tab pos="628650" algn="l"/>
                <a:tab pos="633413" algn="l"/>
              </a:tabLst>
            </a:pPr>
            <a:r>
              <a:rPr lang="sv-SE" sz="1600" dirty="0" smtClean="0"/>
              <a:t> Multipe: R. Evans (1967); G. A. DeCroix and A. Arreola-Risa (1998); 	</a:t>
            </a:r>
          </a:p>
          <a:p>
            <a:pPr lvl="1">
              <a:spcBef>
                <a:spcPts val="0"/>
              </a:spcBef>
              <a:tabLst>
                <a:tab pos="628650" algn="l"/>
                <a:tab pos="633413" algn="l"/>
              </a:tabLst>
            </a:pPr>
            <a:r>
              <a:rPr lang="sv-SE" sz="1600" dirty="0" smtClean="0"/>
              <a:t>	S. Chen (2004); G. Janakiraman, M. Nagarajan, S. Veeraraghavan (2009)</a:t>
            </a:r>
          </a:p>
          <a:p>
            <a:pPr marL="169863" lvl="0" indent="-169863">
              <a:spcBef>
                <a:spcPts val="3000"/>
              </a:spcBef>
              <a:buFontTx/>
              <a:buChar char="•"/>
              <a:tabLst>
                <a:tab pos="628650" algn="l"/>
                <a:tab pos="633413" algn="l"/>
              </a:tabLst>
            </a:pPr>
            <a:r>
              <a:rPr lang="en-US" dirty="0" smtClean="0">
                <a:solidFill>
                  <a:srgbClr val="000000"/>
                </a:solidFill>
              </a:rPr>
              <a:t>To our knowledge, no prior work on single item models with stochastic piecewise-linear convex ordering costs or multiple item models with stochastic prices and budget constraints</a:t>
            </a:r>
          </a:p>
          <a:p>
            <a:pPr marL="169863" lvl="0" indent="-169863">
              <a:spcBef>
                <a:spcPts val="4200"/>
              </a:spcBef>
              <a:buFontTx/>
              <a:buChar char="•"/>
              <a:tabLst>
                <a:tab pos="628650" algn="l"/>
                <a:tab pos="633413" algn="l"/>
              </a:tabLst>
            </a:pPr>
            <a:endParaRPr lang="en-US" sz="1400" dirty="0" smtClean="0">
              <a:solidFill>
                <a:srgbClr val="00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ChangeArrowheads="1"/>
          </p:cNvSpPr>
          <p:nvPr/>
        </p:nvSpPr>
        <p:spPr bwMode="auto">
          <a:xfrm>
            <a:off x="368300" y="2825496"/>
            <a:ext cx="7708900" cy="381000"/>
          </a:xfrm>
          <a:prstGeom prst="roundRect">
            <a:avLst>
              <a:gd name="adj" fmla="val 49986"/>
            </a:avLst>
          </a:prstGeom>
          <a:gradFill rotWithShape="0">
            <a:gsLst>
              <a:gs pos="0">
                <a:srgbClr val="FFFFFF"/>
              </a:gs>
              <a:gs pos="100000">
                <a:srgbClr val="6D85A5"/>
              </a:gs>
            </a:gsLst>
            <a:lin ang="0" scaled="1"/>
          </a:gradFill>
          <a:ln w="12700">
            <a:noFill/>
            <a:round/>
            <a:headEnd/>
            <a:tailEnd/>
          </a:ln>
        </p:spPr>
        <p:txBody>
          <a:bodyPr wrap="none" anchor="ctr"/>
          <a:lstStyle/>
          <a:p>
            <a:endParaRPr lang="en-US" dirty="0"/>
          </a:p>
        </p:txBody>
      </p:sp>
      <p:sp>
        <p:nvSpPr>
          <p:cNvPr id="14340" name="Text Box 4"/>
          <p:cNvSpPr txBox="1">
            <a:spLocks noChangeArrowheads="1"/>
          </p:cNvSpPr>
          <p:nvPr/>
        </p:nvSpPr>
        <p:spPr bwMode="auto">
          <a:xfrm>
            <a:off x="609600" y="1370886"/>
            <a:ext cx="7620000" cy="4801314"/>
          </a:xfrm>
          <a:prstGeom prst="rect">
            <a:avLst/>
          </a:prstGeom>
          <a:noFill/>
          <a:ln w="9525">
            <a:noFill/>
            <a:miter lim="800000"/>
            <a:headEnd/>
            <a:tailEnd/>
          </a:ln>
        </p:spPr>
        <p:txBody>
          <a:bodyPr>
            <a:spAutoFit/>
          </a:bodyPr>
          <a:lstStyle/>
          <a:p>
            <a:pPr marL="169863" indent="-169863">
              <a:spcBef>
                <a:spcPts val="3600"/>
              </a:spcBef>
              <a:buFontTx/>
              <a:buChar char="•"/>
            </a:pPr>
            <a:r>
              <a:rPr lang="en-US" dirty="0" smtClean="0"/>
              <a:t>Problem Description and Opportunistic Scheduling</a:t>
            </a:r>
          </a:p>
          <a:p>
            <a:pPr marL="169863" indent="-169863">
              <a:spcBef>
                <a:spcPts val="3600"/>
              </a:spcBef>
              <a:buFontTx/>
              <a:buChar char="•"/>
            </a:pPr>
            <a:r>
              <a:rPr lang="en-US" dirty="0" smtClean="0"/>
              <a:t>Problem Formulation and Relation to Inventory Theory</a:t>
            </a:r>
          </a:p>
          <a:p>
            <a:pPr marL="169863" indent="-169863">
              <a:spcBef>
                <a:spcPts val="3600"/>
              </a:spcBef>
              <a:buFontTx/>
              <a:buChar char="•"/>
            </a:pPr>
            <a:r>
              <a:rPr lang="en-US" b="1" dirty="0" smtClean="0"/>
              <a:t>Single Receiver Case – Exploiting Temporal Diversity</a:t>
            </a:r>
          </a:p>
          <a:p>
            <a:pPr marL="169863" indent="-169863">
              <a:spcBef>
                <a:spcPts val="3600"/>
              </a:spcBef>
              <a:buFontTx/>
              <a:buChar char="•"/>
            </a:pPr>
            <a:r>
              <a:rPr lang="en-US" dirty="0" smtClean="0"/>
              <a:t>Two Receiver Case – Exploiting Spatial and Temporal Diversity</a:t>
            </a:r>
          </a:p>
          <a:p>
            <a:pPr marL="169863" indent="-169863">
              <a:spcBef>
                <a:spcPts val="3600"/>
              </a:spcBef>
              <a:buFontTx/>
              <a:buChar char="•"/>
            </a:pPr>
            <a:r>
              <a:rPr lang="en-US" dirty="0" smtClean="0"/>
              <a:t>Stochastic Versus Deterministic Prices in Inventory Theory</a:t>
            </a:r>
          </a:p>
          <a:p>
            <a:pPr marL="169863" lvl="1" indent="-169863">
              <a:spcBef>
                <a:spcPts val="3600"/>
              </a:spcBef>
              <a:buFontTx/>
              <a:buChar char="•"/>
            </a:pPr>
            <a:r>
              <a:rPr lang="en-US" dirty="0" smtClean="0"/>
              <a:t>Ongoing Work: General </a:t>
            </a:r>
            <a:r>
              <a:rPr lang="en-US" i="1" dirty="0" smtClean="0"/>
              <a:t>M</a:t>
            </a:r>
            <a:r>
              <a:rPr lang="en-US" dirty="0" smtClean="0"/>
              <a:t> Receiver Case</a:t>
            </a:r>
          </a:p>
          <a:p>
            <a:pPr marL="169863" lvl="1" indent="-169863">
              <a:spcBef>
                <a:spcPts val="3600"/>
              </a:spcBef>
              <a:buFontTx/>
              <a:buChar char="•"/>
            </a:pPr>
            <a:r>
              <a:rPr lang="en-US" dirty="0" smtClean="0"/>
              <a:t>Summary of Contribution</a:t>
            </a:r>
          </a:p>
        </p:txBody>
      </p:sp>
      <p:sp>
        <p:nvSpPr>
          <p:cNvPr id="14339" name="Rectangle 3"/>
          <p:cNvSpPr>
            <a:spLocks noGrp="1" noChangeArrowheads="1"/>
          </p:cNvSpPr>
          <p:nvPr>
            <p:ph type="title"/>
          </p:nvPr>
        </p:nvSpPr>
        <p:spPr/>
        <p:txBody>
          <a:bodyPr/>
          <a:lstStyle/>
          <a:p>
            <a:pPr eaLnBrk="1" hangingPunct="1"/>
            <a:r>
              <a:rPr lang="en-US" sz="1800" dirty="0" smtClean="0"/>
              <a:t>Chapters 4-7</a:t>
            </a:r>
            <a:br>
              <a:rPr lang="en-US" sz="1800" dirty="0" smtClean="0"/>
            </a:br>
            <a:r>
              <a:rPr lang="en-US" sz="1800" dirty="0" smtClean="0"/>
              <a:t>Energy-Efficient Transmission Scheduling with Strict Underflow Constraints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one_dp.png"/>
          <p:cNvPicPr>
            <a:picLocks noChangeAspect="1"/>
          </p:cNvPicPr>
          <p:nvPr/>
        </p:nvPicPr>
        <p:blipFill>
          <a:blip r:embed="rId3" cstate="print"/>
          <a:stretch>
            <a:fillRect/>
          </a:stretch>
        </p:blipFill>
        <p:spPr>
          <a:xfrm>
            <a:off x="685800" y="1527603"/>
            <a:ext cx="7874286" cy="3565714"/>
          </a:xfrm>
          <a:prstGeom prst="rect">
            <a:avLst/>
          </a:prstGeom>
        </p:spPr>
      </p:pic>
      <p:sp>
        <p:nvSpPr>
          <p:cNvPr id="22530" name="Rectangle 3"/>
          <p:cNvSpPr>
            <a:spLocks noGrp="1" noChangeArrowheads="1"/>
          </p:cNvSpPr>
          <p:nvPr>
            <p:ph type="title"/>
          </p:nvPr>
        </p:nvSpPr>
        <p:spPr/>
        <p:txBody>
          <a:bodyPr/>
          <a:lstStyle/>
          <a:p>
            <a:pPr eaLnBrk="1" hangingPunct="1"/>
            <a:r>
              <a:rPr lang="en-US" sz="1800" dirty="0" smtClean="0"/>
              <a:t>Single Receiver with Linear Power-Rate Curves </a:t>
            </a:r>
            <a:br>
              <a:rPr lang="en-US" sz="1800" dirty="0" smtClean="0"/>
            </a:br>
            <a:r>
              <a:rPr lang="en-US" sz="1800" dirty="0" smtClean="0"/>
              <a:t>Finite Horizon Problem</a:t>
            </a:r>
          </a:p>
        </p:txBody>
      </p:sp>
      <p:sp>
        <p:nvSpPr>
          <p:cNvPr id="3" name="Text Box 4"/>
          <p:cNvSpPr txBox="1">
            <a:spLocks noChangeArrowheads="1"/>
          </p:cNvSpPr>
          <p:nvPr/>
        </p:nvSpPr>
        <p:spPr bwMode="auto">
          <a:xfrm>
            <a:off x="609600" y="5244405"/>
            <a:ext cx="7391400" cy="1384995"/>
          </a:xfrm>
          <a:prstGeom prst="rect">
            <a:avLst/>
          </a:prstGeom>
          <a:noFill/>
          <a:ln w="9525">
            <a:noFill/>
            <a:miter lim="800000"/>
            <a:headEnd/>
            <a:tailEnd/>
          </a:ln>
        </p:spPr>
        <p:txBody>
          <a:bodyPr>
            <a:spAutoFit/>
          </a:bodyPr>
          <a:lstStyle/>
          <a:p>
            <a:pPr marL="169863" indent="-169863">
              <a:spcBef>
                <a:spcPct val="50000"/>
              </a:spcBef>
              <a:buFontTx/>
              <a:buChar char="•"/>
            </a:pPr>
            <a:r>
              <a:rPr lang="en-US" sz="1600" dirty="0" smtClean="0"/>
              <a:t>Uncountable state space and uncountable action space makes DP computationally intractable</a:t>
            </a:r>
          </a:p>
          <a:p>
            <a:pPr marL="169863" indent="-169863">
              <a:spcBef>
                <a:spcPts val="1200"/>
              </a:spcBef>
              <a:buFontTx/>
              <a:buChar char="•"/>
            </a:pPr>
            <a:r>
              <a:rPr lang="en-US" sz="1600" dirty="0" smtClean="0"/>
              <a:t>If </a:t>
            </a:r>
            <a:r>
              <a:rPr lang="en-US" sz="1600" dirty="0"/>
              <a:t>action space were independent of </a:t>
            </a:r>
            <a:r>
              <a:rPr lang="en-US" sz="1600" i="1" dirty="0"/>
              <a:t>x</a:t>
            </a:r>
            <a:r>
              <a:rPr lang="en-US" sz="1600" dirty="0"/>
              <a:t>, we would have a </a:t>
            </a:r>
            <a:r>
              <a:rPr lang="en-US" sz="1600" i="1" dirty="0"/>
              <a:t>base-stock policy</a:t>
            </a:r>
          </a:p>
          <a:p>
            <a:pPr marL="169863" indent="-169863">
              <a:spcBef>
                <a:spcPts val="1200"/>
              </a:spcBef>
              <a:buFontTx/>
              <a:buChar char="•"/>
            </a:pPr>
            <a:r>
              <a:rPr lang="en-US" sz="1600" dirty="0"/>
              <a:t>Instead, we get a </a:t>
            </a:r>
            <a:r>
              <a:rPr lang="en-US" sz="1600" i="1" dirty="0"/>
              <a:t>modified base-stock policy</a:t>
            </a:r>
            <a:endParaRPr lang="en-US" sz="1400" i="1" dirty="0"/>
          </a:p>
        </p:txBody>
      </p:sp>
      <p:sp>
        <p:nvSpPr>
          <p:cNvPr id="22533" name="Rectangle 678"/>
          <p:cNvSpPr>
            <a:spLocks noChangeArrowheads="1"/>
          </p:cNvSpPr>
          <p:nvPr/>
        </p:nvSpPr>
        <p:spPr bwMode="auto">
          <a:xfrm>
            <a:off x="609600" y="1450975"/>
            <a:ext cx="7924800" cy="3657600"/>
          </a:xfrm>
          <a:prstGeom prst="rect">
            <a:avLst/>
          </a:prstGeom>
          <a:noFill/>
          <a:ln w="31750">
            <a:solidFill>
              <a:schemeClr val="tx1"/>
            </a:solidFill>
            <a:miter lim="800000"/>
            <a:headEnd/>
            <a:tailEnd/>
          </a:ln>
        </p:spPr>
        <p:txBody>
          <a:bodyPr wrap="none" anchor="ctr"/>
          <a:lstStyle/>
          <a:p>
            <a:endParaRPr lang="en-US" dirty="0"/>
          </a:p>
        </p:txBody>
      </p:sp>
      <p:sp>
        <p:nvSpPr>
          <p:cNvPr id="22534" name="Text Box 2"/>
          <p:cNvSpPr txBox="1">
            <a:spLocks noChangeArrowheads="1"/>
          </p:cNvSpPr>
          <p:nvPr/>
        </p:nvSpPr>
        <p:spPr bwMode="auto">
          <a:xfrm>
            <a:off x="533400" y="1143000"/>
            <a:ext cx="6248400" cy="307975"/>
          </a:xfrm>
          <a:prstGeom prst="rect">
            <a:avLst/>
          </a:prstGeom>
          <a:noFill/>
          <a:ln w="9525">
            <a:noFill/>
            <a:miter lim="800000"/>
            <a:headEnd/>
            <a:tailEnd/>
          </a:ln>
        </p:spPr>
        <p:txBody>
          <a:bodyPr>
            <a:spAutoFit/>
          </a:bodyPr>
          <a:lstStyle/>
          <a:p>
            <a:pPr>
              <a:spcBef>
                <a:spcPct val="50000"/>
              </a:spcBef>
            </a:pPr>
            <a:r>
              <a:rPr lang="en-US" sz="1400" b="1" i="1" dirty="0" smtClean="0"/>
              <a:t>Dynamic </a:t>
            </a:r>
            <a:r>
              <a:rPr lang="en-US" sz="1400" b="1" i="1" dirty="0"/>
              <a:t>Programming </a:t>
            </a:r>
            <a:r>
              <a:rPr lang="en-US" sz="1400" b="1" i="1" dirty="0" smtClean="0"/>
              <a:t>Equations</a:t>
            </a:r>
            <a:endParaRPr lang="en-US" sz="1400"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9" name="Rectangle 678"/>
          <p:cNvSpPr>
            <a:spLocks noChangeArrowheads="1"/>
          </p:cNvSpPr>
          <p:nvPr/>
        </p:nvSpPr>
        <p:spPr bwMode="auto">
          <a:xfrm>
            <a:off x="304800" y="1295400"/>
            <a:ext cx="8534400" cy="2590800"/>
          </a:xfrm>
          <a:prstGeom prst="rect">
            <a:avLst/>
          </a:prstGeom>
          <a:solidFill>
            <a:srgbClr val="FFFFE1"/>
          </a:solidFill>
          <a:ln w="31750">
            <a:solidFill>
              <a:schemeClr val="tx1"/>
            </a:solidFill>
            <a:miter lim="800000"/>
            <a:headEnd/>
            <a:tailEnd/>
          </a:ln>
        </p:spPr>
        <p:txBody>
          <a:bodyPr wrap="none" anchor="ctr"/>
          <a:lstStyle/>
          <a:p>
            <a:endParaRPr lang="en-US" dirty="0"/>
          </a:p>
        </p:txBody>
      </p:sp>
      <p:sp>
        <p:nvSpPr>
          <p:cNvPr id="51" name="Text Box 4"/>
          <p:cNvSpPr txBox="1">
            <a:spLocks noChangeArrowheads="1"/>
          </p:cNvSpPr>
          <p:nvPr/>
        </p:nvSpPr>
        <p:spPr bwMode="auto">
          <a:xfrm>
            <a:off x="304800" y="1295400"/>
            <a:ext cx="8534400" cy="2908489"/>
          </a:xfrm>
          <a:prstGeom prst="rect">
            <a:avLst/>
          </a:prstGeom>
          <a:noFill/>
          <a:ln w="9525">
            <a:noFill/>
            <a:miter lim="800000"/>
            <a:headEnd/>
            <a:tailEnd/>
          </a:ln>
        </p:spPr>
        <p:txBody>
          <a:bodyPr>
            <a:spAutoFit/>
          </a:bodyPr>
          <a:lstStyle/>
          <a:p>
            <a:pPr>
              <a:lnSpc>
                <a:spcPct val="150000"/>
              </a:lnSpc>
              <a:spcBef>
                <a:spcPct val="50000"/>
              </a:spcBef>
              <a:defRPr/>
            </a:pPr>
            <a:r>
              <a:rPr lang="en-US" sz="1400" dirty="0"/>
              <a:t>For every </a:t>
            </a:r>
            <a:r>
              <a:rPr lang="en-US" sz="1400" i="1" dirty="0"/>
              <a:t>n </a:t>
            </a:r>
            <a:r>
              <a:rPr lang="en-US" sz="1400" i="1" dirty="0">
                <a:sym typeface="Symbol"/>
              </a:rPr>
              <a:t></a:t>
            </a:r>
            <a:r>
              <a:rPr lang="en-US" sz="1400" i="1" dirty="0"/>
              <a:t> {1,2,…,N} </a:t>
            </a:r>
            <a:r>
              <a:rPr lang="en-US" sz="1400" dirty="0"/>
              <a:t>and </a:t>
            </a:r>
            <a:r>
              <a:rPr lang="en-US" sz="1400" i="1" dirty="0" smtClean="0"/>
              <a:t>s </a:t>
            </a:r>
            <a:r>
              <a:rPr lang="en-US" sz="1400" i="1" dirty="0">
                <a:sym typeface="Symbol"/>
              </a:rPr>
              <a:t></a:t>
            </a:r>
            <a:r>
              <a:rPr lang="en-US" sz="1400" i="1" dirty="0"/>
              <a:t> </a:t>
            </a:r>
            <a:r>
              <a:rPr lang="en-US" sz="1400" i="1" dirty="0" smtClean="0">
                <a:latin typeface="Script MT Bold" pitchFamily="66" charset="0"/>
              </a:rPr>
              <a:t>S</a:t>
            </a:r>
            <a:r>
              <a:rPr lang="en-US" sz="1400" i="1" dirty="0" smtClean="0"/>
              <a:t>,</a:t>
            </a:r>
            <a:r>
              <a:rPr lang="en-US" sz="1400" dirty="0" smtClean="0"/>
              <a:t> </a:t>
            </a:r>
            <a:r>
              <a:rPr lang="en-US" sz="1400" dirty="0"/>
              <a:t>there exists a </a:t>
            </a:r>
            <a:r>
              <a:rPr lang="en-US" sz="1400" i="1" dirty="0"/>
              <a:t>critical number,</a:t>
            </a:r>
            <a:r>
              <a:rPr lang="en-US" sz="1400" dirty="0"/>
              <a:t> </a:t>
            </a:r>
            <a:r>
              <a:rPr lang="en-US" sz="1400" i="1" dirty="0" smtClean="0"/>
              <a:t>b</a:t>
            </a:r>
            <a:r>
              <a:rPr lang="en-US" sz="1400" i="1" baseline="-25000" dirty="0" smtClean="0"/>
              <a:t>n</a:t>
            </a:r>
            <a:r>
              <a:rPr lang="en-US" sz="1400" i="1" dirty="0" smtClean="0"/>
              <a:t>(s), </a:t>
            </a:r>
            <a:r>
              <a:rPr lang="en-US" sz="1400" dirty="0"/>
              <a:t>such that the optimal control strategy is given by                                 , where</a:t>
            </a:r>
            <a:r>
              <a:rPr lang="en-US" sz="1400" i="1" dirty="0"/>
              <a:t> </a:t>
            </a:r>
          </a:p>
          <a:p>
            <a:pPr marL="169863" indent="-169863">
              <a:lnSpc>
                <a:spcPct val="150000"/>
              </a:lnSpc>
              <a:spcBef>
                <a:spcPct val="50000"/>
              </a:spcBef>
              <a:defRPr/>
            </a:pPr>
            <a:r>
              <a:rPr lang="en-US" sz="1400" i="1" dirty="0"/>
              <a:t>	</a:t>
            </a:r>
          </a:p>
          <a:p>
            <a:pPr marL="169863" indent="-169863">
              <a:lnSpc>
                <a:spcPct val="150000"/>
              </a:lnSpc>
              <a:spcBef>
                <a:spcPct val="50000"/>
              </a:spcBef>
              <a:defRPr/>
            </a:pPr>
            <a:endParaRPr lang="en-US" sz="1400" i="1" dirty="0"/>
          </a:p>
          <a:p>
            <a:pPr marL="169863" indent="-169863">
              <a:lnSpc>
                <a:spcPct val="150000"/>
              </a:lnSpc>
              <a:spcBef>
                <a:spcPct val="50000"/>
              </a:spcBef>
              <a:defRPr/>
            </a:pPr>
            <a:r>
              <a:rPr lang="en-US" sz="1400" i="1" dirty="0"/>
              <a:t>	</a:t>
            </a:r>
          </a:p>
          <a:p>
            <a:pPr marL="169863" indent="-169863">
              <a:lnSpc>
                <a:spcPct val="150000"/>
              </a:lnSpc>
              <a:spcBef>
                <a:spcPts val="1800"/>
              </a:spcBef>
              <a:defRPr/>
            </a:pPr>
            <a:r>
              <a:rPr lang="en-US" sz="1400" dirty="0"/>
              <a:t>Furthermore, for a fixed </a:t>
            </a:r>
            <a:r>
              <a:rPr lang="en-US" sz="1400" i="1" dirty="0"/>
              <a:t>n</a:t>
            </a:r>
            <a:r>
              <a:rPr lang="en-US" sz="1400" dirty="0"/>
              <a:t>, </a:t>
            </a:r>
            <a:r>
              <a:rPr lang="en-US" sz="1400" i="1" dirty="0" smtClean="0"/>
              <a:t>b</a:t>
            </a:r>
            <a:r>
              <a:rPr lang="en-US" sz="1400" i="1" baseline="-25000" dirty="0" smtClean="0"/>
              <a:t>n</a:t>
            </a:r>
            <a:r>
              <a:rPr lang="en-US" sz="1400" i="1" dirty="0" smtClean="0"/>
              <a:t>(s)</a:t>
            </a:r>
            <a:r>
              <a:rPr lang="en-US" sz="1400" dirty="0" smtClean="0"/>
              <a:t> </a:t>
            </a:r>
            <a:r>
              <a:rPr lang="en-US" sz="1400" dirty="0"/>
              <a:t>is nonincreasing in </a:t>
            </a:r>
            <a:r>
              <a:rPr lang="en-US" sz="1400" i="1" dirty="0" smtClean="0"/>
              <a:t>c</a:t>
            </a:r>
            <a:r>
              <a:rPr lang="en-US" sz="1400" i="1" baseline="-25000" dirty="0" smtClean="0"/>
              <a:t>s</a:t>
            </a:r>
            <a:r>
              <a:rPr lang="en-US" sz="1400" i="1" dirty="0" smtClean="0"/>
              <a:t>, </a:t>
            </a:r>
            <a:r>
              <a:rPr lang="en-US" sz="1400" dirty="0"/>
              <a:t>and for a fixed </a:t>
            </a:r>
            <a:r>
              <a:rPr lang="en-US" sz="1400" i="1" dirty="0" smtClean="0"/>
              <a:t>s:                                                        </a:t>
            </a:r>
            <a:r>
              <a:rPr lang="en-US" sz="1400" i="1" dirty="0"/>
              <a:t>.</a:t>
            </a:r>
            <a:r>
              <a:rPr lang="en-US" sz="1400" dirty="0"/>
              <a:t> </a:t>
            </a:r>
            <a:endParaRPr lang="en-US" sz="1400" i="1" dirty="0"/>
          </a:p>
        </p:txBody>
      </p:sp>
      <p:sp>
        <p:nvSpPr>
          <p:cNvPr id="2066" name="Rectangle 3"/>
          <p:cNvSpPr>
            <a:spLocks noGrp="1" noChangeArrowheads="1"/>
          </p:cNvSpPr>
          <p:nvPr>
            <p:ph type="title"/>
          </p:nvPr>
        </p:nvSpPr>
        <p:spPr/>
        <p:txBody>
          <a:bodyPr/>
          <a:lstStyle/>
          <a:p>
            <a:pPr eaLnBrk="1" hangingPunct="1"/>
            <a:r>
              <a:rPr lang="en-US" sz="1800" dirty="0" smtClean="0"/>
              <a:t>Single Receiver with Linear Power-Rate Curves</a:t>
            </a:r>
            <a:br>
              <a:rPr lang="en-US" sz="1800" dirty="0" smtClean="0"/>
            </a:br>
            <a:r>
              <a:rPr lang="en-US" sz="1800" dirty="0" smtClean="0"/>
              <a:t>Modified Base-Stock Policy is Optimal</a:t>
            </a:r>
          </a:p>
        </p:txBody>
      </p:sp>
      <p:grpSp>
        <p:nvGrpSpPr>
          <p:cNvPr id="2" name="Group 101"/>
          <p:cNvGrpSpPr>
            <a:grpSpLocks/>
          </p:cNvGrpSpPr>
          <p:nvPr/>
        </p:nvGrpSpPr>
        <p:grpSpPr bwMode="auto">
          <a:xfrm>
            <a:off x="228600" y="4191000"/>
            <a:ext cx="8610600" cy="2398258"/>
            <a:chOff x="228600" y="4160520"/>
            <a:chExt cx="8610600" cy="2398576"/>
          </a:xfrm>
        </p:grpSpPr>
        <p:sp>
          <p:nvSpPr>
            <p:cNvPr id="2072" name="Rectangle 678"/>
            <p:cNvSpPr>
              <a:spLocks noChangeArrowheads="1"/>
            </p:cNvSpPr>
            <p:nvPr/>
          </p:nvSpPr>
          <p:spPr bwMode="auto">
            <a:xfrm>
              <a:off x="304800" y="4419600"/>
              <a:ext cx="8534400" cy="2133600"/>
            </a:xfrm>
            <a:prstGeom prst="rect">
              <a:avLst/>
            </a:prstGeom>
            <a:solidFill>
              <a:srgbClr val="FFCC99"/>
            </a:solidFill>
            <a:ln w="31750">
              <a:solidFill>
                <a:schemeClr val="tx1"/>
              </a:solidFill>
              <a:miter lim="800000"/>
              <a:headEnd/>
              <a:tailEnd/>
            </a:ln>
          </p:spPr>
          <p:txBody>
            <a:bodyPr wrap="none" anchor="ctr"/>
            <a:lstStyle/>
            <a:p>
              <a:endParaRPr lang="en-US" dirty="0"/>
            </a:p>
          </p:txBody>
        </p:sp>
        <p:cxnSp>
          <p:nvCxnSpPr>
            <p:cNvPr id="57" name="Straight Connector 56"/>
            <p:cNvCxnSpPr/>
            <p:nvPr/>
          </p:nvCxnSpPr>
          <p:spPr>
            <a:xfrm rot="10800000">
              <a:off x="2514600" y="5941931"/>
              <a:ext cx="1144588" cy="1588"/>
            </a:xfrm>
            <a:prstGeom prst="line">
              <a:avLst/>
            </a:prstGeom>
            <a:ln>
              <a:solidFill>
                <a:schemeClr val="tx1"/>
              </a:solidFill>
              <a:headEnd type="arrow" w="med" len="sm"/>
              <a:tailEnd type="none"/>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5446637" y="5371944"/>
              <a:ext cx="1144739" cy="1587"/>
            </a:xfrm>
            <a:prstGeom prst="line">
              <a:avLst/>
            </a:prstGeom>
            <a:ln>
              <a:solidFill>
                <a:schemeClr val="tx1"/>
              </a:solidFill>
              <a:headEnd type="arrow" w="med" len="sm"/>
              <a:tailEnd type="none"/>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flipV="1">
              <a:off x="6781780" y="4876598"/>
              <a:ext cx="30484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V="1">
              <a:off x="6021388" y="5181418"/>
              <a:ext cx="303212" cy="2937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6324600" y="5181418"/>
              <a:ext cx="4572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6399955" y="5563263"/>
              <a:ext cx="763688" cy="0"/>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5942755" y="5563263"/>
              <a:ext cx="763688" cy="0"/>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graphicFrame>
          <p:nvGraphicFramePr>
            <p:cNvPr id="2053" name="Object 2"/>
            <p:cNvGraphicFramePr>
              <a:graphicFrameLocks noChangeAspect="1"/>
            </p:cNvGraphicFramePr>
            <p:nvPr/>
          </p:nvGraphicFramePr>
          <p:xfrm>
            <a:off x="5972175" y="5929229"/>
            <a:ext cx="660400" cy="431857"/>
          </p:xfrm>
          <a:graphic>
            <a:graphicData uri="http://schemas.openxmlformats.org/presentationml/2006/ole">
              <p:oleObj spid="_x0000_s402437" name="Equation" r:id="rId4" imgW="660240" imgH="431640" progId="Equation.3">
                <p:embed/>
              </p:oleObj>
            </a:graphicData>
          </a:graphic>
        </p:graphicFrame>
        <p:graphicFrame>
          <p:nvGraphicFramePr>
            <p:cNvPr id="2054" name="Object 3"/>
            <p:cNvGraphicFramePr>
              <a:graphicFrameLocks noChangeAspect="1"/>
            </p:cNvGraphicFramePr>
            <p:nvPr/>
          </p:nvGraphicFramePr>
          <p:xfrm>
            <a:off x="6680200" y="6029256"/>
            <a:ext cx="368300" cy="228630"/>
          </p:xfrm>
          <a:graphic>
            <a:graphicData uri="http://schemas.openxmlformats.org/presentationml/2006/ole">
              <p:oleObj spid="_x0000_s402438" name="Equation" r:id="rId5" imgW="368280" imgH="228600" progId="Equation.3">
                <p:embed/>
              </p:oleObj>
            </a:graphicData>
          </a:graphic>
        </p:graphicFrame>
        <p:graphicFrame>
          <p:nvGraphicFramePr>
            <p:cNvPr id="2055" name="Object 4"/>
            <p:cNvGraphicFramePr>
              <a:graphicFrameLocks noChangeAspect="1"/>
            </p:cNvGraphicFramePr>
            <p:nvPr/>
          </p:nvGraphicFramePr>
          <p:xfrm>
            <a:off x="5638800" y="5054401"/>
            <a:ext cx="368300" cy="228630"/>
          </p:xfrm>
          <a:graphic>
            <a:graphicData uri="http://schemas.openxmlformats.org/presentationml/2006/ole">
              <p:oleObj spid="_x0000_s402439" name="Equation" r:id="rId6" imgW="368280" imgH="228600" progId="Equation.3">
                <p:embed/>
              </p:oleObj>
            </a:graphicData>
          </a:graphic>
        </p:graphicFrame>
        <p:cxnSp>
          <p:nvCxnSpPr>
            <p:cNvPr id="67" name="Straight Connector 66"/>
            <p:cNvCxnSpPr/>
            <p:nvPr/>
          </p:nvCxnSpPr>
          <p:spPr>
            <a:xfrm>
              <a:off x="6019800" y="5181418"/>
              <a:ext cx="304800" cy="1587"/>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graphicFrame>
          <p:nvGraphicFramePr>
            <p:cNvPr id="2056" name="Object 5"/>
            <p:cNvGraphicFramePr>
              <a:graphicFrameLocks noChangeAspect="1"/>
            </p:cNvGraphicFramePr>
            <p:nvPr/>
          </p:nvGraphicFramePr>
          <p:xfrm>
            <a:off x="5721350" y="5257628"/>
            <a:ext cx="203200" cy="431857"/>
          </p:xfrm>
          <a:graphic>
            <a:graphicData uri="http://schemas.openxmlformats.org/presentationml/2006/ole">
              <p:oleObj spid="_x0000_s402440" name="Equation" r:id="rId7" imgW="203040" imgH="431640" progId="Equation.3">
                <p:embed/>
              </p:oleObj>
            </a:graphicData>
          </a:graphic>
        </p:graphicFrame>
        <p:graphicFrame>
          <p:nvGraphicFramePr>
            <p:cNvPr id="2057" name="Object 6"/>
            <p:cNvGraphicFramePr>
              <a:graphicFrameLocks noChangeAspect="1"/>
            </p:cNvGraphicFramePr>
            <p:nvPr/>
          </p:nvGraphicFramePr>
          <p:xfrm>
            <a:off x="7226300" y="5886450"/>
            <a:ext cx="127000" cy="139700"/>
          </p:xfrm>
          <a:graphic>
            <a:graphicData uri="http://schemas.openxmlformats.org/presentationml/2006/ole">
              <p:oleObj spid="_x0000_s402441" name="Equation" r:id="rId8" imgW="126720" imgH="139680" progId="Equation.3">
                <p:embed/>
              </p:oleObj>
            </a:graphicData>
          </a:graphic>
        </p:graphicFrame>
        <p:graphicFrame>
          <p:nvGraphicFramePr>
            <p:cNvPr id="2058" name="Object 7"/>
            <p:cNvGraphicFramePr>
              <a:graphicFrameLocks noChangeAspect="1"/>
            </p:cNvGraphicFramePr>
            <p:nvPr/>
          </p:nvGraphicFramePr>
          <p:xfrm>
            <a:off x="5772150" y="4520931"/>
            <a:ext cx="546100" cy="304840"/>
          </p:xfrm>
          <a:graphic>
            <a:graphicData uri="http://schemas.openxmlformats.org/presentationml/2006/ole">
              <p:oleObj spid="_x0000_s402442" name="Equation" r:id="rId9" imgW="545760" imgH="304560" progId="Equation.3">
                <p:embed/>
              </p:oleObj>
            </a:graphicData>
          </a:graphic>
        </p:graphicFrame>
        <p:sp>
          <p:nvSpPr>
            <p:cNvPr id="2081" name="TextBox 17"/>
            <p:cNvSpPr txBox="1">
              <a:spLocks noChangeArrowheads="1"/>
            </p:cNvSpPr>
            <p:nvPr/>
          </p:nvSpPr>
          <p:spPr bwMode="auto">
            <a:xfrm>
              <a:off x="5334000" y="6297451"/>
              <a:ext cx="2514600" cy="261645"/>
            </a:xfrm>
            <a:prstGeom prst="rect">
              <a:avLst/>
            </a:prstGeom>
            <a:noFill/>
            <a:ln w="9525">
              <a:noFill/>
              <a:miter lim="800000"/>
              <a:headEnd/>
              <a:tailEnd/>
            </a:ln>
          </p:spPr>
          <p:txBody>
            <a:bodyPr>
              <a:spAutoFit/>
            </a:bodyPr>
            <a:lstStyle/>
            <a:p>
              <a:pPr algn="ctr"/>
              <a:r>
                <a:rPr lang="en-US" sz="1100" b="1" dirty="0"/>
                <a:t>Buffer Level Before Transmission</a:t>
              </a:r>
            </a:p>
          </p:txBody>
        </p:sp>
        <p:sp>
          <p:nvSpPr>
            <p:cNvPr id="2082" name="TextBox 18"/>
            <p:cNvSpPr txBox="1">
              <a:spLocks noChangeArrowheads="1"/>
            </p:cNvSpPr>
            <p:nvPr/>
          </p:nvSpPr>
          <p:spPr bwMode="auto">
            <a:xfrm>
              <a:off x="4572000" y="5029200"/>
              <a:ext cx="1093788" cy="769543"/>
            </a:xfrm>
            <a:prstGeom prst="rect">
              <a:avLst/>
            </a:prstGeom>
            <a:noFill/>
            <a:ln w="9525">
              <a:noFill/>
              <a:miter lim="800000"/>
              <a:headEnd/>
              <a:tailEnd/>
            </a:ln>
          </p:spPr>
          <p:txBody>
            <a:bodyPr wrap="square">
              <a:spAutoFit/>
            </a:bodyPr>
            <a:lstStyle/>
            <a:p>
              <a:pPr algn="ctr"/>
              <a:r>
                <a:rPr lang="en-US" sz="1100" b="1" dirty="0"/>
                <a:t>Optimal Buffer Level After Transmission</a:t>
              </a:r>
            </a:p>
          </p:txBody>
        </p:sp>
        <p:cxnSp>
          <p:nvCxnSpPr>
            <p:cNvPr id="74" name="Straight Connector 73"/>
            <p:cNvCxnSpPr/>
            <p:nvPr/>
          </p:nvCxnSpPr>
          <p:spPr>
            <a:xfrm rot="5400000">
              <a:off x="1941437" y="5371944"/>
              <a:ext cx="1144739" cy="1587"/>
            </a:xfrm>
            <a:prstGeom prst="line">
              <a:avLst/>
            </a:prstGeom>
            <a:ln>
              <a:solidFill>
                <a:schemeClr val="tx1"/>
              </a:solidFill>
              <a:headEnd type="arrow" w="med" len="sm"/>
              <a:tailEnd type="none"/>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2819370" y="5486289"/>
              <a:ext cx="457261" cy="457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0800000">
              <a:off x="2514600" y="5484670"/>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2590771" y="5714888"/>
              <a:ext cx="457261" cy="3175"/>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graphicFrame>
          <p:nvGraphicFramePr>
            <p:cNvPr id="2059" name="Object 8"/>
            <p:cNvGraphicFramePr>
              <a:graphicFrameLocks noChangeAspect="1"/>
            </p:cNvGraphicFramePr>
            <p:nvPr/>
          </p:nvGraphicFramePr>
          <p:xfrm>
            <a:off x="2455863" y="5929229"/>
            <a:ext cx="660400" cy="431857"/>
          </p:xfrm>
          <a:graphic>
            <a:graphicData uri="http://schemas.openxmlformats.org/presentationml/2006/ole">
              <p:oleObj spid="_x0000_s402443" name="Equation" r:id="rId10" imgW="660240" imgH="431640" progId="Equation.3">
                <p:embed/>
              </p:oleObj>
            </a:graphicData>
          </a:graphic>
        </p:graphicFrame>
        <p:graphicFrame>
          <p:nvGraphicFramePr>
            <p:cNvPr id="2060" name="Object 9"/>
            <p:cNvGraphicFramePr>
              <a:graphicFrameLocks noChangeAspect="1"/>
            </p:cNvGraphicFramePr>
            <p:nvPr/>
          </p:nvGraphicFramePr>
          <p:xfrm>
            <a:off x="3175000" y="6029256"/>
            <a:ext cx="368300" cy="228630"/>
          </p:xfrm>
          <a:graphic>
            <a:graphicData uri="http://schemas.openxmlformats.org/presentationml/2006/ole">
              <p:oleObj spid="_x0000_s402444" name="Equation" r:id="rId11" imgW="368280" imgH="228600" progId="Equation.3">
                <p:embed/>
              </p:oleObj>
            </a:graphicData>
          </a:graphic>
        </p:graphicFrame>
        <p:graphicFrame>
          <p:nvGraphicFramePr>
            <p:cNvPr id="2061" name="Object 10"/>
            <p:cNvGraphicFramePr>
              <a:graphicFrameLocks noChangeAspect="1"/>
            </p:cNvGraphicFramePr>
            <p:nvPr/>
          </p:nvGraphicFramePr>
          <p:xfrm>
            <a:off x="2254250" y="5842000"/>
            <a:ext cx="127000" cy="177800"/>
          </p:xfrm>
          <a:graphic>
            <a:graphicData uri="http://schemas.openxmlformats.org/presentationml/2006/ole">
              <p:oleObj spid="_x0000_s402445" name="Equation" r:id="rId12" imgW="126720" imgH="177480" progId="Equation.3">
                <p:embed/>
              </p:oleObj>
            </a:graphicData>
          </a:graphic>
        </p:graphicFrame>
        <p:graphicFrame>
          <p:nvGraphicFramePr>
            <p:cNvPr id="2062" name="Object 11"/>
            <p:cNvGraphicFramePr>
              <a:graphicFrameLocks noChangeAspect="1"/>
            </p:cNvGraphicFramePr>
            <p:nvPr/>
          </p:nvGraphicFramePr>
          <p:xfrm>
            <a:off x="2216150" y="5257628"/>
            <a:ext cx="203200" cy="431857"/>
          </p:xfrm>
          <a:graphic>
            <a:graphicData uri="http://schemas.openxmlformats.org/presentationml/2006/ole">
              <p:oleObj spid="_x0000_s402446" name="Equation" r:id="rId13" imgW="203040" imgH="431640" progId="Equation.3">
                <p:embed/>
              </p:oleObj>
            </a:graphicData>
          </a:graphic>
        </p:graphicFrame>
        <p:graphicFrame>
          <p:nvGraphicFramePr>
            <p:cNvPr id="2063" name="Object 12"/>
            <p:cNvGraphicFramePr>
              <a:graphicFrameLocks noChangeAspect="1"/>
            </p:cNvGraphicFramePr>
            <p:nvPr/>
          </p:nvGraphicFramePr>
          <p:xfrm>
            <a:off x="3721100" y="5886450"/>
            <a:ext cx="127000" cy="139700"/>
          </p:xfrm>
          <a:graphic>
            <a:graphicData uri="http://schemas.openxmlformats.org/presentationml/2006/ole">
              <p:oleObj spid="_x0000_s402447" name="Equation" r:id="rId14" imgW="126720" imgH="139680" progId="Equation.3">
                <p:embed/>
              </p:oleObj>
            </a:graphicData>
          </a:graphic>
        </p:graphicFrame>
        <p:graphicFrame>
          <p:nvGraphicFramePr>
            <p:cNvPr id="2064" name="Object 13"/>
            <p:cNvGraphicFramePr>
              <a:graphicFrameLocks noChangeAspect="1"/>
            </p:cNvGraphicFramePr>
            <p:nvPr/>
          </p:nvGraphicFramePr>
          <p:xfrm>
            <a:off x="1955800" y="4520931"/>
            <a:ext cx="1397000" cy="304840"/>
          </p:xfrm>
          <a:graphic>
            <a:graphicData uri="http://schemas.openxmlformats.org/presentationml/2006/ole">
              <p:oleObj spid="_x0000_s402448" name="Equation" r:id="rId15" imgW="1396800" imgH="304560" progId="Equation.3">
                <p:embed/>
              </p:oleObj>
            </a:graphicData>
          </a:graphic>
        </p:graphicFrame>
        <p:sp>
          <p:nvSpPr>
            <p:cNvPr id="2087" name="TextBox 30"/>
            <p:cNvSpPr txBox="1">
              <a:spLocks noChangeArrowheads="1"/>
            </p:cNvSpPr>
            <p:nvPr/>
          </p:nvSpPr>
          <p:spPr bwMode="auto">
            <a:xfrm>
              <a:off x="1752600" y="6297451"/>
              <a:ext cx="2667000" cy="261645"/>
            </a:xfrm>
            <a:prstGeom prst="rect">
              <a:avLst/>
            </a:prstGeom>
            <a:noFill/>
            <a:ln w="9525">
              <a:noFill/>
              <a:miter lim="800000"/>
              <a:headEnd/>
              <a:tailEnd/>
            </a:ln>
          </p:spPr>
          <p:txBody>
            <a:bodyPr>
              <a:spAutoFit/>
            </a:bodyPr>
            <a:lstStyle/>
            <a:p>
              <a:pPr algn="ctr"/>
              <a:r>
                <a:rPr lang="en-US" sz="1100" b="1" dirty="0"/>
                <a:t>Buffer Level Before Transmission</a:t>
              </a:r>
            </a:p>
          </p:txBody>
        </p:sp>
        <p:sp>
          <p:nvSpPr>
            <p:cNvPr id="2088" name="TextBox 31"/>
            <p:cNvSpPr txBox="1">
              <a:spLocks noChangeArrowheads="1"/>
            </p:cNvSpPr>
            <p:nvPr/>
          </p:nvSpPr>
          <p:spPr bwMode="auto">
            <a:xfrm>
              <a:off x="1219200" y="5029200"/>
              <a:ext cx="990600" cy="769543"/>
            </a:xfrm>
            <a:prstGeom prst="rect">
              <a:avLst/>
            </a:prstGeom>
            <a:noFill/>
            <a:ln w="9525">
              <a:noFill/>
              <a:miter lim="800000"/>
              <a:headEnd/>
              <a:tailEnd/>
            </a:ln>
          </p:spPr>
          <p:txBody>
            <a:bodyPr wrap="square">
              <a:spAutoFit/>
            </a:bodyPr>
            <a:lstStyle/>
            <a:p>
              <a:pPr algn="ctr"/>
              <a:r>
                <a:rPr lang="en-US" sz="1100" b="1" dirty="0"/>
                <a:t>Optimal Number of Packets to Transmit</a:t>
              </a:r>
            </a:p>
          </p:txBody>
        </p:sp>
        <p:cxnSp>
          <p:nvCxnSpPr>
            <p:cNvPr id="87" name="Straight Connector 86"/>
            <p:cNvCxnSpPr/>
            <p:nvPr/>
          </p:nvCxnSpPr>
          <p:spPr>
            <a:xfrm rot="10800000">
              <a:off x="3276600" y="5941931"/>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65" name="Object 14"/>
            <p:cNvGraphicFramePr>
              <a:graphicFrameLocks noChangeAspect="1"/>
            </p:cNvGraphicFramePr>
            <p:nvPr/>
          </p:nvGraphicFramePr>
          <p:xfrm>
            <a:off x="5759450" y="5842000"/>
            <a:ext cx="127000" cy="177800"/>
          </p:xfrm>
          <a:graphic>
            <a:graphicData uri="http://schemas.openxmlformats.org/presentationml/2006/ole">
              <p:oleObj spid="_x0000_s402449" name="Equation" r:id="rId16" imgW="126720" imgH="177480" progId="Equation.3">
                <p:embed/>
              </p:oleObj>
            </a:graphicData>
          </a:graphic>
        </p:graphicFrame>
        <p:cxnSp>
          <p:nvCxnSpPr>
            <p:cNvPr id="89" name="Straight Connector 88"/>
            <p:cNvCxnSpPr/>
            <p:nvPr/>
          </p:nvCxnSpPr>
          <p:spPr>
            <a:xfrm rot="5400000">
              <a:off x="3248815" y="5968129"/>
              <a:ext cx="55570" cy="3175"/>
            </a:xfrm>
            <a:prstGeom prst="line">
              <a:avLst/>
            </a:prstGeom>
            <a:ln>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2792409" y="5970510"/>
              <a:ext cx="55569" cy="1588"/>
            </a:xfrm>
            <a:prstGeom prst="line">
              <a:avLst/>
            </a:prstGeom>
            <a:ln>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6297609" y="5970510"/>
              <a:ext cx="55569" cy="1588"/>
            </a:xfrm>
            <a:prstGeom prst="line">
              <a:avLst/>
            </a:prstGeom>
            <a:ln>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6754809" y="5970510"/>
              <a:ext cx="55569" cy="1588"/>
            </a:xfrm>
            <a:prstGeom prst="line">
              <a:avLst/>
            </a:prstGeom>
            <a:ln>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5964238" y="5473557"/>
              <a:ext cx="55562" cy="1587"/>
            </a:xfrm>
            <a:prstGeom prst="line">
              <a:avLst/>
            </a:prstGeom>
            <a:ln>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5964238" y="5181418"/>
              <a:ext cx="55562" cy="1587"/>
            </a:xfrm>
            <a:prstGeom prst="line">
              <a:avLst/>
            </a:prstGeom>
            <a:ln>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5964238" y="5941931"/>
              <a:ext cx="55562" cy="1588"/>
            </a:xfrm>
            <a:prstGeom prst="line">
              <a:avLst/>
            </a:prstGeom>
            <a:ln>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2459038" y="5483083"/>
              <a:ext cx="55562" cy="1587"/>
            </a:xfrm>
            <a:prstGeom prst="line">
              <a:avLst/>
            </a:prstGeom>
            <a:ln>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2459038" y="5941931"/>
              <a:ext cx="55562" cy="1588"/>
            </a:xfrm>
            <a:prstGeom prst="line">
              <a:avLst/>
            </a:prstGeom>
            <a:ln>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10800000">
              <a:off x="6018213" y="5941931"/>
              <a:ext cx="1144587" cy="1588"/>
            </a:xfrm>
            <a:prstGeom prst="line">
              <a:avLst/>
            </a:prstGeom>
            <a:ln>
              <a:solidFill>
                <a:schemeClr val="tx1"/>
              </a:solidFill>
              <a:headEnd type="arrow" w="med" len="sm"/>
              <a:tailEnd type="none"/>
            </a:ln>
          </p:spPr>
          <p:style>
            <a:lnRef idx="1">
              <a:schemeClr val="accent1"/>
            </a:lnRef>
            <a:fillRef idx="0">
              <a:schemeClr val="accent1"/>
            </a:fillRef>
            <a:effectRef idx="0">
              <a:schemeClr val="accent1"/>
            </a:effectRef>
            <a:fontRef idx="minor">
              <a:schemeClr val="tx1"/>
            </a:fontRef>
          </p:style>
        </p:cxnSp>
        <p:sp>
          <p:nvSpPr>
            <p:cNvPr id="2100" name="Text Box 2"/>
            <p:cNvSpPr txBox="1">
              <a:spLocks noChangeArrowheads="1"/>
            </p:cNvSpPr>
            <p:nvPr/>
          </p:nvSpPr>
          <p:spPr bwMode="auto">
            <a:xfrm>
              <a:off x="228600" y="4160520"/>
              <a:ext cx="6248400" cy="276999"/>
            </a:xfrm>
            <a:prstGeom prst="rect">
              <a:avLst/>
            </a:prstGeom>
            <a:noFill/>
            <a:ln w="9525">
              <a:noFill/>
              <a:miter lim="800000"/>
              <a:headEnd/>
              <a:tailEnd/>
            </a:ln>
          </p:spPr>
          <p:txBody>
            <a:bodyPr>
              <a:spAutoFit/>
            </a:bodyPr>
            <a:lstStyle/>
            <a:p>
              <a:pPr>
                <a:spcBef>
                  <a:spcPct val="50000"/>
                </a:spcBef>
              </a:pPr>
              <a:r>
                <a:rPr lang="en-US" sz="1200" b="1" i="1" dirty="0"/>
                <a:t>Graphical representation of optimal transmission policy</a:t>
              </a:r>
            </a:p>
          </p:txBody>
        </p:sp>
      </p:grpSp>
      <p:graphicFrame>
        <p:nvGraphicFramePr>
          <p:cNvPr id="2050" name="Object 45"/>
          <p:cNvGraphicFramePr>
            <a:graphicFrameLocks noChangeAspect="1"/>
          </p:cNvGraphicFramePr>
          <p:nvPr/>
        </p:nvGraphicFramePr>
        <p:xfrm>
          <a:off x="6057900" y="3568700"/>
          <a:ext cx="2095500" cy="241300"/>
        </p:xfrm>
        <a:graphic>
          <a:graphicData uri="http://schemas.openxmlformats.org/presentationml/2006/ole">
            <p:oleObj spid="_x0000_s402434" name="Equation" r:id="rId17" imgW="2095200" imgH="241200" progId="Equation.3">
              <p:embed/>
            </p:oleObj>
          </a:graphicData>
        </a:graphic>
      </p:graphicFrame>
      <p:graphicFrame>
        <p:nvGraphicFramePr>
          <p:cNvPr id="2051" name="Object 46"/>
          <p:cNvGraphicFramePr>
            <a:graphicFrameLocks noChangeAspect="1"/>
          </p:cNvGraphicFramePr>
          <p:nvPr/>
        </p:nvGraphicFramePr>
        <p:xfrm>
          <a:off x="1955800" y="1701800"/>
          <a:ext cx="1574800" cy="279400"/>
        </p:xfrm>
        <a:graphic>
          <a:graphicData uri="http://schemas.openxmlformats.org/presentationml/2006/ole">
            <p:oleObj spid="_x0000_s402435" name="Equation" r:id="rId18" imgW="1574640" imgH="279360" progId="Equation.3">
              <p:embed/>
            </p:oleObj>
          </a:graphicData>
        </a:graphic>
      </p:graphicFrame>
      <p:graphicFrame>
        <p:nvGraphicFramePr>
          <p:cNvPr id="2052" name="Object 47"/>
          <p:cNvGraphicFramePr>
            <a:graphicFrameLocks noChangeAspect="1"/>
          </p:cNvGraphicFramePr>
          <p:nvPr/>
        </p:nvGraphicFramePr>
        <p:xfrm>
          <a:off x="2413000" y="1989138"/>
          <a:ext cx="3644900" cy="1587500"/>
        </p:xfrm>
        <a:graphic>
          <a:graphicData uri="http://schemas.openxmlformats.org/presentationml/2006/ole">
            <p:oleObj spid="_x0000_s402436" name="Equation" r:id="rId19" imgW="3644640" imgH="1587240" progId="Equation.3">
              <p:embed/>
            </p:oleObj>
          </a:graphicData>
        </a:graphic>
      </p:graphicFrame>
      <p:sp>
        <p:nvSpPr>
          <p:cNvPr id="2071" name="Text Box 2"/>
          <p:cNvSpPr txBox="1">
            <a:spLocks noChangeArrowheads="1"/>
          </p:cNvSpPr>
          <p:nvPr/>
        </p:nvSpPr>
        <p:spPr bwMode="auto">
          <a:xfrm>
            <a:off x="228600" y="1066800"/>
            <a:ext cx="6248400" cy="276999"/>
          </a:xfrm>
          <a:prstGeom prst="rect">
            <a:avLst/>
          </a:prstGeom>
          <a:noFill/>
          <a:ln w="9525">
            <a:noFill/>
            <a:miter lim="800000"/>
            <a:headEnd/>
            <a:tailEnd/>
          </a:ln>
        </p:spPr>
        <p:txBody>
          <a:bodyPr>
            <a:spAutoFit/>
          </a:bodyPr>
          <a:lstStyle/>
          <a:p>
            <a:pPr>
              <a:spcBef>
                <a:spcPct val="50000"/>
              </a:spcBef>
            </a:pPr>
            <a:r>
              <a:rPr lang="en-US" sz="1200" b="1" i="1" dirty="0"/>
              <a:t>Theorem</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9" name="Rectangle 678"/>
          <p:cNvSpPr>
            <a:spLocks noChangeArrowheads="1"/>
          </p:cNvSpPr>
          <p:nvPr/>
        </p:nvSpPr>
        <p:spPr bwMode="auto">
          <a:xfrm>
            <a:off x="304800" y="1295400"/>
            <a:ext cx="8534400" cy="2057400"/>
          </a:xfrm>
          <a:prstGeom prst="rect">
            <a:avLst/>
          </a:prstGeom>
          <a:solidFill>
            <a:srgbClr val="FFFFE1"/>
          </a:solidFill>
          <a:ln w="31750">
            <a:solidFill>
              <a:schemeClr val="tx1"/>
            </a:solidFill>
            <a:miter lim="800000"/>
            <a:headEnd/>
            <a:tailEnd/>
          </a:ln>
        </p:spPr>
        <p:txBody>
          <a:bodyPr wrap="none" anchor="ctr"/>
          <a:lstStyle/>
          <a:p>
            <a:endParaRPr lang="en-US" dirty="0"/>
          </a:p>
        </p:txBody>
      </p:sp>
      <p:sp>
        <p:nvSpPr>
          <p:cNvPr id="51" name="Text Box 4"/>
          <p:cNvSpPr txBox="1">
            <a:spLocks noChangeArrowheads="1"/>
          </p:cNvSpPr>
          <p:nvPr/>
        </p:nvSpPr>
        <p:spPr bwMode="auto">
          <a:xfrm>
            <a:off x="304800" y="1295400"/>
            <a:ext cx="8534400" cy="2431435"/>
          </a:xfrm>
          <a:prstGeom prst="rect">
            <a:avLst/>
          </a:prstGeom>
          <a:noFill/>
          <a:ln w="9525">
            <a:noFill/>
            <a:miter lim="800000"/>
            <a:headEnd/>
            <a:tailEnd/>
          </a:ln>
        </p:spPr>
        <p:txBody>
          <a:bodyPr>
            <a:spAutoFit/>
          </a:bodyPr>
          <a:lstStyle/>
          <a:p>
            <a:pPr>
              <a:lnSpc>
                <a:spcPct val="150000"/>
              </a:lnSpc>
              <a:spcBef>
                <a:spcPct val="50000"/>
              </a:spcBef>
              <a:defRPr/>
            </a:pPr>
            <a:r>
              <a:rPr lang="en-US" sz="1400" dirty="0"/>
              <a:t>For every </a:t>
            </a:r>
            <a:r>
              <a:rPr lang="en-US" sz="1400" i="1" dirty="0"/>
              <a:t>n </a:t>
            </a:r>
            <a:r>
              <a:rPr lang="en-US" sz="1400" i="1" dirty="0">
                <a:sym typeface="Symbol"/>
              </a:rPr>
              <a:t></a:t>
            </a:r>
            <a:r>
              <a:rPr lang="en-US" sz="1400" i="1" dirty="0"/>
              <a:t> {1,2,…,N} </a:t>
            </a:r>
            <a:r>
              <a:rPr lang="en-US" sz="1400" dirty="0"/>
              <a:t>and </a:t>
            </a:r>
            <a:r>
              <a:rPr lang="en-US" sz="1400" i="1" dirty="0" smtClean="0"/>
              <a:t>s </a:t>
            </a:r>
            <a:r>
              <a:rPr lang="en-US" sz="1400" i="1" dirty="0">
                <a:sym typeface="Symbol"/>
              </a:rPr>
              <a:t></a:t>
            </a:r>
            <a:r>
              <a:rPr lang="en-US" sz="1400" i="1" dirty="0"/>
              <a:t> </a:t>
            </a:r>
            <a:r>
              <a:rPr lang="en-US" sz="1400" i="1" dirty="0" smtClean="0">
                <a:latin typeface="Script MT Bold" pitchFamily="66" charset="0"/>
              </a:rPr>
              <a:t>S</a:t>
            </a:r>
            <a:r>
              <a:rPr lang="en-US" sz="1400" i="1" dirty="0" smtClean="0"/>
              <a:t>,</a:t>
            </a:r>
            <a:r>
              <a:rPr lang="en-US" sz="1400" dirty="0" smtClean="0"/>
              <a:t> </a:t>
            </a:r>
            <a:r>
              <a:rPr lang="en-US" sz="1400" dirty="0"/>
              <a:t>there exists a </a:t>
            </a:r>
            <a:r>
              <a:rPr lang="en-US" sz="1400" dirty="0" smtClean="0"/>
              <a:t>nonincreasing sequence of </a:t>
            </a:r>
            <a:r>
              <a:rPr lang="en-US" sz="1400" i="1" dirty="0" smtClean="0"/>
              <a:t>critical numbers,</a:t>
            </a:r>
            <a:r>
              <a:rPr lang="en-US" sz="1400" dirty="0" smtClean="0"/>
              <a:t> </a:t>
            </a:r>
          </a:p>
          <a:p>
            <a:pPr>
              <a:lnSpc>
                <a:spcPct val="150000"/>
              </a:lnSpc>
              <a:spcBef>
                <a:spcPts val="0"/>
              </a:spcBef>
              <a:defRPr/>
            </a:pPr>
            <a:r>
              <a:rPr lang="en-US" sz="1400" i="1" dirty="0" smtClean="0"/>
              <a:t>{b</a:t>
            </a:r>
            <a:r>
              <a:rPr lang="en-US" sz="1400" i="1" baseline="-25000" dirty="0" smtClean="0"/>
              <a:t>n,k</a:t>
            </a:r>
            <a:r>
              <a:rPr lang="en-US" sz="1400" i="1" dirty="0" smtClean="0"/>
              <a:t>(s)}</a:t>
            </a:r>
            <a:r>
              <a:rPr lang="en-US" sz="1400" i="1" baseline="-25000" dirty="0" smtClean="0"/>
              <a:t>k </a:t>
            </a:r>
            <a:r>
              <a:rPr lang="en-US" sz="1400" i="1" baseline="-25000" dirty="0" smtClean="0">
                <a:sym typeface="Symbol"/>
              </a:rPr>
              <a:t></a:t>
            </a:r>
            <a:r>
              <a:rPr lang="en-US" sz="1400" i="1" baseline="-25000" dirty="0" smtClean="0"/>
              <a:t> {0,1,…,K}  ,</a:t>
            </a:r>
            <a:r>
              <a:rPr lang="en-US" sz="1400" i="1" dirty="0" smtClean="0"/>
              <a:t> </a:t>
            </a:r>
            <a:r>
              <a:rPr lang="en-US" sz="1400" dirty="0" smtClean="0"/>
              <a:t>such that </a:t>
            </a:r>
            <a:r>
              <a:rPr lang="en-US" sz="1400" dirty="0"/>
              <a:t>the optimal </a:t>
            </a:r>
            <a:r>
              <a:rPr lang="en-US" sz="1400" dirty="0" smtClean="0"/>
              <a:t>number of packets to transmit under channel condition </a:t>
            </a:r>
            <a:r>
              <a:rPr lang="en-US" sz="1400" i="1" dirty="0" smtClean="0"/>
              <a:t>s</a:t>
            </a:r>
            <a:r>
              <a:rPr lang="en-US" sz="1400" dirty="0" smtClean="0"/>
              <a:t> with </a:t>
            </a:r>
            <a:r>
              <a:rPr lang="en-US" sz="1400" i="1" dirty="0" smtClean="0"/>
              <a:t>n</a:t>
            </a:r>
            <a:r>
              <a:rPr lang="en-US" sz="1400" dirty="0" smtClean="0"/>
              <a:t> slots remaining is given by:</a:t>
            </a:r>
            <a:endParaRPr lang="en-US" sz="1400" i="1" dirty="0"/>
          </a:p>
          <a:p>
            <a:pPr marL="169863" indent="-169863">
              <a:lnSpc>
                <a:spcPct val="150000"/>
              </a:lnSpc>
              <a:spcBef>
                <a:spcPct val="50000"/>
              </a:spcBef>
              <a:defRPr/>
            </a:pPr>
            <a:r>
              <a:rPr lang="en-US" sz="1400" i="1" dirty="0"/>
              <a:t>	</a:t>
            </a:r>
          </a:p>
          <a:p>
            <a:pPr marL="169863" indent="-169863">
              <a:lnSpc>
                <a:spcPct val="150000"/>
              </a:lnSpc>
              <a:spcBef>
                <a:spcPct val="50000"/>
              </a:spcBef>
              <a:defRPr/>
            </a:pPr>
            <a:endParaRPr lang="en-US" sz="1400" i="1" dirty="0"/>
          </a:p>
          <a:p>
            <a:pPr marL="169863" indent="-169863">
              <a:lnSpc>
                <a:spcPct val="150000"/>
              </a:lnSpc>
              <a:spcBef>
                <a:spcPct val="50000"/>
              </a:spcBef>
              <a:defRPr/>
            </a:pPr>
            <a:r>
              <a:rPr lang="en-US" sz="1400" i="1" dirty="0"/>
              <a:t>	</a:t>
            </a:r>
          </a:p>
        </p:txBody>
      </p:sp>
      <p:sp>
        <p:nvSpPr>
          <p:cNvPr id="2066" name="Rectangle 3"/>
          <p:cNvSpPr>
            <a:spLocks noGrp="1" noChangeArrowheads="1"/>
          </p:cNvSpPr>
          <p:nvPr>
            <p:ph type="title"/>
          </p:nvPr>
        </p:nvSpPr>
        <p:spPr/>
        <p:txBody>
          <a:bodyPr/>
          <a:lstStyle/>
          <a:p>
            <a:pPr eaLnBrk="1" hangingPunct="1"/>
            <a:r>
              <a:rPr lang="en-US" sz="1800" dirty="0" smtClean="0"/>
              <a:t>Single Receiver with Piecewise-Linear Convex Power-Rate Curves</a:t>
            </a:r>
            <a:br>
              <a:rPr lang="en-US" sz="1800" dirty="0" smtClean="0"/>
            </a:br>
            <a:r>
              <a:rPr lang="en-US" sz="1800" dirty="0" smtClean="0"/>
              <a:t>Finite Generalized Base-Stock Policy is Optimal</a:t>
            </a:r>
          </a:p>
        </p:txBody>
      </p:sp>
      <p:sp>
        <p:nvSpPr>
          <p:cNvPr id="2072" name="Rectangle 678"/>
          <p:cNvSpPr>
            <a:spLocks noChangeArrowheads="1"/>
          </p:cNvSpPr>
          <p:nvPr/>
        </p:nvSpPr>
        <p:spPr bwMode="auto">
          <a:xfrm>
            <a:off x="304800" y="3831337"/>
            <a:ext cx="8534400" cy="2667000"/>
          </a:xfrm>
          <a:prstGeom prst="rect">
            <a:avLst/>
          </a:prstGeom>
          <a:solidFill>
            <a:srgbClr val="FFCC99"/>
          </a:solidFill>
          <a:ln w="31750">
            <a:solidFill>
              <a:schemeClr val="tx1"/>
            </a:solidFill>
            <a:miter lim="800000"/>
            <a:headEnd/>
            <a:tailEnd/>
          </a:ln>
        </p:spPr>
        <p:txBody>
          <a:bodyPr wrap="none" anchor="ctr"/>
          <a:lstStyle/>
          <a:p>
            <a:endParaRPr lang="en-US" dirty="0"/>
          </a:p>
        </p:txBody>
      </p:sp>
      <p:sp>
        <p:nvSpPr>
          <p:cNvPr id="2100" name="Text Box 2"/>
          <p:cNvSpPr txBox="1">
            <a:spLocks noChangeArrowheads="1"/>
          </p:cNvSpPr>
          <p:nvPr/>
        </p:nvSpPr>
        <p:spPr bwMode="auto">
          <a:xfrm>
            <a:off x="228600" y="3581400"/>
            <a:ext cx="6248400" cy="276962"/>
          </a:xfrm>
          <a:prstGeom prst="rect">
            <a:avLst/>
          </a:prstGeom>
          <a:noFill/>
          <a:ln w="9525">
            <a:noFill/>
            <a:miter lim="800000"/>
            <a:headEnd/>
            <a:tailEnd/>
          </a:ln>
        </p:spPr>
        <p:txBody>
          <a:bodyPr>
            <a:spAutoFit/>
          </a:bodyPr>
          <a:lstStyle/>
          <a:p>
            <a:pPr>
              <a:spcBef>
                <a:spcPct val="50000"/>
              </a:spcBef>
            </a:pPr>
            <a:r>
              <a:rPr lang="en-US" sz="1200" b="1" i="1" dirty="0"/>
              <a:t>Graphical representation of optimal transmission policy</a:t>
            </a:r>
          </a:p>
        </p:txBody>
      </p:sp>
      <p:graphicFrame>
        <p:nvGraphicFramePr>
          <p:cNvPr id="2052" name="Object 47"/>
          <p:cNvGraphicFramePr>
            <a:graphicFrameLocks noChangeAspect="1"/>
          </p:cNvGraphicFramePr>
          <p:nvPr/>
        </p:nvGraphicFramePr>
        <p:xfrm>
          <a:off x="1663700" y="2286000"/>
          <a:ext cx="5880100" cy="1016000"/>
        </p:xfrm>
        <a:graphic>
          <a:graphicData uri="http://schemas.openxmlformats.org/presentationml/2006/ole">
            <p:oleObj spid="_x0000_s404482" name="Equation" r:id="rId4" imgW="5879880" imgH="1015920" progId="Equation.3">
              <p:embed/>
            </p:oleObj>
          </a:graphicData>
        </a:graphic>
      </p:graphicFrame>
      <p:sp>
        <p:nvSpPr>
          <p:cNvPr id="2071" name="Text Box 2"/>
          <p:cNvSpPr txBox="1">
            <a:spLocks noChangeArrowheads="1"/>
          </p:cNvSpPr>
          <p:nvPr/>
        </p:nvSpPr>
        <p:spPr bwMode="auto">
          <a:xfrm>
            <a:off x="228600" y="1066800"/>
            <a:ext cx="6248400" cy="276999"/>
          </a:xfrm>
          <a:prstGeom prst="rect">
            <a:avLst/>
          </a:prstGeom>
          <a:noFill/>
          <a:ln w="9525">
            <a:noFill/>
            <a:miter lim="800000"/>
            <a:headEnd/>
            <a:tailEnd/>
          </a:ln>
        </p:spPr>
        <p:txBody>
          <a:bodyPr>
            <a:spAutoFit/>
          </a:bodyPr>
          <a:lstStyle/>
          <a:p>
            <a:pPr>
              <a:spcBef>
                <a:spcPct val="50000"/>
              </a:spcBef>
            </a:pPr>
            <a:r>
              <a:rPr lang="en-US" sz="1200" b="1" i="1" dirty="0"/>
              <a:t>Theorem</a:t>
            </a:r>
          </a:p>
        </p:txBody>
      </p:sp>
      <p:grpSp>
        <p:nvGrpSpPr>
          <p:cNvPr id="2" name="Group 130"/>
          <p:cNvGrpSpPr/>
          <p:nvPr/>
        </p:nvGrpSpPr>
        <p:grpSpPr>
          <a:xfrm>
            <a:off x="914400" y="3932936"/>
            <a:ext cx="3581400" cy="2544064"/>
            <a:chOff x="152400" y="4064000"/>
            <a:chExt cx="3581400" cy="2544064"/>
          </a:xfrm>
        </p:grpSpPr>
        <p:sp>
          <p:nvSpPr>
            <p:cNvPr id="83" name="TextBox 52"/>
            <p:cNvSpPr txBox="1">
              <a:spLocks noChangeArrowheads="1"/>
            </p:cNvSpPr>
            <p:nvPr/>
          </p:nvSpPr>
          <p:spPr bwMode="auto">
            <a:xfrm>
              <a:off x="1066800" y="6331065"/>
              <a:ext cx="2667000" cy="276999"/>
            </a:xfrm>
            <a:prstGeom prst="rect">
              <a:avLst/>
            </a:prstGeom>
            <a:noFill/>
            <a:ln w="9525">
              <a:noFill/>
              <a:miter lim="800000"/>
              <a:headEnd/>
              <a:tailEnd/>
            </a:ln>
          </p:spPr>
          <p:txBody>
            <a:bodyPr wrap="square">
              <a:spAutoFit/>
            </a:bodyPr>
            <a:lstStyle/>
            <a:p>
              <a:pPr algn="ctr"/>
              <a:r>
                <a:rPr lang="en-US" sz="1200" b="1" dirty="0">
                  <a:latin typeface="Calibri" pitchFamily="34" charset="0"/>
                </a:rPr>
                <a:t>Buffer Level Before Transmission</a:t>
              </a:r>
            </a:p>
          </p:txBody>
        </p:sp>
        <p:sp>
          <p:nvSpPr>
            <p:cNvPr id="84" name="TextBox 53"/>
            <p:cNvSpPr txBox="1">
              <a:spLocks noChangeArrowheads="1"/>
            </p:cNvSpPr>
            <p:nvPr/>
          </p:nvSpPr>
          <p:spPr bwMode="auto">
            <a:xfrm>
              <a:off x="152400" y="4779264"/>
              <a:ext cx="990600" cy="830997"/>
            </a:xfrm>
            <a:prstGeom prst="rect">
              <a:avLst/>
            </a:prstGeom>
            <a:noFill/>
            <a:ln w="9525">
              <a:noFill/>
              <a:miter lim="800000"/>
              <a:headEnd/>
              <a:tailEnd/>
            </a:ln>
          </p:spPr>
          <p:txBody>
            <a:bodyPr wrap="square">
              <a:spAutoFit/>
            </a:bodyPr>
            <a:lstStyle/>
            <a:p>
              <a:pPr algn="ctr"/>
              <a:r>
                <a:rPr lang="en-US" sz="1200" b="1" dirty="0">
                  <a:latin typeface="Calibri" pitchFamily="34" charset="0"/>
                </a:rPr>
                <a:t>Optimal Number of Packets to Transmit</a:t>
              </a:r>
            </a:p>
          </p:txBody>
        </p:sp>
        <p:cxnSp>
          <p:nvCxnSpPr>
            <p:cNvPr id="85" name="Straight Connector 84"/>
            <p:cNvCxnSpPr/>
            <p:nvPr/>
          </p:nvCxnSpPr>
          <p:spPr>
            <a:xfrm rot="5400000">
              <a:off x="955835" y="5059522"/>
              <a:ext cx="1437956" cy="0"/>
            </a:xfrm>
            <a:prstGeom prst="line">
              <a:avLst/>
            </a:prstGeom>
            <a:ln>
              <a:solidFill>
                <a:schemeClr val="tx1"/>
              </a:solidFill>
              <a:headEnd type="arrow" w="med" len="sm"/>
              <a:tailEnd type="none"/>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16200000" flipH="1">
              <a:off x="2666999" y="5626097"/>
              <a:ext cx="152401" cy="1524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88" name="Object 6"/>
            <p:cNvGraphicFramePr>
              <a:graphicFrameLocks noChangeAspect="1"/>
            </p:cNvGraphicFramePr>
            <p:nvPr/>
          </p:nvGraphicFramePr>
          <p:xfrm>
            <a:off x="3079750" y="5716588"/>
            <a:ext cx="114300" cy="127000"/>
          </p:xfrm>
          <a:graphic>
            <a:graphicData uri="http://schemas.openxmlformats.org/presentationml/2006/ole">
              <p:oleObj spid="_x0000_s404486" name="Equation" r:id="rId5" imgW="114120" imgH="126720" progId="Equation.3">
                <p:embed/>
              </p:oleObj>
            </a:graphicData>
          </a:graphic>
        </p:graphicFrame>
        <p:graphicFrame>
          <p:nvGraphicFramePr>
            <p:cNvPr id="99" name="Object 7"/>
            <p:cNvGraphicFramePr>
              <a:graphicFrameLocks noChangeAspect="1"/>
            </p:cNvGraphicFramePr>
            <p:nvPr/>
          </p:nvGraphicFramePr>
          <p:xfrm>
            <a:off x="1428750" y="4064000"/>
            <a:ext cx="482600" cy="279400"/>
          </p:xfrm>
          <a:graphic>
            <a:graphicData uri="http://schemas.openxmlformats.org/presentationml/2006/ole">
              <p:oleObj spid="_x0000_s404487" name="Equation" r:id="rId6" imgW="482400" imgH="279360" progId="Equation.3">
                <p:embed/>
              </p:oleObj>
            </a:graphicData>
          </a:graphic>
        </p:graphicFrame>
        <p:cxnSp>
          <p:nvCxnSpPr>
            <p:cNvPr id="100" name="Straight Connector 99"/>
            <p:cNvCxnSpPr/>
            <p:nvPr/>
          </p:nvCxnSpPr>
          <p:spPr>
            <a:xfrm rot="10800000">
              <a:off x="1676400" y="5780088"/>
              <a:ext cx="1365250" cy="0"/>
            </a:xfrm>
            <a:prstGeom prst="line">
              <a:avLst/>
            </a:prstGeom>
            <a:ln>
              <a:solidFill>
                <a:schemeClr val="tx1"/>
              </a:solidFill>
              <a:headEnd type="arrow" w="med" len="sm"/>
              <a:tailEnd type="none"/>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1647824" y="5805488"/>
              <a:ext cx="55563" cy="1588"/>
            </a:xfrm>
            <a:prstGeom prst="line">
              <a:avLst/>
            </a:prstGeom>
            <a:ln>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1906588" y="5930901"/>
              <a:ext cx="304802" cy="0"/>
            </a:xfrm>
            <a:prstGeom prst="line">
              <a:avLst/>
            </a:prstGeom>
            <a:ln>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graphicFrame>
          <p:nvGraphicFramePr>
            <p:cNvPr id="103" name="Object 22"/>
            <p:cNvGraphicFramePr>
              <a:graphicFrameLocks noChangeAspect="1"/>
            </p:cNvGraphicFramePr>
            <p:nvPr/>
          </p:nvGraphicFramePr>
          <p:xfrm>
            <a:off x="1600200" y="5835650"/>
            <a:ext cx="114300" cy="165100"/>
          </p:xfrm>
          <a:graphic>
            <a:graphicData uri="http://schemas.openxmlformats.org/presentationml/2006/ole">
              <p:oleObj spid="_x0000_s404488" name="Equation" r:id="rId7" imgW="114120" imgH="164880" progId="Equation.3">
                <p:embed/>
              </p:oleObj>
            </a:graphicData>
          </a:graphic>
        </p:graphicFrame>
        <p:cxnSp>
          <p:nvCxnSpPr>
            <p:cNvPr id="104" name="Straight Connector 103"/>
            <p:cNvCxnSpPr/>
            <p:nvPr/>
          </p:nvCxnSpPr>
          <p:spPr>
            <a:xfrm rot="5400000">
              <a:off x="2335213" y="5805488"/>
              <a:ext cx="55563" cy="1588"/>
            </a:xfrm>
            <a:prstGeom prst="line">
              <a:avLst/>
            </a:prstGeom>
            <a:ln>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graphicFrame>
          <p:nvGraphicFramePr>
            <p:cNvPr id="105" name="Object 26"/>
            <p:cNvGraphicFramePr>
              <a:graphicFrameLocks noChangeAspect="1"/>
            </p:cNvGraphicFramePr>
            <p:nvPr/>
          </p:nvGraphicFramePr>
          <p:xfrm>
            <a:off x="1600200" y="6083300"/>
            <a:ext cx="965200" cy="228600"/>
          </p:xfrm>
          <a:graphic>
            <a:graphicData uri="http://schemas.openxmlformats.org/presentationml/2006/ole">
              <p:oleObj spid="_x0000_s404489" name="Equation" r:id="rId8" imgW="965160" imgH="228600" progId="Equation.3">
                <p:embed/>
              </p:oleObj>
            </a:graphicData>
          </a:graphic>
        </p:graphicFrame>
        <p:cxnSp>
          <p:nvCxnSpPr>
            <p:cNvPr id="106" name="Straight Connector 105"/>
            <p:cNvCxnSpPr/>
            <p:nvPr/>
          </p:nvCxnSpPr>
          <p:spPr>
            <a:xfrm rot="5400000">
              <a:off x="2252027" y="5659282"/>
              <a:ext cx="219552" cy="792"/>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1948022" y="5659279"/>
              <a:ext cx="218757" cy="2"/>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0800000" flipV="1">
              <a:off x="2438399" y="5623717"/>
              <a:ext cx="228600" cy="23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16200000" flipH="1">
              <a:off x="2362198" y="5549900"/>
              <a:ext cx="76202" cy="762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10800000">
              <a:off x="2057400" y="5549900"/>
              <a:ext cx="30480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16200000" flipH="1">
              <a:off x="1828799" y="5321298"/>
              <a:ext cx="228601" cy="2286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rot="10800000">
              <a:off x="1676401" y="5321300"/>
              <a:ext cx="1524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1676400" y="5548312"/>
              <a:ext cx="381000" cy="0"/>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graphicFrame>
          <p:nvGraphicFramePr>
            <p:cNvPr id="114" name="Object 22"/>
            <p:cNvGraphicFramePr>
              <a:graphicFrameLocks noChangeAspect="1"/>
            </p:cNvGraphicFramePr>
            <p:nvPr/>
          </p:nvGraphicFramePr>
          <p:xfrm>
            <a:off x="1270000" y="5219700"/>
            <a:ext cx="355600" cy="203200"/>
          </p:xfrm>
          <a:graphic>
            <a:graphicData uri="http://schemas.openxmlformats.org/presentationml/2006/ole">
              <p:oleObj spid="_x0000_s404490" name="Equation" r:id="rId9" imgW="355320" imgH="203040" progId="Equation.3">
                <p:embed/>
              </p:oleObj>
            </a:graphicData>
          </a:graphic>
        </p:graphicFrame>
        <p:graphicFrame>
          <p:nvGraphicFramePr>
            <p:cNvPr id="115" name="Object 23"/>
            <p:cNvGraphicFramePr>
              <a:graphicFrameLocks noChangeAspect="1"/>
            </p:cNvGraphicFramePr>
            <p:nvPr/>
          </p:nvGraphicFramePr>
          <p:xfrm>
            <a:off x="1168400" y="5410200"/>
            <a:ext cx="457200" cy="203200"/>
          </p:xfrm>
          <a:graphic>
            <a:graphicData uri="http://schemas.openxmlformats.org/presentationml/2006/ole">
              <p:oleObj spid="_x0000_s404491" name="Equation" r:id="rId10" imgW="457200" imgH="203040" progId="Equation.3">
                <p:embed/>
              </p:oleObj>
            </a:graphicData>
          </a:graphic>
        </p:graphicFrame>
        <p:cxnSp>
          <p:nvCxnSpPr>
            <p:cNvPr id="116" name="Straight Connector 115"/>
            <p:cNvCxnSpPr/>
            <p:nvPr/>
          </p:nvCxnSpPr>
          <p:spPr>
            <a:xfrm>
              <a:off x="1620838" y="5321300"/>
              <a:ext cx="55562" cy="1588"/>
            </a:xfrm>
            <a:prstGeom prst="line">
              <a:avLst/>
            </a:prstGeom>
            <a:ln>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1620838" y="5548312"/>
              <a:ext cx="55562" cy="1588"/>
            </a:xfrm>
            <a:prstGeom prst="line">
              <a:avLst/>
            </a:prstGeom>
            <a:ln>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graphicFrame>
          <p:nvGraphicFramePr>
            <p:cNvPr id="118" name="Object 14"/>
            <p:cNvGraphicFramePr>
              <a:graphicFrameLocks noChangeAspect="1"/>
            </p:cNvGraphicFramePr>
            <p:nvPr/>
          </p:nvGraphicFramePr>
          <p:xfrm>
            <a:off x="1511300" y="5695950"/>
            <a:ext cx="114300" cy="165100"/>
          </p:xfrm>
          <a:graphic>
            <a:graphicData uri="http://schemas.openxmlformats.org/presentationml/2006/ole">
              <p:oleObj spid="_x0000_s404492" name="Equation" r:id="rId11" imgW="114120" imgH="164880" progId="Equation.3">
                <p:embed/>
              </p:oleObj>
            </a:graphicData>
          </a:graphic>
        </p:graphicFrame>
        <p:cxnSp>
          <p:nvCxnSpPr>
            <p:cNvPr id="119" name="Straight Connector 118"/>
            <p:cNvCxnSpPr/>
            <p:nvPr/>
          </p:nvCxnSpPr>
          <p:spPr>
            <a:xfrm>
              <a:off x="1620838" y="5778500"/>
              <a:ext cx="55562" cy="1587"/>
            </a:xfrm>
            <a:prstGeom prst="line">
              <a:avLst/>
            </a:prstGeom>
            <a:ln>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graphicFrame>
          <p:nvGraphicFramePr>
            <p:cNvPr id="120" name="Object 40"/>
            <p:cNvGraphicFramePr>
              <a:graphicFrameLocks noChangeAspect="1"/>
            </p:cNvGraphicFramePr>
            <p:nvPr/>
          </p:nvGraphicFramePr>
          <p:xfrm>
            <a:off x="2273300" y="5854700"/>
            <a:ext cx="1079500" cy="228600"/>
          </p:xfrm>
          <a:graphic>
            <a:graphicData uri="http://schemas.openxmlformats.org/presentationml/2006/ole">
              <p:oleObj spid="_x0000_s404493" name="Equation" r:id="rId12" imgW="1079280" imgH="228600" progId="Equation.3">
                <p:embed/>
              </p:oleObj>
            </a:graphicData>
          </a:graphic>
        </p:graphicFrame>
      </p:grpSp>
      <p:grpSp>
        <p:nvGrpSpPr>
          <p:cNvPr id="3" name="Group 129"/>
          <p:cNvGrpSpPr/>
          <p:nvPr/>
        </p:nvGrpSpPr>
        <p:grpSpPr>
          <a:xfrm>
            <a:off x="4343400" y="3932936"/>
            <a:ext cx="3886200" cy="2544064"/>
            <a:chOff x="3276600" y="4064000"/>
            <a:chExt cx="3886200" cy="2544064"/>
          </a:xfrm>
        </p:grpSpPr>
        <p:sp>
          <p:nvSpPr>
            <p:cNvPr id="53" name="TextBox 33"/>
            <p:cNvSpPr txBox="1">
              <a:spLocks noChangeArrowheads="1"/>
            </p:cNvSpPr>
            <p:nvPr/>
          </p:nvSpPr>
          <p:spPr bwMode="auto">
            <a:xfrm>
              <a:off x="4495800" y="6331065"/>
              <a:ext cx="2667000" cy="276999"/>
            </a:xfrm>
            <a:prstGeom prst="rect">
              <a:avLst/>
            </a:prstGeom>
            <a:noFill/>
            <a:ln w="9525">
              <a:noFill/>
              <a:miter lim="800000"/>
              <a:headEnd/>
              <a:tailEnd/>
            </a:ln>
          </p:spPr>
          <p:txBody>
            <a:bodyPr wrap="square">
              <a:spAutoFit/>
            </a:bodyPr>
            <a:lstStyle/>
            <a:p>
              <a:pPr algn="ctr"/>
              <a:r>
                <a:rPr lang="en-US" sz="1200" b="1" dirty="0">
                  <a:latin typeface="Calibri" pitchFamily="34" charset="0"/>
                </a:rPr>
                <a:t>Buffer Level Before Transmission</a:t>
              </a:r>
            </a:p>
          </p:txBody>
        </p:sp>
        <p:sp>
          <p:nvSpPr>
            <p:cNvPr id="54" name="TextBox 34"/>
            <p:cNvSpPr txBox="1">
              <a:spLocks noChangeArrowheads="1"/>
            </p:cNvSpPr>
            <p:nvPr/>
          </p:nvSpPr>
          <p:spPr bwMode="auto">
            <a:xfrm>
              <a:off x="3276600" y="4779264"/>
              <a:ext cx="1066800" cy="830997"/>
            </a:xfrm>
            <a:prstGeom prst="rect">
              <a:avLst/>
            </a:prstGeom>
            <a:noFill/>
            <a:ln w="9525">
              <a:noFill/>
              <a:miter lim="800000"/>
              <a:headEnd/>
              <a:tailEnd/>
            </a:ln>
          </p:spPr>
          <p:txBody>
            <a:bodyPr wrap="square">
              <a:spAutoFit/>
            </a:bodyPr>
            <a:lstStyle/>
            <a:p>
              <a:pPr algn="ctr"/>
              <a:r>
                <a:rPr lang="en-US" sz="1200" b="1" dirty="0">
                  <a:latin typeface="Calibri" pitchFamily="34" charset="0"/>
                </a:rPr>
                <a:t>Optimal Buffer Level After Transmission</a:t>
              </a:r>
            </a:p>
          </p:txBody>
        </p:sp>
        <p:cxnSp>
          <p:nvCxnSpPr>
            <p:cNvPr id="55" name="Straight Connector 54"/>
            <p:cNvCxnSpPr/>
            <p:nvPr/>
          </p:nvCxnSpPr>
          <p:spPr>
            <a:xfrm rot="5400000">
              <a:off x="4184649" y="5054601"/>
              <a:ext cx="1447802" cy="0"/>
            </a:xfrm>
            <a:prstGeom prst="line">
              <a:avLst/>
            </a:prstGeom>
            <a:ln>
              <a:solidFill>
                <a:schemeClr val="tx1"/>
              </a:solidFill>
              <a:headEnd type="arrow" w="med" len="sm"/>
              <a:tailEnd type="none"/>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flipH="1" flipV="1">
              <a:off x="6051550" y="4406900"/>
              <a:ext cx="22860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V="1">
              <a:off x="5291138" y="4864100"/>
              <a:ext cx="303212" cy="2936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0800000" flipV="1">
              <a:off x="5594350" y="4864098"/>
              <a:ext cx="76200" cy="2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66" name="Object 6"/>
            <p:cNvGraphicFramePr>
              <a:graphicFrameLocks noChangeAspect="1"/>
            </p:cNvGraphicFramePr>
            <p:nvPr/>
          </p:nvGraphicFramePr>
          <p:xfrm>
            <a:off x="6591300" y="5716588"/>
            <a:ext cx="114300" cy="127000"/>
          </p:xfrm>
          <a:graphic>
            <a:graphicData uri="http://schemas.openxmlformats.org/presentationml/2006/ole">
              <p:oleObj spid="_x0000_s404483" name="Equation" r:id="rId13" imgW="114120" imgH="126720" progId="Equation.3">
                <p:embed/>
              </p:oleObj>
            </a:graphicData>
          </a:graphic>
        </p:graphicFrame>
        <p:graphicFrame>
          <p:nvGraphicFramePr>
            <p:cNvPr id="68" name="Object 7"/>
            <p:cNvGraphicFramePr>
              <a:graphicFrameLocks noChangeAspect="1"/>
            </p:cNvGraphicFramePr>
            <p:nvPr/>
          </p:nvGraphicFramePr>
          <p:xfrm>
            <a:off x="4548188" y="4064000"/>
            <a:ext cx="685800" cy="279400"/>
          </p:xfrm>
          <a:graphic>
            <a:graphicData uri="http://schemas.openxmlformats.org/presentationml/2006/ole">
              <p:oleObj spid="_x0000_s404484" name="Equation" r:id="rId14" imgW="685800" imgH="279360" progId="Equation.3">
                <p:embed/>
              </p:oleObj>
            </a:graphicData>
          </a:graphic>
        </p:graphicFrame>
        <p:cxnSp>
          <p:nvCxnSpPr>
            <p:cNvPr id="69" name="Straight Connector 68"/>
            <p:cNvCxnSpPr/>
            <p:nvPr/>
          </p:nvCxnSpPr>
          <p:spPr>
            <a:xfrm rot="10800000">
              <a:off x="4908550" y="5778500"/>
              <a:ext cx="1600200" cy="0"/>
            </a:xfrm>
            <a:prstGeom prst="line">
              <a:avLst/>
            </a:prstGeom>
            <a:ln>
              <a:solidFill>
                <a:schemeClr val="tx1"/>
              </a:solidFill>
              <a:headEnd type="arrow" w="med" len="sm"/>
              <a:tailEnd type="none"/>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879974" y="5805488"/>
              <a:ext cx="55563" cy="1588"/>
            </a:xfrm>
            <a:prstGeom prst="line">
              <a:avLst/>
            </a:prstGeom>
            <a:ln>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5400000">
              <a:off x="5262563" y="5805488"/>
              <a:ext cx="55563" cy="1588"/>
            </a:xfrm>
            <a:prstGeom prst="line">
              <a:avLst/>
            </a:prstGeom>
            <a:ln>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graphicFrame>
          <p:nvGraphicFramePr>
            <p:cNvPr id="72" name="Object 22"/>
            <p:cNvGraphicFramePr>
              <a:graphicFrameLocks noChangeAspect="1"/>
            </p:cNvGraphicFramePr>
            <p:nvPr/>
          </p:nvGraphicFramePr>
          <p:xfrm>
            <a:off x="4859338" y="5835650"/>
            <a:ext cx="114300" cy="165100"/>
          </p:xfrm>
          <a:graphic>
            <a:graphicData uri="http://schemas.openxmlformats.org/presentationml/2006/ole">
              <p:oleObj spid="_x0000_s404485" name="Equation" r:id="rId15" imgW="114120" imgH="164880" progId="Equation.3">
                <p:embed/>
              </p:oleObj>
            </a:graphicData>
          </a:graphic>
        </p:graphicFrame>
        <p:cxnSp>
          <p:nvCxnSpPr>
            <p:cNvPr id="73" name="Straight Connector 72"/>
            <p:cNvCxnSpPr/>
            <p:nvPr/>
          </p:nvCxnSpPr>
          <p:spPr>
            <a:xfrm rot="10800000">
              <a:off x="5899150" y="46355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5400000">
              <a:off x="4978305" y="5467255"/>
              <a:ext cx="622489" cy="0"/>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4756153" y="5473700"/>
              <a:ext cx="609596" cy="0"/>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flipH="1" flipV="1">
              <a:off x="5670550" y="4635500"/>
              <a:ext cx="22860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0800000" flipV="1">
              <a:off x="5060950" y="5166517"/>
              <a:ext cx="228600" cy="23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flipH="1" flipV="1">
              <a:off x="4908550" y="516081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21" name="Object 40"/>
            <p:cNvGraphicFramePr>
              <a:graphicFrameLocks noChangeAspect="1"/>
            </p:cNvGraphicFramePr>
            <p:nvPr/>
          </p:nvGraphicFramePr>
          <p:xfrm>
            <a:off x="4286250" y="4711700"/>
            <a:ext cx="546100" cy="228600"/>
          </p:xfrm>
          <a:graphic>
            <a:graphicData uri="http://schemas.openxmlformats.org/presentationml/2006/ole">
              <p:oleObj spid="_x0000_s404494" name="Equation" r:id="rId16" imgW="545760" imgH="228600" progId="Equation.3">
                <p:embed/>
              </p:oleObj>
            </a:graphicData>
          </a:graphic>
        </p:graphicFrame>
        <p:graphicFrame>
          <p:nvGraphicFramePr>
            <p:cNvPr id="122" name="Object 40"/>
            <p:cNvGraphicFramePr>
              <a:graphicFrameLocks noChangeAspect="1"/>
            </p:cNvGraphicFramePr>
            <p:nvPr/>
          </p:nvGraphicFramePr>
          <p:xfrm>
            <a:off x="4400550" y="5016500"/>
            <a:ext cx="431800" cy="228600"/>
          </p:xfrm>
          <a:graphic>
            <a:graphicData uri="http://schemas.openxmlformats.org/presentationml/2006/ole">
              <p:oleObj spid="_x0000_s404495" name="Equation" r:id="rId17" imgW="431640" imgH="228600" progId="Equation.3">
                <p:embed/>
              </p:oleObj>
            </a:graphicData>
          </a:graphic>
        </p:graphicFrame>
        <p:cxnSp>
          <p:nvCxnSpPr>
            <p:cNvPr id="123" name="Straight Connector 122"/>
            <p:cNvCxnSpPr/>
            <p:nvPr/>
          </p:nvCxnSpPr>
          <p:spPr>
            <a:xfrm>
              <a:off x="4908550" y="5168900"/>
              <a:ext cx="152400" cy="0"/>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4908550" y="4864100"/>
              <a:ext cx="685800" cy="0"/>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4852988" y="5168900"/>
              <a:ext cx="55562" cy="1588"/>
            </a:xfrm>
            <a:prstGeom prst="line">
              <a:avLst/>
            </a:prstGeom>
            <a:ln>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4852988" y="4862512"/>
              <a:ext cx="55562" cy="1588"/>
            </a:xfrm>
            <a:prstGeom prst="line">
              <a:avLst/>
            </a:prstGeom>
            <a:ln>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graphicFrame>
          <p:nvGraphicFramePr>
            <p:cNvPr id="127" name="Object 28"/>
            <p:cNvGraphicFramePr>
              <a:graphicFrameLocks noChangeAspect="1"/>
            </p:cNvGraphicFramePr>
            <p:nvPr/>
          </p:nvGraphicFramePr>
          <p:xfrm>
            <a:off x="5194300" y="5854700"/>
            <a:ext cx="965200" cy="228600"/>
          </p:xfrm>
          <a:graphic>
            <a:graphicData uri="http://schemas.openxmlformats.org/presentationml/2006/ole">
              <p:oleObj spid="_x0000_s404496" name="Equation" r:id="rId18" imgW="965160" imgH="228600" progId="Equation.3">
                <p:embed/>
              </p:oleObj>
            </a:graphicData>
          </a:graphic>
        </p:graphicFrame>
        <p:cxnSp>
          <p:nvCxnSpPr>
            <p:cNvPr id="128" name="Straight Connector 127"/>
            <p:cNvCxnSpPr/>
            <p:nvPr/>
          </p:nvCxnSpPr>
          <p:spPr>
            <a:xfrm rot="5400000">
              <a:off x="4908549" y="5930901"/>
              <a:ext cx="304802" cy="0"/>
            </a:xfrm>
            <a:prstGeom prst="line">
              <a:avLst/>
            </a:prstGeom>
            <a:ln>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graphicFrame>
          <p:nvGraphicFramePr>
            <p:cNvPr id="129" name="Object 26"/>
            <p:cNvGraphicFramePr>
              <a:graphicFrameLocks noChangeAspect="1"/>
            </p:cNvGraphicFramePr>
            <p:nvPr/>
          </p:nvGraphicFramePr>
          <p:xfrm>
            <a:off x="4908550" y="6083300"/>
            <a:ext cx="863600" cy="228600"/>
          </p:xfrm>
          <a:graphic>
            <a:graphicData uri="http://schemas.openxmlformats.org/presentationml/2006/ole">
              <p:oleObj spid="_x0000_s404497" name="Equation" r:id="rId19" imgW="863280" imgH="228600" progId="Equation.3">
                <p:embed/>
              </p:oleObj>
            </a:graphicData>
          </a:graphic>
        </p:graphicFrame>
      </p:grpSp>
      <p:pic>
        <p:nvPicPr>
          <p:cNvPr id="4" name="Picture 18"/>
          <p:cNvPicPr>
            <a:picLocks noChangeAspect="1" noChangeArrowheads="1"/>
          </p:cNvPicPr>
          <p:nvPr/>
        </p:nvPicPr>
        <p:blipFill>
          <a:blip r:embed="rId20" cstate="print"/>
          <a:srcRect/>
          <a:stretch>
            <a:fillRect/>
          </a:stretch>
        </p:blipFill>
        <p:spPr bwMode="auto">
          <a:xfrm>
            <a:off x="7696200" y="381000"/>
            <a:ext cx="1073189" cy="7971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Grp="1" noChangeArrowheads="1"/>
          </p:cNvSpPr>
          <p:nvPr>
            <p:ph type="title"/>
          </p:nvPr>
        </p:nvSpPr>
        <p:spPr>
          <a:xfrm>
            <a:off x="457200" y="355600"/>
            <a:ext cx="8229600" cy="609600"/>
          </a:xfrm>
        </p:spPr>
        <p:txBody>
          <a:bodyPr/>
          <a:lstStyle/>
          <a:p>
            <a:pPr eaLnBrk="1" hangingPunct="1"/>
            <a:r>
              <a:rPr lang="en-US" sz="1800" dirty="0" smtClean="0"/>
              <a:t>Extensions of Single Receiver Results</a:t>
            </a:r>
          </a:p>
        </p:txBody>
      </p:sp>
      <p:sp>
        <p:nvSpPr>
          <p:cNvPr id="4" name="Text Box 3"/>
          <p:cNvSpPr txBox="1">
            <a:spLocks noChangeArrowheads="1"/>
          </p:cNvSpPr>
          <p:nvPr/>
        </p:nvSpPr>
        <p:spPr bwMode="auto">
          <a:xfrm>
            <a:off x="304800" y="1143000"/>
            <a:ext cx="8610600" cy="4977773"/>
          </a:xfrm>
          <a:prstGeom prst="rect">
            <a:avLst/>
          </a:prstGeom>
          <a:noFill/>
          <a:ln w="9525">
            <a:noFill/>
            <a:miter lim="800000"/>
            <a:headEnd/>
            <a:tailEnd/>
          </a:ln>
        </p:spPr>
        <p:txBody>
          <a:bodyPr wrap="square">
            <a:spAutoFit/>
          </a:bodyPr>
          <a:lstStyle/>
          <a:p>
            <a:pPr marL="169863" indent="-169863">
              <a:spcBef>
                <a:spcPct val="180000"/>
              </a:spcBef>
              <a:buFontTx/>
              <a:buChar char="•"/>
              <a:tabLst>
                <a:tab pos="628650" algn="l"/>
                <a:tab pos="633413" algn="l"/>
              </a:tabLst>
            </a:pPr>
            <a:r>
              <a:rPr lang="en-US" sz="1600" dirty="0" smtClean="0"/>
              <a:t>The modified base-stock and finite generalized base-stock structures are preserved if we:</a:t>
            </a:r>
            <a:endParaRPr lang="en-US" sz="1600" dirty="0"/>
          </a:p>
          <a:p>
            <a:pPr lvl="1">
              <a:spcBef>
                <a:spcPct val="40000"/>
              </a:spcBef>
              <a:buFont typeface="Arial" charset="0"/>
              <a:buChar char="–"/>
              <a:tabLst>
                <a:tab pos="628650" algn="l"/>
                <a:tab pos="633413" algn="l"/>
              </a:tabLst>
            </a:pPr>
            <a:r>
              <a:rPr lang="en-US" sz="1400" dirty="0" smtClean="0"/>
              <a:t> Take the deterministic demand sequences to be nonstationary</a:t>
            </a:r>
          </a:p>
          <a:p>
            <a:pPr lvl="1">
              <a:spcBef>
                <a:spcPct val="40000"/>
              </a:spcBef>
              <a:buFont typeface="Arial" charset="0"/>
              <a:buChar char="–"/>
              <a:tabLst>
                <a:tab pos="628650" algn="l"/>
                <a:tab pos="633413" algn="l"/>
              </a:tabLst>
            </a:pPr>
            <a:r>
              <a:rPr lang="en-US" sz="1400" dirty="0" smtClean="0"/>
              <a:t> Replace the strict underflow constraints with appropriate penalties for violating the constraints</a:t>
            </a:r>
            <a:endParaRPr lang="en-US" sz="1400" dirty="0"/>
          </a:p>
          <a:p>
            <a:pPr marL="169863" indent="-169863">
              <a:spcBef>
                <a:spcPts val="3000"/>
              </a:spcBef>
              <a:buFontTx/>
              <a:buChar char="•"/>
              <a:tabLst>
                <a:tab pos="628650" algn="l"/>
                <a:tab pos="633413" algn="l"/>
              </a:tabLst>
            </a:pPr>
            <a:r>
              <a:rPr lang="en-US" sz="1600" dirty="0" smtClean="0"/>
              <a:t>Complete characterization of the finite horizon optimal policy </a:t>
            </a:r>
          </a:p>
          <a:p>
            <a:pPr lvl="1">
              <a:spcBef>
                <a:spcPct val="40000"/>
              </a:spcBef>
              <a:buFont typeface="Arial" charset="0"/>
              <a:buChar char="–"/>
              <a:tabLst>
                <a:tab pos="628650" algn="l"/>
                <a:tab pos="633413" algn="l"/>
                <a:tab pos="800100" algn="l"/>
              </a:tabLst>
            </a:pPr>
            <a:r>
              <a:rPr lang="en-US" sz="1400" dirty="0" smtClean="0"/>
              <a:t> If 	(i)  the number of possible channel conditions (ordering costs) is finite,</a:t>
            </a:r>
          </a:p>
          <a:p>
            <a:pPr lvl="1">
              <a:spcBef>
                <a:spcPct val="40000"/>
              </a:spcBef>
              <a:tabLst>
                <a:tab pos="633413" algn="l"/>
                <a:tab pos="800100" algn="l"/>
              </a:tabLst>
            </a:pPr>
            <a:r>
              <a:rPr lang="en-US" sz="1400" dirty="0" smtClean="0"/>
              <a:t>     	(ii) the channel condition is IID,</a:t>
            </a:r>
          </a:p>
          <a:p>
            <a:pPr lvl="1">
              <a:spcBef>
                <a:spcPct val="40000"/>
              </a:spcBef>
              <a:tabLst>
                <a:tab pos="628650" algn="l"/>
                <a:tab pos="633413" algn="l"/>
                <a:tab pos="800100" algn="l"/>
              </a:tabLst>
            </a:pPr>
            <a:r>
              <a:rPr lang="en-US" sz="1400" dirty="0" smtClean="0"/>
              <a:t>			(iii) the holding costs are linear (or zero), and </a:t>
            </a:r>
          </a:p>
          <a:p>
            <a:pPr lvl="1">
              <a:spcBef>
                <a:spcPct val="40000"/>
              </a:spcBef>
              <a:tabLst>
                <a:tab pos="628650" algn="l"/>
                <a:tab pos="633413" algn="l"/>
                <a:tab pos="800100" algn="l"/>
              </a:tabLst>
            </a:pPr>
            <a:r>
              <a:rPr lang="en-US" sz="1400" dirty="0" smtClean="0"/>
              <a:t>			(iv) the maximum number of packets that can be transmitted is an integer multiple of the demand, </a:t>
            </a:r>
          </a:p>
          <a:p>
            <a:pPr lvl="1">
              <a:spcBef>
                <a:spcPct val="40000"/>
              </a:spcBef>
              <a:tabLst>
                <a:tab pos="628650" algn="l"/>
                <a:tab pos="633413" algn="l"/>
              </a:tabLst>
            </a:pPr>
            <a:r>
              <a:rPr lang="en-US" sz="1400" dirty="0" smtClean="0"/>
              <a:t>   then we can recursively define a set of thresholds that determine the critical numbers</a:t>
            </a:r>
          </a:p>
          <a:p>
            <a:pPr lvl="1">
              <a:spcBef>
                <a:spcPct val="40000"/>
              </a:spcBef>
              <a:buFont typeface="Arial" charset="0"/>
              <a:buChar char="–"/>
              <a:tabLst>
                <a:tab pos="628650" algn="l"/>
                <a:tab pos="633413" algn="l"/>
              </a:tabLst>
            </a:pPr>
            <a:r>
              <a:rPr lang="en-US" sz="1400" dirty="0" smtClean="0"/>
              <a:t> Process is far simpler computationally than solving the dynamic program</a:t>
            </a:r>
          </a:p>
          <a:p>
            <a:pPr lvl="1">
              <a:spcBef>
                <a:spcPct val="40000"/>
              </a:spcBef>
              <a:buFont typeface="Arial" charset="0"/>
              <a:buChar char="–"/>
              <a:tabLst>
                <a:tab pos="628650" algn="l"/>
                <a:tab pos="633413" algn="l"/>
              </a:tabLst>
            </a:pPr>
            <a:r>
              <a:rPr lang="en-US" sz="1400" dirty="0" smtClean="0"/>
              <a:t> To our knowledge, this is first work to explicitly compute critical numbers for any type of finite 	generalized base-stock policy</a:t>
            </a:r>
            <a:endParaRPr lang="en-US" sz="1600" dirty="0" smtClean="0"/>
          </a:p>
          <a:p>
            <a:pPr marL="169863" indent="-169863">
              <a:spcBef>
                <a:spcPts val="3000"/>
              </a:spcBef>
              <a:buFontTx/>
              <a:buChar char="•"/>
              <a:tabLst>
                <a:tab pos="628650" algn="l"/>
                <a:tab pos="633413" algn="l"/>
              </a:tabLst>
            </a:pPr>
            <a:r>
              <a:rPr lang="en-US" sz="1600" dirty="0" smtClean="0"/>
              <a:t>The infinite horizon optimal policies are natural extensions of the finite horizon optimal policies</a:t>
            </a:r>
            <a:endParaRPr lang="en-US" sz="1400" baseline="-25000" dirty="0" smtClean="0"/>
          </a:p>
          <a:p>
            <a:pPr lvl="1">
              <a:spcBef>
                <a:spcPct val="40000"/>
              </a:spcBef>
              <a:tabLst>
                <a:tab pos="628650" algn="l"/>
                <a:tab pos="633413" algn="l"/>
              </a:tabLst>
            </a:pPr>
            <a:endParaRPr lang="en-US" sz="1400" baseline="-25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ChangeArrowheads="1"/>
          </p:cNvSpPr>
          <p:nvPr/>
        </p:nvSpPr>
        <p:spPr bwMode="auto">
          <a:xfrm>
            <a:off x="368300" y="3566160"/>
            <a:ext cx="7708900" cy="381000"/>
          </a:xfrm>
          <a:prstGeom prst="roundRect">
            <a:avLst>
              <a:gd name="adj" fmla="val 49986"/>
            </a:avLst>
          </a:prstGeom>
          <a:gradFill rotWithShape="0">
            <a:gsLst>
              <a:gs pos="0">
                <a:srgbClr val="FFFFFF"/>
              </a:gs>
              <a:gs pos="100000">
                <a:srgbClr val="6D85A5"/>
              </a:gs>
            </a:gsLst>
            <a:lin ang="0" scaled="1"/>
          </a:gradFill>
          <a:ln w="12700">
            <a:noFill/>
            <a:round/>
            <a:headEnd/>
            <a:tailEnd/>
          </a:ln>
        </p:spPr>
        <p:txBody>
          <a:bodyPr wrap="none" anchor="ctr"/>
          <a:lstStyle/>
          <a:p>
            <a:endParaRPr lang="en-US" dirty="0"/>
          </a:p>
        </p:txBody>
      </p:sp>
      <p:sp>
        <p:nvSpPr>
          <p:cNvPr id="14340" name="Text Box 4"/>
          <p:cNvSpPr txBox="1">
            <a:spLocks noChangeArrowheads="1"/>
          </p:cNvSpPr>
          <p:nvPr/>
        </p:nvSpPr>
        <p:spPr bwMode="auto">
          <a:xfrm>
            <a:off x="609600" y="1370886"/>
            <a:ext cx="7620000" cy="4801314"/>
          </a:xfrm>
          <a:prstGeom prst="rect">
            <a:avLst/>
          </a:prstGeom>
          <a:noFill/>
          <a:ln w="9525">
            <a:noFill/>
            <a:miter lim="800000"/>
            <a:headEnd/>
            <a:tailEnd/>
          </a:ln>
        </p:spPr>
        <p:txBody>
          <a:bodyPr>
            <a:spAutoFit/>
          </a:bodyPr>
          <a:lstStyle/>
          <a:p>
            <a:pPr marL="169863" indent="-169863">
              <a:spcBef>
                <a:spcPts val="3600"/>
              </a:spcBef>
              <a:buFontTx/>
              <a:buChar char="•"/>
            </a:pPr>
            <a:r>
              <a:rPr lang="en-US" dirty="0" smtClean="0"/>
              <a:t>Problem Description and Opportunistic Scheduling</a:t>
            </a:r>
          </a:p>
          <a:p>
            <a:pPr marL="169863" indent="-169863">
              <a:spcBef>
                <a:spcPts val="3600"/>
              </a:spcBef>
              <a:buFontTx/>
              <a:buChar char="•"/>
            </a:pPr>
            <a:r>
              <a:rPr lang="en-US" dirty="0" smtClean="0"/>
              <a:t>Problem Formulation and Relation to Inventory Theory</a:t>
            </a:r>
          </a:p>
          <a:p>
            <a:pPr marL="169863" indent="-169863">
              <a:spcBef>
                <a:spcPts val="3600"/>
              </a:spcBef>
              <a:buFontTx/>
              <a:buChar char="•"/>
            </a:pPr>
            <a:r>
              <a:rPr lang="en-US" dirty="0" smtClean="0"/>
              <a:t>Single Receiver Case – Exploiting Temporal Diversity</a:t>
            </a:r>
          </a:p>
          <a:p>
            <a:pPr marL="169863" indent="-169863">
              <a:spcBef>
                <a:spcPts val="3600"/>
              </a:spcBef>
              <a:buFontTx/>
              <a:buChar char="•"/>
            </a:pPr>
            <a:r>
              <a:rPr lang="en-US" b="1" dirty="0" smtClean="0"/>
              <a:t>Two Receiver Case – Exploiting Spatial and Temporal Diversity</a:t>
            </a:r>
          </a:p>
          <a:p>
            <a:pPr marL="169863" indent="-169863">
              <a:spcBef>
                <a:spcPts val="3600"/>
              </a:spcBef>
              <a:buFontTx/>
              <a:buChar char="•"/>
            </a:pPr>
            <a:r>
              <a:rPr lang="en-US" dirty="0" smtClean="0"/>
              <a:t>Stochastic Versus Deterministic Prices in Inventory Theory</a:t>
            </a:r>
          </a:p>
          <a:p>
            <a:pPr marL="169863" lvl="1" indent="-169863">
              <a:spcBef>
                <a:spcPts val="3600"/>
              </a:spcBef>
              <a:buFontTx/>
              <a:buChar char="•"/>
            </a:pPr>
            <a:r>
              <a:rPr lang="en-US" dirty="0" smtClean="0"/>
              <a:t>Ongoing Work: General </a:t>
            </a:r>
            <a:r>
              <a:rPr lang="en-US" i="1" dirty="0" smtClean="0"/>
              <a:t>M</a:t>
            </a:r>
            <a:r>
              <a:rPr lang="en-US" dirty="0" smtClean="0"/>
              <a:t> Receiver Case</a:t>
            </a:r>
          </a:p>
          <a:p>
            <a:pPr marL="169863" lvl="1" indent="-169863">
              <a:spcBef>
                <a:spcPts val="3600"/>
              </a:spcBef>
              <a:buFontTx/>
              <a:buChar char="•"/>
            </a:pPr>
            <a:r>
              <a:rPr lang="en-US" dirty="0" smtClean="0"/>
              <a:t>Summary of Contribution</a:t>
            </a:r>
          </a:p>
        </p:txBody>
      </p:sp>
      <p:sp>
        <p:nvSpPr>
          <p:cNvPr id="14339" name="Rectangle 3"/>
          <p:cNvSpPr>
            <a:spLocks noGrp="1" noChangeArrowheads="1"/>
          </p:cNvSpPr>
          <p:nvPr>
            <p:ph type="title"/>
          </p:nvPr>
        </p:nvSpPr>
        <p:spPr/>
        <p:txBody>
          <a:bodyPr/>
          <a:lstStyle/>
          <a:p>
            <a:pPr eaLnBrk="1" hangingPunct="1"/>
            <a:r>
              <a:rPr lang="en-US" sz="1800" dirty="0" smtClean="0"/>
              <a:t>Chapters 4-7</a:t>
            </a:r>
            <a:br>
              <a:rPr lang="en-US" sz="1800" dirty="0" smtClean="0"/>
            </a:br>
            <a:r>
              <a:rPr lang="en-US" sz="1800" dirty="0" smtClean="0"/>
              <a:t>Energy-Efficient Transmission Scheduling with Strict Underflow Constraints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4"/>
          <p:cNvSpPr txBox="1">
            <a:spLocks noChangeArrowheads="1"/>
          </p:cNvSpPr>
          <p:nvPr/>
        </p:nvSpPr>
        <p:spPr bwMode="auto">
          <a:xfrm>
            <a:off x="533400" y="1143000"/>
            <a:ext cx="8077200" cy="5693866"/>
          </a:xfrm>
          <a:prstGeom prst="rect">
            <a:avLst/>
          </a:prstGeom>
          <a:noFill/>
          <a:ln w="9525">
            <a:noFill/>
            <a:miter lim="800000"/>
            <a:headEnd/>
            <a:tailEnd/>
          </a:ln>
        </p:spPr>
        <p:txBody>
          <a:bodyPr wrap="square">
            <a:spAutoFit/>
          </a:bodyPr>
          <a:lstStyle/>
          <a:p>
            <a:pPr marL="169863" indent="-169863">
              <a:spcBef>
                <a:spcPct val="150000"/>
              </a:spcBef>
              <a:buFontTx/>
              <a:buChar char="•"/>
            </a:pPr>
            <a:r>
              <a:rPr lang="en-US" sz="1600" dirty="0" smtClean="0"/>
              <a:t>Our focus here is on network protocols, as opposed to hardware design</a:t>
            </a:r>
          </a:p>
          <a:p>
            <a:pPr marL="169863" indent="-169863">
              <a:spcBef>
                <a:spcPts val="2400"/>
              </a:spcBef>
              <a:buFontTx/>
              <a:buChar char="•"/>
            </a:pPr>
            <a:r>
              <a:rPr lang="en-US" sz="1600" dirty="0" smtClean="0"/>
              <a:t>Two primary objectives considered</a:t>
            </a:r>
          </a:p>
          <a:p>
            <a:pPr marL="682625" lvl="1" indent="-225425">
              <a:spcBef>
                <a:spcPts val="1200"/>
              </a:spcBef>
              <a:buFont typeface="Arial" charset="0"/>
              <a:buChar char="–"/>
            </a:pPr>
            <a:r>
              <a:rPr lang="en-US" sz="1400" dirty="0" smtClean="0"/>
              <a:t>Minimize total energy consumption</a:t>
            </a:r>
          </a:p>
          <a:p>
            <a:pPr marL="682625" lvl="1" indent="-225425">
              <a:spcBef>
                <a:spcPts val="1200"/>
              </a:spcBef>
              <a:buFont typeface="Arial" charset="0"/>
              <a:buChar char="–"/>
            </a:pPr>
            <a:r>
              <a:rPr lang="en-US" sz="1400" dirty="0" smtClean="0"/>
              <a:t>Balance energy consumption across the network</a:t>
            </a:r>
          </a:p>
          <a:p>
            <a:pPr marL="169863" indent="-169863">
              <a:spcBef>
                <a:spcPts val="1800"/>
              </a:spcBef>
              <a:buFontTx/>
              <a:buChar char="•"/>
            </a:pPr>
            <a:r>
              <a:rPr lang="en-US" sz="1600" dirty="0" smtClean="0"/>
              <a:t>Most common energy conservation techniques</a:t>
            </a:r>
          </a:p>
          <a:p>
            <a:pPr marL="682625" lvl="1" indent="-225425">
              <a:spcBef>
                <a:spcPts val="1200"/>
              </a:spcBef>
              <a:buFont typeface="Arial" charset="0"/>
              <a:buChar char="–"/>
            </a:pPr>
            <a:r>
              <a:rPr lang="en-US" sz="1400" dirty="0" smtClean="0"/>
              <a:t>Limiting the idle time of a radio</a:t>
            </a:r>
          </a:p>
          <a:p>
            <a:pPr marL="682625" lvl="1" indent="-225425">
              <a:spcBef>
                <a:spcPts val="1200"/>
              </a:spcBef>
              <a:buFont typeface="Arial" charset="0"/>
              <a:buChar char="–"/>
            </a:pPr>
            <a:r>
              <a:rPr lang="en-US" sz="1400" dirty="0" smtClean="0"/>
              <a:t>Limiting repeated retransmissions </a:t>
            </a:r>
            <a:r>
              <a:rPr lang="en-US" sz="1100" dirty="0" smtClean="0"/>
              <a:t>(e.g., [Zorzi and Rao, 1997])</a:t>
            </a:r>
          </a:p>
          <a:p>
            <a:pPr marL="682625" lvl="1" indent="-225425">
              <a:spcBef>
                <a:spcPts val="1200"/>
              </a:spcBef>
              <a:buFont typeface="Arial" charset="0"/>
              <a:buChar char="–"/>
            </a:pPr>
            <a:r>
              <a:rPr lang="en-US" sz="1400" dirty="0" smtClean="0"/>
              <a:t>Adjusting transmission powers, based on time-varying channel conditions</a:t>
            </a:r>
          </a:p>
          <a:p>
            <a:pPr marL="682625" lvl="1" indent="-225425">
              <a:spcBef>
                <a:spcPts val="1200"/>
              </a:spcBef>
              <a:buFont typeface="Arial" charset="0"/>
              <a:buChar char="–"/>
            </a:pPr>
            <a:r>
              <a:rPr lang="en-US" sz="1400" dirty="0" smtClean="0"/>
              <a:t>Aggregating data</a:t>
            </a:r>
          </a:p>
          <a:p>
            <a:pPr marL="1139825" lvl="2" indent="-225425">
              <a:spcBef>
                <a:spcPts val="600"/>
              </a:spcBef>
              <a:buFont typeface="Arial" pitchFamily="34" charset="0"/>
              <a:buChar char="•"/>
            </a:pPr>
            <a:r>
              <a:rPr lang="en-US" sz="1200" dirty="0" smtClean="0">
                <a:solidFill>
                  <a:srgbClr val="000000"/>
                </a:solidFill>
              </a:rPr>
              <a:t>Combine data of local sensors into a compressed set of meaningful info to reduce communication workload </a:t>
            </a:r>
            <a:r>
              <a:rPr lang="en-US" sz="1100" dirty="0" smtClean="0"/>
              <a:t>(e.g., [Intanagonwiwat et al., 2003],[Heinzelman et al., 2000])</a:t>
            </a:r>
            <a:endParaRPr lang="en-US" sz="1100" dirty="0" smtClean="0">
              <a:solidFill>
                <a:srgbClr val="000000"/>
              </a:solidFill>
            </a:endParaRPr>
          </a:p>
          <a:p>
            <a:pPr marL="682625" lvl="1" indent="-225425">
              <a:spcBef>
                <a:spcPts val="1200"/>
              </a:spcBef>
              <a:buFont typeface="Arial" charset="0"/>
              <a:buChar char="–"/>
            </a:pPr>
            <a:r>
              <a:rPr lang="en-US" sz="1400" dirty="0" smtClean="0"/>
              <a:t>Adjusting routing </a:t>
            </a:r>
          </a:p>
          <a:p>
            <a:pPr marL="1139825" lvl="2" indent="-225425">
              <a:spcBef>
                <a:spcPts val="600"/>
              </a:spcBef>
              <a:buFont typeface="Arial" pitchFamily="34" charset="0"/>
              <a:buChar char="•"/>
            </a:pPr>
            <a:r>
              <a:rPr lang="en-US" sz="1200" dirty="0" smtClean="0">
                <a:solidFill>
                  <a:srgbClr val="000000"/>
                </a:solidFill>
              </a:rPr>
              <a:t>Find minimum energy routes </a:t>
            </a:r>
            <a:r>
              <a:rPr lang="en-US" sz="1100" dirty="0" smtClean="0">
                <a:solidFill>
                  <a:srgbClr val="000000"/>
                </a:solidFill>
              </a:rPr>
              <a:t>(</a:t>
            </a:r>
            <a:r>
              <a:rPr lang="en-US" sz="1100" dirty="0" smtClean="0"/>
              <a:t>e.g., [Singh et al., 1998])</a:t>
            </a:r>
            <a:endParaRPr lang="en-US" sz="1200" dirty="0" smtClean="0">
              <a:solidFill>
                <a:srgbClr val="000000"/>
              </a:solidFill>
            </a:endParaRPr>
          </a:p>
          <a:p>
            <a:pPr marL="1139825" lvl="2" indent="-225425">
              <a:spcBef>
                <a:spcPts val="600"/>
              </a:spcBef>
              <a:buFont typeface="Arial" pitchFamily="34" charset="0"/>
              <a:buChar char="•"/>
            </a:pPr>
            <a:r>
              <a:rPr lang="en-US" sz="1200" dirty="0" smtClean="0">
                <a:solidFill>
                  <a:srgbClr val="000000"/>
                </a:solidFill>
              </a:rPr>
              <a:t>Balance energy consumption, for instance by a rotating cluster-head </a:t>
            </a:r>
            <a:r>
              <a:rPr lang="en-US" sz="1100" dirty="0" smtClean="0">
                <a:solidFill>
                  <a:srgbClr val="000000"/>
                </a:solidFill>
              </a:rPr>
              <a:t>[Heinzelman et al., 2000]</a:t>
            </a:r>
            <a:endParaRPr lang="en-US" sz="1100" dirty="0" smtClean="0"/>
          </a:p>
          <a:p>
            <a:pPr marL="682625" lvl="1" indent="-225425">
              <a:spcBef>
                <a:spcPts val="1200"/>
              </a:spcBef>
              <a:buFont typeface="Arial" charset="0"/>
              <a:buChar char="–"/>
            </a:pPr>
            <a:r>
              <a:rPr lang="en-US" sz="1400" dirty="0" smtClean="0"/>
              <a:t>Sporadic sensing </a:t>
            </a:r>
          </a:p>
          <a:p>
            <a:pPr marL="1139825" lvl="2" indent="-225425">
              <a:spcBef>
                <a:spcPts val="600"/>
              </a:spcBef>
              <a:buFont typeface="Arial" pitchFamily="34" charset="0"/>
              <a:buChar char="•"/>
            </a:pPr>
            <a:r>
              <a:rPr lang="en-US" sz="1200" dirty="0" smtClean="0"/>
              <a:t>e.g. smart sensor web technology for soil moisture measurements</a:t>
            </a:r>
            <a:endParaRPr lang="en-US" sz="1200" dirty="0"/>
          </a:p>
        </p:txBody>
      </p:sp>
      <p:sp>
        <p:nvSpPr>
          <p:cNvPr id="14339" name="Rectangle 3"/>
          <p:cNvSpPr>
            <a:spLocks noGrp="1" noChangeArrowheads="1"/>
          </p:cNvSpPr>
          <p:nvPr>
            <p:ph type="title"/>
          </p:nvPr>
        </p:nvSpPr>
        <p:spPr/>
        <p:txBody>
          <a:bodyPr/>
          <a:lstStyle/>
          <a:p>
            <a:pPr eaLnBrk="1" hangingPunct="1"/>
            <a:r>
              <a:rPr lang="en-US" sz="1800" dirty="0" smtClean="0"/>
              <a:t>Related Work on Energy-Efficient Design of Wireless Networks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
                                            <p:txEl>
                                              <p:pRg st="10" end="10"/>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
                                            <p:txEl>
                                              <p:pRg st="11" end="11"/>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
                                            <p:txEl>
                                              <p:pRg st="12" end="1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
                                            <p:txEl>
                                              <p:pRg st="13" end="13"/>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0">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ext Box 4"/>
          <p:cNvSpPr txBox="1">
            <a:spLocks noChangeArrowheads="1"/>
          </p:cNvSpPr>
          <p:nvPr/>
        </p:nvSpPr>
        <p:spPr bwMode="auto">
          <a:xfrm>
            <a:off x="381000" y="1219200"/>
            <a:ext cx="8153400" cy="5478423"/>
          </a:xfrm>
          <a:prstGeom prst="rect">
            <a:avLst/>
          </a:prstGeom>
          <a:noFill/>
          <a:ln w="9525">
            <a:noFill/>
            <a:miter lim="800000"/>
            <a:headEnd/>
            <a:tailEnd/>
          </a:ln>
        </p:spPr>
        <p:txBody>
          <a:bodyPr wrap="square">
            <a:spAutoFit/>
          </a:bodyPr>
          <a:lstStyle/>
          <a:p>
            <a:pPr marL="169863" indent="-169863">
              <a:spcBef>
                <a:spcPts val="1800"/>
              </a:spcBef>
              <a:buFontTx/>
              <a:buChar char="•"/>
            </a:pPr>
            <a:r>
              <a:rPr lang="en-US" dirty="0" smtClean="0"/>
              <a:t>  </a:t>
            </a:r>
          </a:p>
          <a:p>
            <a:pPr marL="169863" indent="-169863">
              <a:spcBef>
                <a:spcPts val="2400"/>
              </a:spcBef>
            </a:pPr>
            <a:endParaRPr lang="en-US" dirty="0" smtClean="0"/>
          </a:p>
          <a:p>
            <a:pPr marL="169863" indent="-169863">
              <a:spcBef>
                <a:spcPts val="2400"/>
              </a:spcBef>
            </a:pPr>
            <a:endParaRPr lang="en-US" dirty="0" smtClean="0"/>
          </a:p>
          <a:p>
            <a:pPr marL="169863" indent="-169863">
              <a:spcBef>
                <a:spcPts val="2400"/>
              </a:spcBef>
              <a:buFontTx/>
              <a:buChar char="•"/>
            </a:pPr>
            <a:endParaRPr lang="en-US" dirty="0" smtClean="0"/>
          </a:p>
          <a:p>
            <a:pPr marL="169863" indent="-169863">
              <a:spcBef>
                <a:spcPts val="2400"/>
              </a:spcBef>
              <a:buFontTx/>
              <a:buChar char="•"/>
            </a:pPr>
            <a:endParaRPr lang="en-US" dirty="0" smtClean="0"/>
          </a:p>
          <a:p>
            <a:pPr marL="169863" indent="-169863">
              <a:spcBef>
                <a:spcPts val="2400"/>
              </a:spcBef>
              <a:buFontTx/>
              <a:buChar char="•"/>
            </a:pPr>
            <a:endParaRPr lang="en-US" dirty="0" smtClean="0"/>
          </a:p>
          <a:p>
            <a:pPr marL="169863" indent="-169863">
              <a:spcBef>
                <a:spcPts val="2400"/>
              </a:spcBef>
              <a:buFontTx/>
              <a:buChar char="•"/>
            </a:pPr>
            <a:endParaRPr lang="en-US" dirty="0" smtClean="0"/>
          </a:p>
          <a:p>
            <a:pPr marL="169863" indent="-169863">
              <a:spcBef>
                <a:spcPts val="1800"/>
              </a:spcBef>
              <a:buFontTx/>
              <a:buChar char="•"/>
            </a:pPr>
            <a:r>
              <a:rPr lang="en-US" dirty="0" smtClean="0"/>
              <a:t>Show by induction that at every time </a:t>
            </a:r>
            <a:r>
              <a:rPr lang="en-US" i="1" dirty="0" smtClean="0"/>
              <a:t>n</a:t>
            </a:r>
            <a:r>
              <a:rPr lang="en-US" dirty="0" smtClean="0"/>
              <a:t>, for every fixed vector of channel conditions </a:t>
            </a:r>
            <a:r>
              <a:rPr lang="en-US" b="1" i="1" dirty="0" smtClean="0"/>
              <a:t>s</a:t>
            </a:r>
            <a:r>
              <a:rPr lang="en-US" dirty="0" smtClean="0"/>
              <a:t>, </a:t>
            </a:r>
            <a:r>
              <a:rPr lang="en-US" i="1" dirty="0" smtClean="0"/>
              <a:t>G</a:t>
            </a:r>
            <a:r>
              <a:rPr lang="en-US" i="1" baseline="-25000" dirty="0" smtClean="0"/>
              <a:t>n</a:t>
            </a:r>
            <a:r>
              <a:rPr lang="en-US" i="1" dirty="0" smtClean="0"/>
              <a:t>(</a:t>
            </a:r>
            <a:r>
              <a:rPr lang="en-US" b="1" i="1" dirty="0" smtClean="0"/>
              <a:t>y</a:t>
            </a:r>
            <a:r>
              <a:rPr lang="en-US" i="1" dirty="0" smtClean="0"/>
              <a:t>,</a:t>
            </a:r>
            <a:r>
              <a:rPr lang="en-US" b="1" i="1" dirty="0" smtClean="0"/>
              <a:t>s</a:t>
            </a:r>
            <a:r>
              <a:rPr lang="en-US" i="1" dirty="0" smtClean="0"/>
              <a:t>)</a:t>
            </a:r>
            <a:r>
              <a:rPr lang="en-US" dirty="0" smtClean="0"/>
              <a:t> is </a:t>
            </a:r>
            <a:r>
              <a:rPr lang="en-US" b="1" i="1" dirty="0" smtClean="0"/>
              <a:t>convex and supermodular </a:t>
            </a:r>
            <a:r>
              <a:rPr lang="en-US" dirty="0" smtClean="0"/>
              <a:t>in </a:t>
            </a:r>
            <a:r>
              <a:rPr lang="en-US" b="1" i="1" dirty="0" smtClean="0"/>
              <a:t>y</a:t>
            </a:r>
          </a:p>
          <a:p>
            <a:pPr marL="169863" indent="-169863">
              <a:spcBef>
                <a:spcPts val="3000"/>
              </a:spcBef>
              <a:buFontTx/>
              <a:buChar char="•"/>
            </a:pPr>
            <a:r>
              <a:rPr lang="en-US" dirty="0" smtClean="0"/>
              <a:t>Define again </a:t>
            </a:r>
            <a:r>
              <a:rPr lang="en-US" b="1" i="1" dirty="0" smtClean="0"/>
              <a:t>b</a:t>
            </a:r>
            <a:r>
              <a:rPr lang="en-US" i="1" baseline="-25000" dirty="0" smtClean="0"/>
              <a:t>n</a:t>
            </a:r>
            <a:r>
              <a:rPr lang="en-US" i="1" dirty="0" smtClean="0"/>
              <a:t>(s</a:t>
            </a:r>
            <a:r>
              <a:rPr lang="en-US" i="1" baseline="30000" dirty="0" smtClean="0"/>
              <a:t>1</a:t>
            </a:r>
            <a:r>
              <a:rPr lang="en-US" i="1" dirty="0" smtClean="0"/>
              <a:t>,s</a:t>
            </a:r>
            <a:r>
              <a:rPr lang="en-US" i="1" baseline="30000" dirty="0" smtClean="0"/>
              <a:t>2</a:t>
            </a:r>
            <a:r>
              <a:rPr lang="en-US" i="1" dirty="0" smtClean="0"/>
              <a:t>) </a:t>
            </a:r>
            <a:r>
              <a:rPr lang="en-US" dirty="0" smtClean="0"/>
              <a:t>to be a global minimizer of </a:t>
            </a:r>
            <a:r>
              <a:rPr lang="en-US" i="1" dirty="0" smtClean="0"/>
              <a:t>G</a:t>
            </a:r>
            <a:r>
              <a:rPr lang="en-US" i="1" baseline="-25000" dirty="0" smtClean="0"/>
              <a:t>n</a:t>
            </a:r>
            <a:r>
              <a:rPr lang="en-US" i="1" dirty="0" smtClean="0"/>
              <a:t>(</a:t>
            </a:r>
            <a:r>
              <a:rPr lang="en-US" b="1" i="1" dirty="0" smtClean="0"/>
              <a:t>•</a:t>
            </a:r>
            <a:r>
              <a:rPr lang="en-US" i="1" dirty="0" smtClean="0"/>
              <a:t>,</a:t>
            </a:r>
            <a:r>
              <a:rPr lang="en-US" b="1" i="1" dirty="0" smtClean="0"/>
              <a:t>s</a:t>
            </a:r>
            <a:r>
              <a:rPr lang="en-US" i="1" dirty="0" smtClean="0"/>
              <a:t>)</a:t>
            </a:r>
            <a:endParaRPr lang="en-US" sz="1600" i="1" dirty="0"/>
          </a:p>
        </p:txBody>
      </p:sp>
      <p:sp>
        <p:nvSpPr>
          <p:cNvPr id="8201" name="Rectangle 3"/>
          <p:cNvSpPr>
            <a:spLocks noGrp="1" noChangeArrowheads="1"/>
          </p:cNvSpPr>
          <p:nvPr>
            <p:ph type="title"/>
          </p:nvPr>
        </p:nvSpPr>
        <p:spPr/>
        <p:txBody>
          <a:bodyPr/>
          <a:lstStyle/>
          <a:p>
            <a:pPr eaLnBrk="1" hangingPunct="1"/>
            <a:r>
              <a:rPr lang="en-US" sz="1800" dirty="0" smtClean="0"/>
              <a:t>Two Receiver (Item) Case</a:t>
            </a:r>
            <a:br>
              <a:rPr lang="en-US" sz="1800" dirty="0" smtClean="0"/>
            </a:br>
            <a:r>
              <a:rPr lang="en-US" sz="1800" dirty="0" smtClean="0"/>
              <a:t>Analysis</a:t>
            </a:r>
          </a:p>
        </p:txBody>
      </p:sp>
      <p:pic>
        <p:nvPicPr>
          <p:cNvPr id="5" name="Picture 4" descr="two_dp.png"/>
          <p:cNvPicPr>
            <a:picLocks noChangeAspect="1"/>
          </p:cNvPicPr>
          <p:nvPr/>
        </p:nvPicPr>
        <p:blipFill>
          <a:blip r:embed="rId2" cstate="print"/>
          <a:stretch>
            <a:fillRect/>
          </a:stretch>
        </p:blipFill>
        <p:spPr>
          <a:xfrm>
            <a:off x="761999" y="1066800"/>
            <a:ext cx="7405714" cy="4011429"/>
          </a:xfrm>
          <a:prstGeom prst="rect">
            <a:avLst/>
          </a:prstGeom>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6819" name="Picture 3"/>
          <p:cNvPicPr>
            <a:picLocks noChangeAspect="1" noChangeArrowheads="1"/>
          </p:cNvPicPr>
          <p:nvPr/>
        </p:nvPicPr>
        <p:blipFill>
          <a:blip r:embed="rId2" cstate="print"/>
          <a:srcRect/>
          <a:stretch>
            <a:fillRect/>
          </a:stretch>
        </p:blipFill>
        <p:spPr bwMode="auto">
          <a:xfrm>
            <a:off x="228600" y="1575375"/>
            <a:ext cx="8671102" cy="4536676"/>
          </a:xfrm>
          <a:prstGeom prst="rect">
            <a:avLst/>
          </a:prstGeom>
          <a:noFill/>
          <a:ln w="9525">
            <a:noFill/>
            <a:miter lim="800000"/>
            <a:headEnd/>
            <a:tailEnd/>
          </a:ln>
          <a:effectLst/>
        </p:spPr>
      </p:pic>
      <p:sp>
        <p:nvSpPr>
          <p:cNvPr id="8201" name="Rectangle 3"/>
          <p:cNvSpPr>
            <a:spLocks noGrp="1" noChangeArrowheads="1"/>
          </p:cNvSpPr>
          <p:nvPr>
            <p:ph type="title"/>
          </p:nvPr>
        </p:nvSpPr>
        <p:spPr/>
        <p:txBody>
          <a:bodyPr/>
          <a:lstStyle/>
          <a:p>
            <a:pPr eaLnBrk="1" hangingPunct="1"/>
            <a:r>
              <a:rPr lang="en-US" sz="1800" dirty="0" smtClean="0"/>
              <a:t>Two Receiver (Item) Case </a:t>
            </a:r>
            <a:br>
              <a:rPr lang="en-US" sz="1800" dirty="0" smtClean="0"/>
            </a:br>
            <a:r>
              <a:rPr lang="en-US" sz="1800" dirty="0" smtClean="0"/>
              <a:t>Structure of Optimal Policy</a:t>
            </a:r>
          </a:p>
        </p:txBody>
      </p:sp>
      <p:sp>
        <p:nvSpPr>
          <p:cNvPr id="111" name="Text Box 2"/>
          <p:cNvSpPr txBox="1">
            <a:spLocks noChangeArrowheads="1"/>
          </p:cNvSpPr>
          <p:nvPr/>
        </p:nvSpPr>
        <p:spPr bwMode="auto">
          <a:xfrm>
            <a:off x="381000" y="990600"/>
            <a:ext cx="7543800" cy="584775"/>
          </a:xfrm>
          <a:prstGeom prst="rect">
            <a:avLst/>
          </a:prstGeom>
          <a:noFill/>
          <a:ln w="9525">
            <a:noFill/>
            <a:miter lim="800000"/>
            <a:headEnd/>
            <a:tailEnd/>
          </a:ln>
        </p:spPr>
        <p:txBody>
          <a:bodyPr wrap="square">
            <a:spAutoFit/>
          </a:bodyPr>
          <a:lstStyle/>
          <a:p>
            <a:pPr>
              <a:spcBef>
                <a:spcPct val="50000"/>
              </a:spcBef>
            </a:pPr>
            <a:r>
              <a:rPr lang="en-US" sz="1600" b="1" i="1" dirty="0" smtClean="0"/>
              <a:t>For a </a:t>
            </a:r>
            <a:r>
              <a:rPr lang="en-US" sz="1600" b="1" i="1" dirty="0"/>
              <a:t>fixed vector of channel </a:t>
            </a:r>
            <a:r>
              <a:rPr lang="en-US" sz="1600" b="1" i="1" dirty="0" smtClean="0"/>
              <a:t>conditions, s, there exists an optimal policy with the following seven region structure</a:t>
            </a:r>
            <a:endParaRPr lang="en-US" sz="1600" b="1" i="1" dirty="0"/>
          </a:p>
        </p:txBody>
      </p:sp>
      <p:grpSp>
        <p:nvGrpSpPr>
          <p:cNvPr id="13" name="Group 12"/>
          <p:cNvGrpSpPr/>
          <p:nvPr/>
        </p:nvGrpSpPr>
        <p:grpSpPr>
          <a:xfrm>
            <a:off x="228600" y="3929955"/>
            <a:ext cx="8671102" cy="2714685"/>
            <a:chOff x="228600" y="3929955"/>
            <a:chExt cx="8671102" cy="2714685"/>
          </a:xfrm>
        </p:grpSpPr>
        <p:sp>
          <p:nvSpPr>
            <p:cNvPr id="8" name="5-Point Star 7"/>
            <p:cNvSpPr/>
            <p:nvPr/>
          </p:nvSpPr>
          <p:spPr>
            <a:xfrm>
              <a:off x="5410200" y="3929955"/>
              <a:ext cx="91440" cy="91440"/>
            </a:xfrm>
            <a:prstGeom prst="star5">
              <a:avLst/>
            </a:prstGeom>
            <a:solidFill>
              <a:srgbClr val="C00000"/>
            </a:solidFill>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C00000"/>
                </a:solidFill>
              </a:endParaRPr>
            </a:p>
          </p:txBody>
        </p:sp>
        <p:sp>
          <p:nvSpPr>
            <p:cNvPr id="9" name="Diamond 8"/>
            <p:cNvSpPr/>
            <p:nvPr/>
          </p:nvSpPr>
          <p:spPr>
            <a:xfrm>
              <a:off x="4462272" y="3929955"/>
              <a:ext cx="82296" cy="91440"/>
            </a:xfrm>
            <a:prstGeom prst="diamond">
              <a:avLst/>
            </a:prstGeom>
            <a:solidFill>
              <a:srgbClr val="C00000"/>
            </a:solidFill>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C00000"/>
                </a:solidFill>
              </a:endParaRPr>
            </a:p>
          </p:txBody>
        </p:sp>
        <p:sp>
          <p:nvSpPr>
            <p:cNvPr id="12" name="Rectangle 11"/>
            <p:cNvSpPr/>
            <p:nvPr/>
          </p:nvSpPr>
          <p:spPr>
            <a:xfrm>
              <a:off x="228600" y="6324600"/>
              <a:ext cx="8671102" cy="32004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0050" lvl="0" indent="-400050">
                <a:spcBef>
                  <a:spcPts val="1200"/>
                </a:spcBef>
              </a:pPr>
              <a:r>
                <a:rPr lang="en-US" sz="1600" b="1" i="1" dirty="0" smtClean="0">
                  <a:solidFill>
                    <a:srgbClr val="000000"/>
                  </a:solidFill>
                  <a:latin typeface="Arial" charset="0"/>
                  <a:cs typeface="Arial" charset="0"/>
                </a:rPr>
                <a:t>Key takeaway: The power constraint couples the optimal scheduling of the two streams</a:t>
              </a:r>
              <a:endParaRPr lang="en-US" sz="1400" b="1" i="1" dirty="0" smtClean="0">
                <a:solidFill>
                  <a:srgbClr val="000000"/>
                </a:solidFill>
                <a:latin typeface="Arial" charset="0"/>
                <a:cs typeface="Arial"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ChangeArrowheads="1"/>
          </p:cNvSpPr>
          <p:nvPr/>
        </p:nvSpPr>
        <p:spPr bwMode="auto">
          <a:xfrm>
            <a:off x="368300" y="4297680"/>
            <a:ext cx="7708900" cy="381000"/>
          </a:xfrm>
          <a:prstGeom prst="roundRect">
            <a:avLst>
              <a:gd name="adj" fmla="val 49986"/>
            </a:avLst>
          </a:prstGeom>
          <a:gradFill rotWithShape="0">
            <a:gsLst>
              <a:gs pos="0">
                <a:srgbClr val="FFFFFF"/>
              </a:gs>
              <a:gs pos="100000">
                <a:srgbClr val="6D85A5"/>
              </a:gs>
            </a:gsLst>
            <a:lin ang="0" scaled="1"/>
          </a:gradFill>
          <a:ln w="12700">
            <a:noFill/>
            <a:round/>
            <a:headEnd/>
            <a:tailEnd/>
          </a:ln>
        </p:spPr>
        <p:txBody>
          <a:bodyPr wrap="none" anchor="ctr"/>
          <a:lstStyle/>
          <a:p>
            <a:endParaRPr lang="en-US" dirty="0"/>
          </a:p>
        </p:txBody>
      </p:sp>
      <p:sp>
        <p:nvSpPr>
          <p:cNvPr id="14340" name="Text Box 4"/>
          <p:cNvSpPr txBox="1">
            <a:spLocks noChangeArrowheads="1"/>
          </p:cNvSpPr>
          <p:nvPr/>
        </p:nvSpPr>
        <p:spPr bwMode="auto">
          <a:xfrm>
            <a:off x="609600" y="1370886"/>
            <a:ext cx="7620000" cy="4801314"/>
          </a:xfrm>
          <a:prstGeom prst="rect">
            <a:avLst/>
          </a:prstGeom>
          <a:noFill/>
          <a:ln w="9525">
            <a:noFill/>
            <a:miter lim="800000"/>
            <a:headEnd/>
            <a:tailEnd/>
          </a:ln>
        </p:spPr>
        <p:txBody>
          <a:bodyPr>
            <a:spAutoFit/>
          </a:bodyPr>
          <a:lstStyle/>
          <a:p>
            <a:pPr marL="169863" indent="-169863">
              <a:spcBef>
                <a:spcPts val="3600"/>
              </a:spcBef>
              <a:buFontTx/>
              <a:buChar char="•"/>
            </a:pPr>
            <a:r>
              <a:rPr lang="en-US" dirty="0" smtClean="0"/>
              <a:t>Problem Description and Opportunistic Scheduling</a:t>
            </a:r>
          </a:p>
          <a:p>
            <a:pPr marL="169863" indent="-169863">
              <a:spcBef>
                <a:spcPts val="3600"/>
              </a:spcBef>
              <a:buFontTx/>
              <a:buChar char="•"/>
            </a:pPr>
            <a:r>
              <a:rPr lang="en-US" dirty="0" smtClean="0"/>
              <a:t>Problem Formulation and Relation to Inventory Theory</a:t>
            </a:r>
          </a:p>
          <a:p>
            <a:pPr marL="169863" indent="-169863">
              <a:spcBef>
                <a:spcPts val="3600"/>
              </a:spcBef>
              <a:buFontTx/>
              <a:buChar char="•"/>
            </a:pPr>
            <a:r>
              <a:rPr lang="en-US" dirty="0" smtClean="0"/>
              <a:t>Single Receiver Case – Exploiting Temporal Diversity</a:t>
            </a:r>
          </a:p>
          <a:p>
            <a:pPr marL="169863" indent="-169863">
              <a:spcBef>
                <a:spcPts val="3600"/>
              </a:spcBef>
              <a:buFontTx/>
              <a:buChar char="•"/>
            </a:pPr>
            <a:r>
              <a:rPr lang="en-US" dirty="0" smtClean="0"/>
              <a:t>Two Receiver Case – Exploiting Spatial and Temporal Diversity</a:t>
            </a:r>
          </a:p>
          <a:p>
            <a:pPr marL="169863" indent="-169863">
              <a:spcBef>
                <a:spcPts val="3600"/>
              </a:spcBef>
              <a:buFontTx/>
              <a:buChar char="•"/>
            </a:pPr>
            <a:r>
              <a:rPr lang="en-US" b="1" dirty="0" smtClean="0"/>
              <a:t>Stochastic Versus Deterministic Prices in Inventory Theory</a:t>
            </a:r>
          </a:p>
          <a:p>
            <a:pPr marL="169863" lvl="1" indent="-169863">
              <a:spcBef>
                <a:spcPts val="3600"/>
              </a:spcBef>
              <a:buFontTx/>
              <a:buChar char="•"/>
            </a:pPr>
            <a:r>
              <a:rPr lang="en-US" dirty="0" smtClean="0"/>
              <a:t>Ongoing Work: General </a:t>
            </a:r>
            <a:r>
              <a:rPr lang="en-US" i="1" dirty="0" smtClean="0"/>
              <a:t>M</a:t>
            </a:r>
            <a:r>
              <a:rPr lang="en-US" dirty="0" smtClean="0"/>
              <a:t> Receiver Case</a:t>
            </a:r>
          </a:p>
          <a:p>
            <a:pPr marL="169863" lvl="1" indent="-169863">
              <a:spcBef>
                <a:spcPts val="3600"/>
              </a:spcBef>
              <a:buFontTx/>
              <a:buChar char="•"/>
            </a:pPr>
            <a:r>
              <a:rPr lang="en-US" dirty="0" smtClean="0"/>
              <a:t>Summary of Contribution</a:t>
            </a:r>
          </a:p>
        </p:txBody>
      </p:sp>
      <p:sp>
        <p:nvSpPr>
          <p:cNvPr id="14339" name="Rectangle 3"/>
          <p:cNvSpPr>
            <a:spLocks noGrp="1" noChangeArrowheads="1"/>
          </p:cNvSpPr>
          <p:nvPr>
            <p:ph type="title"/>
          </p:nvPr>
        </p:nvSpPr>
        <p:spPr/>
        <p:txBody>
          <a:bodyPr/>
          <a:lstStyle/>
          <a:p>
            <a:pPr eaLnBrk="1" hangingPunct="1"/>
            <a:r>
              <a:rPr lang="en-US" sz="1800" dirty="0" smtClean="0"/>
              <a:t>Chapters 4-7</a:t>
            </a:r>
            <a:br>
              <a:rPr lang="en-US" sz="1800" dirty="0" smtClean="0"/>
            </a:br>
            <a:r>
              <a:rPr lang="en-US" sz="1800" dirty="0" smtClean="0"/>
              <a:t>Energy-Efficient Transmission Scheduling with Strict Underflow Constraints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78"/>
          <p:cNvSpPr>
            <a:spLocks noChangeArrowheads="1"/>
          </p:cNvSpPr>
          <p:nvPr/>
        </p:nvSpPr>
        <p:spPr bwMode="auto">
          <a:xfrm>
            <a:off x="1905000" y="1371600"/>
            <a:ext cx="5334000" cy="1219200"/>
          </a:xfrm>
          <a:prstGeom prst="rect">
            <a:avLst/>
          </a:prstGeom>
          <a:solidFill>
            <a:srgbClr val="FFCC99"/>
          </a:solidFill>
          <a:ln w="38100" cmpd="thickThin">
            <a:solidFill>
              <a:schemeClr val="tx1"/>
            </a:solidFill>
            <a:miter lim="800000"/>
            <a:headEnd/>
            <a:tailEnd/>
          </a:ln>
        </p:spPr>
        <p:txBody>
          <a:bodyPr wrap="square" lIns="274320" tIns="182880" rIns="274320" bIns="182880" anchor="t" anchorCtr="0"/>
          <a:lstStyle/>
          <a:p>
            <a:pPr algn="ctr"/>
            <a:r>
              <a:rPr lang="en-US" sz="2000" b="1" i="1" dirty="0" smtClean="0"/>
              <a:t>At first glance, structure seems the same as our problem, but there are two fundamental differences</a:t>
            </a:r>
            <a:endParaRPr lang="en-US" b="1" i="1" dirty="0" smtClean="0"/>
          </a:p>
          <a:p>
            <a:pPr>
              <a:tabLst>
                <a:tab pos="406400" algn="l"/>
                <a:tab pos="798513" algn="l"/>
              </a:tabLst>
            </a:pPr>
            <a:endParaRPr lang="en-US" sz="1600" dirty="0"/>
          </a:p>
        </p:txBody>
      </p:sp>
      <p:grpSp>
        <p:nvGrpSpPr>
          <p:cNvPr id="12" name="Group 11"/>
          <p:cNvGrpSpPr/>
          <p:nvPr/>
        </p:nvGrpSpPr>
        <p:grpSpPr>
          <a:xfrm>
            <a:off x="1219200" y="3048000"/>
            <a:ext cx="6705600" cy="3505200"/>
            <a:chOff x="1219200" y="3048000"/>
            <a:chExt cx="6705600" cy="3505200"/>
          </a:xfrm>
        </p:grpSpPr>
        <p:sp>
          <p:nvSpPr>
            <p:cNvPr id="7" name="Rectangle 678"/>
            <p:cNvSpPr>
              <a:spLocks noChangeArrowheads="1"/>
            </p:cNvSpPr>
            <p:nvPr/>
          </p:nvSpPr>
          <p:spPr bwMode="auto">
            <a:xfrm>
              <a:off x="1219200" y="3048000"/>
              <a:ext cx="6705600" cy="3505200"/>
            </a:xfrm>
            <a:prstGeom prst="rect">
              <a:avLst/>
            </a:prstGeom>
            <a:solidFill>
              <a:srgbClr val="FFFFE1"/>
            </a:solidFill>
            <a:ln w="31750">
              <a:solidFill>
                <a:schemeClr val="tx1"/>
              </a:solidFill>
              <a:miter lim="800000"/>
              <a:headEnd/>
              <a:tailEnd/>
            </a:ln>
          </p:spPr>
          <p:txBody>
            <a:bodyPr wrap="none" anchor="ctr"/>
            <a:lstStyle/>
            <a:p>
              <a:endParaRPr lang="en-US" dirty="0"/>
            </a:p>
          </p:txBody>
        </p:sp>
        <p:pic>
          <p:nvPicPr>
            <p:cNvPr id="543747" name="Picture 3"/>
            <p:cNvPicPr>
              <a:picLocks noChangeAspect="1" noChangeArrowheads="1"/>
            </p:cNvPicPr>
            <p:nvPr/>
          </p:nvPicPr>
          <p:blipFill>
            <a:blip r:embed="rId2" cstate="print"/>
            <a:srcRect/>
            <a:stretch>
              <a:fillRect/>
            </a:stretch>
          </p:blipFill>
          <p:spPr bwMode="auto">
            <a:xfrm>
              <a:off x="1805962" y="3048000"/>
              <a:ext cx="5204438" cy="3489751"/>
            </a:xfrm>
            <a:prstGeom prst="rect">
              <a:avLst/>
            </a:prstGeom>
            <a:noFill/>
            <a:ln w="9525">
              <a:noFill/>
              <a:miter lim="800000"/>
              <a:headEnd/>
              <a:tailEnd/>
            </a:ln>
            <a:effectLst/>
          </p:spPr>
        </p:pic>
      </p:grpSp>
      <p:sp>
        <p:nvSpPr>
          <p:cNvPr id="3" name="Rectangle 3"/>
          <p:cNvSpPr>
            <a:spLocks noGrp="1" noChangeArrowheads="1"/>
          </p:cNvSpPr>
          <p:nvPr>
            <p:ph type="title"/>
          </p:nvPr>
        </p:nvSpPr>
        <p:spPr>
          <a:xfrm>
            <a:off x="457200" y="355600"/>
            <a:ext cx="8229600" cy="609600"/>
          </a:xfrm>
        </p:spPr>
        <p:txBody>
          <a:bodyPr/>
          <a:lstStyle/>
          <a:p>
            <a:pPr eaLnBrk="1" hangingPunct="1"/>
            <a:r>
              <a:rPr lang="en-US" sz="1800" dirty="0" smtClean="0"/>
              <a:t>Two Item Inventory Model with a Joint Resource Constraint </a:t>
            </a:r>
            <a:br>
              <a:rPr lang="en-US" sz="1800" dirty="0" smtClean="0"/>
            </a:br>
            <a:r>
              <a:rPr lang="en-US" sz="1800" dirty="0" smtClean="0"/>
              <a:t>and Deterministic Prices</a:t>
            </a:r>
          </a:p>
        </p:txBody>
      </p:sp>
      <p:sp>
        <p:nvSpPr>
          <p:cNvPr id="4" name="Text Box 3"/>
          <p:cNvSpPr txBox="1">
            <a:spLocks noChangeArrowheads="1"/>
          </p:cNvSpPr>
          <p:nvPr/>
        </p:nvSpPr>
        <p:spPr bwMode="auto">
          <a:xfrm>
            <a:off x="457200" y="1111984"/>
            <a:ext cx="8077200" cy="1554272"/>
          </a:xfrm>
          <a:prstGeom prst="rect">
            <a:avLst/>
          </a:prstGeom>
          <a:noFill/>
          <a:ln w="9525">
            <a:noFill/>
            <a:miter lim="800000"/>
            <a:headEnd/>
            <a:tailEnd/>
          </a:ln>
        </p:spPr>
        <p:txBody>
          <a:bodyPr wrap="square">
            <a:spAutoFit/>
          </a:bodyPr>
          <a:lstStyle/>
          <a:p>
            <a:pPr marL="169863" indent="-169863">
              <a:spcBef>
                <a:spcPts val="2900"/>
              </a:spcBef>
              <a:buFontTx/>
              <a:buChar char="•"/>
              <a:tabLst>
                <a:tab pos="628650" algn="l"/>
                <a:tab pos="633413" algn="l"/>
              </a:tabLst>
            </a:pPr>
            <a:r>
              <a:rPr lang="en-US" sz="1600" dirty="0" smtClean="0"/>
              <a:t>Large majority of models in the classical inventory literature consider </a:t>
            </a:r>
            <a:r>
              <a:rPr lang="en-US" sz="1600" i="1" dirty="0" smtClean="0"/>
              <a:t>deterministic, time-invariant </a:t>
            </a:r>
            <a:r>
              <a:rPr lang="en-US" sz="1600" dirty="0" smtClean="0"/>
              <a:t>prices and </a:t>
            </a:r>
            <a:r>
              <a:rPr lang="en-US" sz="1600" i="1" dirty="0" smtClean="0"/>
              <a:t>stochastic </a:t>
            </a:r>
            <a:r>
              <a:rPr lang="en-US" sz="1600" dirty="0" smtClean="0"/>
              <a:t>demands – the reverse of our model</a:t>
            </a:r>
          </a:p>
          <a:p>
            <a:pPr marL="169863" indent="-169863">
              <a:spcBef>
                <a:spcPts val="1800"/>
              </a:spcBef>
              <a:buFontTx/>
              <a:buChar char="•"/>
              <a:tabLst>
                <a:tab pos="628650" algn="l"/>
                <a:tab pos="633413" algn="l"/>
              </a:tabLst>
            </a:pPr>
            <a:r>
              <a:rPr lang="en-US" sz="1600" dirty="0" smtClean="0"/>
              <a:t>Variant of Evans’ (1967) problem considered in Chen (2004): 2 items, joint resource constraint, deterministic prices, stochastic IID demands with a general distribution, complete backlogging</a:t>
            </a:r>
            <a:endParaRPr lang="sv-SE" sz="1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Text Box 3"/>
          <p:cNvSpPr txBox="1">
            <a:spLocks noChangeArrowheads="1"/>
          </p:cNvSpPr>
          <p:nvPr/>
        </p:nvSpPr>
        <p:spPr bwMode="auto">
          <a:xfrm>
            <a:off x="457200" y="4273421"/>
            <a:ext cx="8077200" cy="2215991"/>
          </a:xfrm>
          <a:prstGeom prst="rect">
            <a:avLst/>
          </a:prstGeom>
          <a:noFill/>
          <a:ln w="9525">
            <a:noFill/>
            <a:miter lim="800000"/>
            <a:headEnd/>
            <a:tailEnd/>
          </a:ln>
        </p:spPr>
        <p:txBody>
          <a:bodyPr wrap="square">
            <a:spAutoFit/>
          </a:bodyPr>
          <a:lstStyle/>
          <a:p>
            <a:pPr marL="169863" indent="-169863">
              <a:spcBef>
                <a:spcPts val="2900"/>
              </a:spcBef>
              <a:buFontTx/>
              <a:buChar char="•"/>
              <a:tabLst>
                <a:tab pos="628650" algn="l"/>
                <a:tab pos="633413" algn="l"/>
              </a:tabLst>
            </a:pPr>
            <a:r>
              <a:rPr lang="en-US" dirty="0" smtClean="0"/>
              <a:t>In addition to convexity and supermodularity, Evans showed the dominance of the second partials over the weighted mixed partials:</a:t>
            </a:r>
          </a:p>
          <a:p>
            <a:pPr marL="169863" indent="-169863">
              <a:spcBef>
                <a:spcPts val="1800"/>
              </a:spcBef>
              <a:tabLst>
                <a:tab pos="628650" algn="l"/>
                <a:tab pos="633413" algn="l"/>
              </a:tabLst>
            </a:pPr>
            <a:endParaRPr lang="en-US" dirty="0" smtClean="0"/>
          </a:p>
          <a:p>
            <a:pPr marL="169863" indent="-169863">
              <a:spcBef>
                <a:spcPts val="1800"/>
              </a:spcBef>
              <a:buFontTx/>
              <a:buChar char="•"/>
              <a:tabLst>
                <a:tab pos="628650" algn="l"/>
                <a:tab pos="633413" algn="l"/>
              </a:tabLst>
            </a:pPr>
            <a:endParaRPr lang="en-US" dirty="0" smtClean="0"/>
          </a:p>
          <a:p>
            <a:pPr marL="169863" indent="-169863">
              <a:spcBef>
                <a:spcPts val="0"/>
              </a:spcBef>
              <a:buFontTx/>
              <a:buChar char="•"/>
              <a:tabLst>
                <a:tab pos="628650" algn="l"/>
                <a:tab pos="633413" algn="l"/>
              </a:tabLst>
            </a:pPr>
            <a:r>
              <a:rPr lang="en-US" dirty="0" smtClean="0"/>
              <a:t>Without differentiability, strict convexity assumptions, we can show submodularity of G in the direct value orders </a:t>
            </a:r>
            <a:r>
              <a:rPr lang="en-US" sz="1200" dirty="0" smtClean="0"/>
              <a:t>[Antoniadou, 1996]</a:t>
            </a:r>
            <a:endParaRPr lang="sv-SE" dirty="0" smtClean="0"/>
          </a:p>
        </p:txBody>
      </p:sp>
      <p:sp>
        <p:nvSpPr>
          <p:cNvPr id="8201" name="Rectangle 3"/>
          <p:cNvSpPr>
            <a:spLocks noGrp="1" noChangeArrowheads="1"/>
          </p:cNvSpPr>
          <p:nvPr>
            <p:ph type="title"/>
          </p:nvPr>
        </p:nvSpPr>
        <p:spPr/>
        <p:txBody>
          <a:bodyPr/>
          <a:lstStyle/>
          <a:p>
            <a:pPr eaLnBrk="1" hangingPunct="1"/>
            <a:r>
              <a:rPr lang="en-US" sz="1800" dirty="0" smtClean="0"/>
              <a:t>Comparison of Stochastic and Deterministic Price Inventory Models</a:t>
            </a:r>
            <a:br>
              <a:rPr lang="en-US" sz="1800" dirty="0" smtClean="0"/>
            </a:br>
            <a:r>
              <a:rPr lang="en-US" sz="1800" dirty="0" smtClean="0"/>
              <a:t>Fundamental Difference 1 – Functional Properties Lead to Additional Structure </a:t>
            </a:r>
          </a:p>
        </p:txBody>
      </p:sp>
      <p:sp>
        <p:nvSpPr>
          <p:cNvPr id="8200" name="Rectangle 678"/>
          <p:cNvSpPr>
            <a:spLocks noChangeArrowheads="1"/>
          </p:cNvSpPr>
          <p:nvPr/>
        </p:nvSpPr>
        <p:spPr bwMode="auto">
          <a:xfrm>
            <a:off x="381000" y="1298377"/>
            <a:ext cx="3962400" cy="2819400"/>
          </a:xfrm>
          <a:prstGeom prst="rect">
            <a:avLst/>
          </a:prstGeom>
          <a:solidFill>
            <a:srgbClr val="FFFFE1"/>
          </a:solidFill>
          <a:ln w="31750">
            <a:solidFill>
              <a:schemeClr val="tx1"/>
            </a:solidFill>
            <a:miter lim="800000"/>
            <a:headEnd/>
            <a:tailEnd/>
          </a:ln>
        </p:spPr>
        <p:txBody>
          <a:bodyPr wrap="none" anchor="ctr"/>
          <a:lstStyle/>
          <a:p>
            <a:endParaRPr lang="en-US" dirty="0"/>
          </a:p>
        </p:txBody>
      </p:sp>
      <p:cxnSp>
        <p:nvCxnSpPr>
          <p:cNvPr id="4" name="Straight Connector 3"/>
          <p:cNvCxnSpPr/>
          <p:nvPr/>
        </p:nvCxnSpPr>
        <p:spPr>
          <a:xfrm rot="10800000">
            <a:off x="1981200" y="3321646"/>
            <a:ext cx="1828800" cy="0"/>
          </a:xfrm>
          <a:prstGeom prst="line">
            <a:avLst/>
          </a:prstGeom>
          <a:ln>
            <a:solidFill>
              <a:schemeClr val="tx1"/>
            </a:solidFill>
            <a:headEnd type="arrow" w="med" len="sm"/>
            <a:tailEnd type="none"/>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1158875" y="2500115"/>
            <a:ext cx="1643063" cy="1587"/>
          </a:xfrm>
          <a:prstGeom prst="line">
            <a:avLst/>
          </a:prstGeom>
          <a:ln>
            <a:solidFill>
              <a:schemeClr val="tx1"/>
            </a:solidFill>
            <a:headEnd type="arrow" w="med" len="sm"/>
            <a:tailEnd type="none"/>
          </a:ln>
        </p:spPr>
        <p:style>
          <a:lnRef idx="1">
            <a:schemeClr val="accent1"/>
          </a:lnRef>
          <a:fillRef idx="0">
            <a:schemeClr val="accent1"/>
          </a:fillRef>
          <a:effectRef idx="0">
            <a:schemeClr val="accent1"/>
          </a:effectRef>
          <a:fontRef idx="minor">
            <a:schemeClr val="tx1"/>
          </a:fontRef>
        </p:style>
      </p:cxnSp>
      <p:graphicFrame>
        <p:nvGraphicFramePr>
          <p:cNvPr id="8194" name="Object 2"/>
          <p:cNvGraphicFramePr>
            <a:graphicFrameLocks noChangeAspect="1"/>
          </p:cNvGraphicFramePr>
          <p:nvPr/>
        </p:nvGraphicFramePr>
        <p:xfrm>
          <a:off x="2838450" y="3387725"/>
          <a:ext cx="622300" cy="266700"/>
        </p:xfrm>
        <a:graphic>
          <a:graphicData uri="http://schemas.openxmlformats.org/presentationml/2006/ole">
            <p:oleObj spid="_x0000_s405506" name="Equation" r:id="rId3" imgW="622080" imgH="266400" progId="Equation.3">
              <p:embed/>
            </p:oleObj>
          </a:graphicData>
        </a:graphic>
      </p:graphicFrame>
      <p:graphicFrame>
        <p:nvGraphicFramePr>
          <p:cNvPr id="8195" name="Object 4"/>
          <p:cNvGraphicFramePr>
            <a:graphicFrameLocks noChangeAspect="1"/>
          </p:cNvGraphicFramePr>
          <p:nvPr/>
        </p:nvGraphicFramePr>
        <p:xfrm>
          <a:off x="1778000" y="3246240"/>
          <a:ext cx="127000" cy="177800"/>
        </p:xfrm>
        <a:graphic>
          <a:graphicData uri="http://schemas.openxmlformats.org/presentationml/2006/ole">
            <p:oleObj spid="_x0000_s405507" name="Equation" r:id="rId4" imgW="126720" imgH="177480" progId="Equation.3">
              <p:embed/>
            </p:oleObj>
          </a:graphicData>
        </a:graphic>
      </p:graphicFrame>
      <p:graphicFrame>
        <p:nvGraphicFramePr>
          <p:cNvPr id="8196" name="Object 6"/>
          <p:cNvGraphicFramePr>
            <a:graphicFrameLocks noChangeAspect="1"/>
          </p:cNvGraphicFramePr>
          <p:nvPr/>
        </p:nvGraphicFramePr>
        <p:xfrm>
          <a:off x="3867150" y="3127177"/>
          <a:ext cx="177800" cy="241300"/>
        </p:xfrm>
        <a:graphic>
          <a:graphicData uri="http://schemas.openxmlformats.org/presentationml/2006/ole">
            <p:oleObj spid="_x0000_s405508" name="Equation" r:id="rId5" imgW="177480" imgH="241200" progId="Equation.3">
              <p:embed/>
            </p:oleObj>
          </a:graphicData>
        </a:graphic>
      </p:graphicFrame>
      <p:graphicFrame>
        <p:nvGraphicFramePr>
          <p:cNvPr id="8197" name="Object 7"/>
          <p:cNvGraphicFramePr>
            <a:graphicFrameLocks noChangeAspect="1"/>
          </p:cNvGraphicFramePr>
          <p:nvPr/>
        </p:nvGraphicFramePr>
        <p:xfrm>
          <a:off x="1911350" y="1380927"/>
          <a:ext cx="190500" cy="241300"/>
        </p:xfrm>
        <a:graphic>
          <a:graphicData uri="http://schemas.openxmlformats.org/presentationml/2006/ole">
            <p:oleObj spid="_x0000_s405509" name="Equation" r:id="rId6" imgW="190440" imgH="241200" progId="Equation.3">
              <p:embed/>
            </p:oleObj>
          </a:graphicData>
        </a:graphic>
      </p:graphicFrame>
      <p:sp>
        <p:nvSpPr>
          <p:cNvPr id="8204" name="TextBox 9"/>
          <p:cNvSpPr txBox="1">
            <a:spLocks noChangeArrowheads="1"/>
          </p:cNvSpPr>
          <p:nvPr/>
        </p:nvSpPr>
        <p:spPr bwMode="auto">
          <a:xfrm>
            <a:off x="1600200" y="3735190"/>
            <a:ext cx="2819400" cy="246221"/>
          </a:xfrm>
          <a:prstGeom prst="rect">
            <a:avLst/>
          </a:prstGeom>
          <a:noFill/>
          <a:ln w="9525">
            <a:noFill/>
            <a:miter lim="800000"/>
            <a:headEnd/>
            <a:tailEnd/>
          </a:ln>
        </p:spPr>
        <p:txBody>
          <a:bodyPr>
            <a:spAutoFit/>
          </a:bodyPr>
          <a:lstStyle/>
          <a:p>
            <a:pPr algn="ctr"/>
            <a:r>
              <a:rPr lang="en-US" sz="1000" dirty="0" smtClean="0"/>
              <a:t>Inventory Level of Item 1 Before Ordering</a:t>
            </a:r>
            <a:endParaRPr lang="en-US" sz="1000" dirty="0"/>
          </a:p>
        </p:txBody>
      </p:sp>
      <p:sp>
        <p:nvSpPr>
          <p:cNvPr id="8205" name="TextBox 10"/>
          <p:cNvSpPr txBox="1">
            <a:spLocks noChangeArrowheads="1"/>
          </p:cNvSpPr>
          <p:nvPr/>
        </p:nvSpPr>
        <p:spPr bwMode="auto">
          <a:xfrm>
            <a:off x="381000" y="2136577"/>
            <a:ext cx="990600" cy="707886"/>
          </a:xfrm>
          <a:prstGeom prst="rect">
            <a:avLst/>
          </a:prstGeom>
          <a:noFill/>
          <a:ln w="9525">
            <a:noFill/>
            <a:miter lim="800000"/>
            <a:headEnd/>
            <a:tailEnd/>
          </a:ln>
        </p:spPr>
        <p:txBody>
          <a:bodyPr wrap="square">
            <a:spAutoFit/>
          </a:bodyPr>
          <a:lstStyle/>
          <a:p>
            <a:pPr algn="ctr"/>
            <a:r>
              <a:rPr lang="en-US" sz="1000" dirty="0" smtClean="0"/>
              <a:t>Inventory Level of Item 2 Before Ordering</a:t>
            </a:r>
            <a:endParaRPr lang="en-US" sz="1000" dirty="0"/>
          </a:p>
        </p:txBody>
      </p:sp>
      <p:graphicFrame>
        <p:nvGraphicFramePr>
          <p:cNvPr id="8198" name="Object 6"/>
          <p:cNvGraphicFramePr>
            <a:graphicFrameLocks noChangeAspect="1"/>
          </p:cNvGraphicFramePr>
          <p:nvPr/>
        </p:nvGraphicFramePr>
        <p:xfrm>
          <a:off x="1920875" y="3385940"/>
          <a:ext cx="127000" cy="177800"/>
        </p:xfrm>
        <a:graphic>
          <a:graphicData uri="http://schemas.openxmlformats.org/presentationml/2006/ole">
            <p:oleObj spid="_x0000_s405510" name="Equation" r:id="rId7" imgW="126720" imgH="177480" progId="Equation.3">
              <p:embed/>
            </p:oleObj>
          </a:graphicData>
        </a:graphic>
      </p:graphicFrame>
      <p:graphicFrame>
        <p:nvGraphicFramePr>
          <p:cNvPr id="8199" name="Object 7"/>
          <p:cNvGraphicFramePr>
            <a:graphicFrameLocks noChangeAspect="1"/>
          </p:cNvGraphicFramePr>
          <p:nvPr/>
        </p:nvGraphicFramePr>
        <p:xfrm>
          <a:off x="1295400" y="2389188"/>
          <a:ext cx="647700" cy="266700"/>
        </p:xfrm>
        <a:graphic>
          <a:graphicData uri="http://schemas.openxmlformats.org/presentationml/2006/ole">
            <p:oleObj spid="_x0000_s405511" name="Equation" r:id="rId8" imgW="647640" imgH="266400" progId="Equation.3">
              <p:embed/>
            </p:oleObj>
          </a:graphicData>
        </a:graphic>
      </p:graphicFrame>
      <p:sp>
        <p:nvSpPr>
          <p:cNvPr id="14" name="Isosceles Triangle 13"/>
          <p:cNvSpPr>
            <a:spLocks noChangeAspect="1"/>
          </p:cNvSpPr>
          <p:nvPr/>
        </p:nvSpPr>
        <p:spPr>
          <a:xfrm rot="16200000">
            <a:off x="2639612" y="2413989"/>
            <a:ext cx="340525" cy="628650"/>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5" name="Straight Connector 14"/>
          <p:cNvCxnSpPr>
            <a:stCxn id="14" idx="3"/>
          </p:cNvCxnSpPr>
          <p:nvPr/>
        </p:nvCxnSpPr>
        <p:spPr>
          <a:xfrm flipH="1">
            <a:off x="1982788" y="2558052"/>
            <a:ext cx="1141412" cy="800"/>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362200" y="1984177"/>
            <a:ext cx="457200" cy="1588"/>
          </a:xfrm>
          <a:prstGeom prst="straightConnector1">
            <a:avLst/>
          </a:prstGeom>
          <a:ln>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2514600" y="2288976"/>
            <a:ext cx="457200" cy="1"/>
          </a:xfrm>
          <a:prstGeom prst="straightConnector1">
            <a:avLst/>
          </a:prstGeom>
          <a:ln>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flipH="1" flipV="1">
            <a:off x="3526632" y="2785801"/>
            <a:ext cx="261937" cy="1588"/>
          </a:xfrm>
          <a:prstGeom prst="straightConnector1">
            <a:avLst/>
          </a:prstGeom>
          <a:ln>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6200000" flipV="1">
            <a:off x="3086100" y="2708077"/>
            <a:ext cx="228600" cy="0"/>
          </a:xfrm>
          <a:prstGeom prst="straightConnector1">
            <a:avLst/>
          </a:prstGeom>
          <a:ln>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2743200" y="2560440"/>
            <a:ext cx="381000" cy="33337"/>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flipH="1" flipV="1">
            <a:off x="2981325" y="2646165"/>
            <a:ext cx="228600" cy="57150"/>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3352800" y="2109590"/>
            <a:ext cx="26988" cy="269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4" name="Oval 23"/>
          <p:cNvSpPr/>
          <p:nvPr/>
        </p:nvSpPr>
        <p:spPr>
          <a:xfrm>
            <a:off x="3478212" y="2566789"/>
            <a:ext cx="26988" cy="269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25" name="Straight Connector 24"/>
          <p:cNvCxnSpPr/>
          <p:nvPr/>
        </p:nvCxnSpPr>
        <p:spPr>
          <a:xfrm rot="5400000">
            <a:off x="3096419" y="3348634"/>
            <a:ext cx="53975" cy="1587"/>
          </a:xfrm>
          <a:prstGeom prst="line">
            <a:avLst/>
          </a:prstGeom>
          <a:ln>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925638" y="3320852"/>
            <a:ext cx="55562" cy="1588"/>
          </a:xfrm>
          <a:prstGeom prst="line">
            <a:avLst/>
          </a:prstGeom>
          <a:ln>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1954213" y="3349427"/>
            <a:ext cx="55562" cy="1588"/>
          </a:xfrm>
          <a:prstGeom prst="line">
            <a:avLst/>
          </a:prstGeom>
          <a:ln>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925638" y="2560440"/>
            <a:ext cx="55562" cy="1587"/>
          </a:xfrm>
          <a:prstGeom prst="line">
            <a:avLst/>
          </a:prstGeom>
          <a:ln>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4" idx="3"/>
          </p:cNvCxnSpPr>
          <p:nvPr/>
        </p:nvCxnSpPr>
        <p:spPr>
          <a:xfrm>
            <a:off x="3124200" y="2558052"/>
            <a:ext cx="1588" cy="764388"/>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2858294" y="2327077"/>
            <a:ext cx="228600" cy="1588"/>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2667794" y="1944553"/>
            <a:ext cx="304800" cy="1588"/>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endCxn id="14" idx="3"/>
          </p:cNvCxnSpPr>
          <p:nvPr/>
        </p:nvCxnSpPr>
        <p:spPr>
          <a:xfrm>
            <a:off x="2971802" y="2441379"/>
            <a:ext cx="152398" cy="116673"/>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819400" y="2096104"/>
            <a:ext cx="152398" cy="116673"/>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2" name="Group 55"/>
          <p:cNvGrpSpPr/>
          <p:nvPr/>
        </p:nvGrpSpPr>
        <p:grpSpPr>
          <a:xfrm>
            <a:off x="2209800" y="1792947"/>
            <a:ext cx="304800" cy="765105"/>
            <a:chOff x="4191000" y="2170970"/>
            <a:chExt cx="304800" cy="765105"/>
          </a:xfrm>
        </p:grpSpPr>
        <p:cxnSp>
          <p:nvCxnSpPr>
            <p:cNvPr id="57" name="Straight Connector 56"/>
            <p:cNvCxnSpPr/>
            <p:nvPr/>
          </p:nvCxnSpPr>
          <p:spPr>
            <a:xfrm rot="5400000">
              <a:off x="4229894" y="2705100"/>
              <a:ext cx="228600" cy="1588"/>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39394" y="2322576"/>
              <a:ext cx="304800" cy="1588"/>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4343402" y="2819402"/>
              <a:ext cx="152398" cy="116673"/>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4191000" y="2474127"/>
              <a:ext cx="152398" cy="116673"/>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cxnSp>
        <p:nvCxnSpPr>
          <p:cNvPr id="65" name="Straight Arrow Connector 64"/>
          <p:cNvCxnSpPr/>
          <p:nvPr/>
        </p:nvCxnSpPr>
        <p:spPr>
          <a:xfrm rot="5400000" flipH="1" flipV="1">
            <a:off x="2729506" y="2808683"/>
            <a:ext cx="170262" cy="314325"/>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68" name="Oval 67"/>
          <p:cNvSpPr/>
          <p:nvPr/>
        </p:nvSpPr>
        <p:spPr>
          <a:xfrm>
            <a:off x="2944812" y="1984177"/>
            <a:ext cx="26988" cy="269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74" name="Straight Connector 73"/>
          <p:cNvCxnSpPr>
            <a:stCxn id="14" idx="3"/>
          </p:cNvCxnSpPr>
          <p:nvPr/>
        </p:nvCxnSpPr>
        <p:spPr>
          <a:xfrm>
            <a:off x="3124200" y="2558052"/>
            <a:ext cx="228600" cy="91440"/>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10800000">
            <a:off x="3352800" y="2648641"/>
            <a:ext cx="609600" cy="1588"/>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3124200" y="2884188"/>
            <a:ext cx="228600" cy="91440"/>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0800000">
            <a:off x="3352800" y="2974777"/>
            <a:ext cx="609600" cy="1588"/>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11" name="Text Box 2"/>
          <p:cNvSpPr txBox="1">
            <a:spLocks noChangeArrowheads="1"/>
          </p:cNvSpPr>
          <p:nvPr/>
        </p:nvSpPr>
        <p:spPr bwMode="auto">
          <a:xfrm>
            <a:off x="381000" y="990600"/>
            <a:ext cx="3962400" cy="307777"/>
          </a:xfrm>
          <a:prstGeom prst="rect">
            <a:avLst/>
          </a:prstGeom>
          <a:noFill/>
          <a:ln w="9525">
            <a:noFill/>
            <a:miter lim="800000"/>
            <a:headEnd/>
            <a:tailEnd/>
          </a:ln>
        </p:spPr>
        <p:txBody>
          <a:bodyPr wrap="square">
            <a:spAutoFit/>
          </a:bodyPr>
          <a:lstStyle/>
          <a:p>
            <a:pPr algn="ctr">
              <a:spcBef>
                <a:spcPct val="50000"/>
              </a:spcBef>
            </a:pPr>
            <a:r>
              <a:rPr lang="en-US" sz="1400" b="1" i="1" dirty="0" smtClean="0"/>
              <a:t>Stochastic prices (fixed realization of s)</a:t>
            </a:r>
            <a:endParaRPr lang="en-US" sz="1400" b="1" i="1" dirty="0"/>
          </a:p>
        </p:txBody>
      </p:sp>
      <p:sp>
        <p:nvSpPr>
          <p:cNvPr id="50" name="Rectangle 678"/>
          <p:cNvSpPr>
            <a:spLocks noChangeArrowheads="1"/>
          </p:cNvSpPr>
          <p:nvPr/>
        </p:nvSpPr>
        <p:spPr bwMode="auto">
          <a:xfrm>
            <a:off x="4876800" y="1298377"/>
            <a:ext cx="3962400" cy="2819400"/>
          </a:xfrm>
          <a:prstGeom prst="rect">
            <a:avLst/>
          </a:prstGeom>
          <a:solidFill>
            <a:srgbClr val="FFFFE1"/>
          </a:solidFill>
          <a:ln w="31750">
            <a:solidFill>
              <a:schemeClr val="tx1"/>
            </a:solidFill>
            <a:miter lim="800000"/>
            <a:headEnd/>
            <a:tailEnd/>
          </a:ln>
        </p:spPr>
        <p:txBody>
          <a:bodyPr wrap="none" anchor="ctr"/>
          <a:lstStyle/>
          <a:p>
            <a:endParaRPr lang="en-US" dirty="0"/>
          </a:p>
        </p:txBody>
      </p:sp>
      <p:cxnSp>
        <p:nvCxnSpPr>
          <p:cNvPr id="51" name="Straight Connector 50"/>
          <p:cNvCxnSpPr/>
          <p:nvPr/>
        </p:nvCxnSpPr>
        <p:spPr>
          <a:xfrm rot="10800000">
            <a:off x="6324600" y="3321646"/>
            <a:ext cx="1828800" cy="0"/>
          </a:xfrm>
          <a:prstGeom prst="line">
            <a:avLst/>
          </a:prstGeom>
          <a:ln>
            <a:solidFill>
              <a:schemeClr val="tx1"/>
            </a:solidFill>
            <a:headEnd type="arrow" w="med" len="sm"/>
            <a:tailEnd type="none"/>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5502275" y="2500115"/>
            <a:ext cx="1643063" cy="1587"/>
          </a:xfrm>
          <a:prstGeom prst="line">
            <a:avLst/>
          </a:prstGeom>
          <a:ln>
            <a:solidFill>
              <a:schemeClr val="tx1"/>
            </a:solidFill>
            <a:headEnd type="arrow" w="med" len="sm"/>
            <a:tailEnd type="none"/>
          </a:ln>
        </p:spPr>
        <p:style>
          <a:lnRef idx="1">
            <a:schemeClr val="accent1"/>
          </a:lnRef>
          <a:fillRef idx="0">
            <a:schemeClr val="accent1"/>
          </a:fillRef>
          <a:effectRef idx="0">
            <a:schemeClr val="accent1"/>
          </a:effectRef>
          <a:fontRef idx="minor">
            <a:schemeClr val="tx1"/>
          </a:fontRef>
        </p:style>
      </p:cxnSp>
      <p:graphicFrame>
        <p:nvGraphicFramePr>
          <p:cNvPr id="53" name="Object 2"/>
          <p:cNvGraphicFramePr>
            <a:graphicFrameLocks noChangeAspect="1"/>
          </p:cNvGraphicFramePr>
          <p:nvPr/>
        </p:nvGraphicFramePr>
        <p:xfrm>
          <a:off x="7410450" y="3400425"/>
          <a:ext cx="165100" cy="241300"/>
        </p:xfrm>
        <a:graphic>
          <a:graphicData uri="http://schemas.openxmlformats.org/presentationml/2006/ole">
            <p:oleObj spid="_x0000_s405512" name="Equation" r:id="rId9" imgW="164880" imgH="241200" progId="Equation.3">
              <p:embed/>
            </p:oleObj>
          </a:graphicData>
        </a:graphic>
      </p:graphicFrame>
      <p:graphicFrame>
        <p:nvGraphicFramePr>
          <p:cNvPr id="55" name="Object 6"/>
          <p:cNvGraphicFramePr>
            <a:graphicFrameLocks noChangeAspect="1"/>
          </p:cNvGraphicFramePr>
          <p:nvPr/>
        </p:nvGraphicFramePr>
        <p:xfrm>
          <a:off x="8210550" y="3127177"/>
          <a:ext cx="177800" cy="241300"/>
        </p:xfrm>
        <a:graphic>
          <a:graphicData uri="http://schemas.openxmlformats.org/presentationml/2006/ole">
            <p:oleObj spid="_x0000_s405514" name="Equation" r:id="rId10" imgW="177480" imgH="241200" progId="Equation.3">
              <p:embed/>
            </p:oleObj>
          </a:graphicData>
        </a:graphic>
      </p:graphicFrame>
      <p:graphicFrame>
        <p:nvGraphicFramePr>
          <p:cNvPr id="56" name="Object 7"/>
          <p:cNvGraphicFramePr>
            <a:graphicFrameLocks noChangeAspect="1"/>
          </p:cNvGraphicFramePr>
          <p:nvPr/>
        </p:nvGraphicFramePr>
        <p:xfrm>
          <a:off x="6254750" y="1380927"/>
          <a:ext cx="190500" cy="241300"/>
        </p:xfrm>
        <a:graphic>
          <a:graphicData uri="http://schemas.openxmlformats.org/presentationml/2006/ole">
            <p:oleObj spid="_x0000_s405515" name="Equation" r:id="rId11" imgW="190440" imgH="241200" progId="Equation.3">
              <p:embed/>
            </p:oleObj>
          </a:graphicData>
        </a:graphic>
      </p:graphicFrame>
      <p:sp>
        <p:nvSpPr>
          <p:cNvPr id="61" name="TextBox 9"/>
          <p:cNvSpPr txBox="1">
            <a:spLocks noChangeArrowheads="1"/>
          </p:cNvSpPr>
          <p:nvPr/>
        </p:nvSpPr>
        <p:spPr bwMode="auto">
          <a:xfrm>
            <a:off x="5943600" y="3735190"/>
            <a:ext cx="2819400" cy="246221"/>
          </a:xfrm>
          <a:prstGeom prst="rect">
            <a:avLst/>
          </a:prstGeom>
          <a:noFill/>
          <a:ln w="9525">
            <a:noFill/>
            <a:miter lim="800000"/>
            <a:headEnd/>
            <a:tailEnd/>
          </a:ln>
        </p:spPr>
        <p:txBody>
          <a:bodyPr>
            <a:spAutoFit/>
          </a:bodyPr>
          <a:lstStyle/>
          <a:p>
            <a:pPr algn="ctr"/>
            <a:r>
              <a:rPr lang="en-US" sz="1000" dirty="0" smtClean="0"/>
              <a:t>Inventory Level of Item 1 Before Ordering</a:t>
            </a:r>
            <a:endParaRPr lang="en-US" sz="1000" dirty="0"/>
          </a:p>
        </p:txBody>
      </p:sp>
      <p:sp>
        <p:nvSpPr>
          <p:cNvPr id="62" name="TextBox 10"/>
          <p:cNvSpPr txBox="1">
            <a:spLocks noChangeArrowheads="1"/>
          </p:cNvSpPr>
          <p:nvPr/>
        </p:nvSpPr>
        <p:spPr bwMode="auto">
          <a:xfrm>
            <a:off x="4876800" y="2136577"/>
            <a:ext cx="1066800" cy="707886"/>
          </a:xfrm>
          <a:prstGeom prst="rect">
            <a:avLst/>
          </a:prstGeom>
          <a:noFill/>
          <a:ln w="9525">
            <a:noFill/>
            <a:miter lim="800000"/>
            <a:headEnd/>
            <a:tailEnd/>
          </a:ln>
        </p:spPr>
        <p:txBody>
          <a:bodyPr wrap="square">
            <a:spAutoFit/>
          </a:bodyPr>
          <a:lstStyle/>
          <a:p>
            <a:pPr algn="ctr"/>
            <a:r>
              <a:rPr lang="en-US" sz="1000" dirty="0" smtClean="0"/>
              <a:t>Inventory Level of Item 2 Before Ordering</a:t>
            </a:r>
            <a:endParaRPr lang="en-US" sz="1000" dirty="0"/>
          </a:p>
        </p:txBody>
      </p:sp>
      <p:graphicFrame>
        <p:nvGraphicFramePr>
          <p:cNvPr id="64" name="Object 7"/>
          <p:cNvGraphicFramePr>
            <a:graphicFrameLocks noChangeAspect="1"/>
          </p:cNvGraphicFramePr>
          <p:nvPr/>
        </p:nvGraphicFramePr>
        <p:xfrm>
          <a:off x="5981700" y="2401888"/>
          <a:ext cx="190500" cy="241300"/>
        </p:xfrm>
        <a:graphic>
          <a:graphicData uri="http://schemas.openxmlformats.org/presentationml/2006/ole">
            <p:oleObj spid="_x0000_s405517" name="Equation" r:id="rId12" imgW="190440" imgH="241200" progId="Equation.3">
              <p:embed/>
            </p:oleObj>
          </a:graphicData>
        </a:graphic>
      </p:graphicFrame>
      <p:sp>
        <p:nvSpPr>
          <p:cNvPr id="66" name="Isosceles Triangle 65"/>
          <p:cNvSpPr>
            <a:spLocks noChangeAspect="1"/>
          </p:cNvSpPr>
          <p:nvPr/>
        </p:nvSpPr>
        <p:spPr>
          <a:xfrm rot="16200000">
            <a:off x="6983012" y="2413989"/>
            <a:ext cx="340525" cy="628650"/>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67" name="Straight Connector 66"/>
          <p:cNvCxnSpPr>
            <a:stCxn id="66" idx="3"/>
          </p:cNvCxnSpPr>
          <p:nvPr/>
        </p:nvCxnSpPr>
        <p:spPr>
          <a:xfrm flipH="1">
            <a:off x="6326188" y="2558052"/>
            <a:ext cx="1141412" cy="800"/>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a:off x="6705600" y="1984177"/>
            <a:ext cx="457200" cy="1588"/>
          </a:xfrm>
          <a:prstGeom prst="straightConnector1">
            <a:avLst/>
          </a:prstGeom>
          <a:ln>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flipV="1">
            <a:off x="6858000" y="2288976"/>
            <a:ext cx="457200" cy="1"/>
          </a:xfrm>
          <a:prstGeom prst="straightConnector1">
            <a:avLst/>
          </a:prstGeom>
          <a:ln>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rot="5400000" flipH="1" flipV="1">
            <a:off x="7870032" y="2785801"/>
            <a:ext cx="261937" cy="1588"/>
          </a:xfrm>
          <a:prstGeom prst="straightConnector1">
            <a:avLst/>
          </a:prstGeom>
          <a:ln>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rot="16200000" flipV="1">
            <a:off x="7429500" y="2708077"/>
            <a:ext cx="228600" cy="0"/>
          </a:xfrm>
          <a:prstGeom prst="straightConnector1">
            <a:avLst/>
          </a:prstGeom>
          <a:ln>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flipV="1">
            <a:off x="7086600" y="2560440"/>
            <a:ext cx="381000" cy="33337"/>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rot="5400000" flipH="1" flipV="1">
            <a:off x="7324725" y="2646165"/>
            <a:ext cx="228600" cy="57150"/>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76" name="Oval 75"/>
          <p:cNvSpPr/>
          <p:nvPr/>
        </p:nvSpPr>
        <p:spPr>
          <a:xfrm>
            <a:off x="7696200" y="2109590"/>
            <a:ext cx="26988" cy="269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7" name="Oval 76"/>
          <p:cNvSpPr/>
          <p:nvPr/>
        </p:nvSpPr>
        <p:spPr>
          <a:xfrm>
            <a:off x="7821612" y="2566789"/>
            <a:ext cx="26988" cy="269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78" name="Straight Connector 77"/>
          <p:cNvCxnSpPr/>
          <p:nvPr/>
        </p:nvCxnSpPr>
        <p:spPr>
          <a:xfrm rot="5400000">
            <a:off x="7439819" y="3348634"/>
            <a:ext cx="53975" cy="1587"/>
          </a:xfrm>
          <a:prstGeom prst="line">
            <a:avLst/>
          </a:prstGeom>
          <a:ln>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6269038" y="3320852"/>
            <a:ext cx="55562" cy="1588"/>
          </a:xfrm>
          <a:prstGeom prst="line">
            <a:avLst/>
          </a:prstGeom>
          <a:ln>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5400000">
            <a:off x="6297613" y="3349427"/>
            <a:ext cx="55562" cy="1588"/>
          </a:xfrm>
          <a:prstGeom prst="line">
            <a:avLst/>
          </a:prstGeom>
          <a:ln>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6269038" y="2560440"/>
            <a:ext cx="55562" cy="1587"/>
          </a:xfrm>
          <a:prstGeom prst="line">
            <a:avLst/>
          </a:prstGeom>
          <a:ln>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66" idx="3"/>
          </p:cNvCxnSpPr>
          <p:nvPr/>
        </p:nvCxnSpPr>
        <p:spPr>
          <a:xfrm>
            <a:off x="7467600" y="2558052"/>
            <a:ext cx="1588" cy="764388"/>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5400000">
            <a:off x="7201694" y="2327077"/>
            <a:ext cx="228600" cy="1588"/>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7011194" y="1944553"/>
            <a:ext cx="304800" cy="1588"/>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endCxn id="66" idx="3"/>
          </p:cNvCxnSpPr>
          <p:nvPr/>
        </p:nvCxnSpPr>
        <p:spPr>
          <a:xfrm>
            <a:off x="7315202" y="2441379"/>
            <a:ext cx="152398" cy="116673"/>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7162800" y="2096104"/>
            <a:ext cx="152398" cy="116673"/>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3" name="Group 55"/>
          <p:cNvGrpSpPr/>
          <p:nvPr/>
        </p:nvGrpSpPr>
        <p:grpSpPr>
          <a:xfrm>
            <a:off x="6553200" y="1792947"/>
            <a:ext cx="304800" cy="765105"/>
            <a:chOff x="4191000" y="2170970"/>
            <a:chExt cx="304800" cy="765105"/>
          </a:xfrm>
        </p:grpSpPr>
        <p:cxnSp>
          <p:nvCxnSpPr>
            <p:cNvPr id="95" name="Straight Connector 94"/>
            <p:cNvCxnSpPr/>
            <p:nvPr/>
          </p:nvCxnSpPr>
          <p:spPr>
            <a:xfrm rot="5400000">
              <a:off x="4229894" y="2705100"/>
              <a:ext cx="228600" cy="1588"/>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5400000">
              <a:off x="4039394" y="2322576"/>
              <a:ext cx="304800" cy="1588"/>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4343402" y="2819402"/>
              <a:ext cx="152398" cy="116673"/>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4191000" y="2474127"/>
              <a:ext cx="152398" cy="116673"/>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cxnSp>
        <p:nvCxnSpPr>
          <p:cNvPr id="89" name="Straight Arrow Connector 88"/>
          <p:cNvCxnSpPr/>
          <p:nvPr/>
        </p:nvCxnSpPr>
        <p:spPr>
          <a:xfrm rot="5400000" flipH="1" flipV="1">
            <a:off x="7072906" y="2808683"/>
            <a:ext cx="170262" cy="314325"/>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90" name="Oval 89"/>
          <p:cNvSpPr/>
          <p:nvPr/>
        </p:nvSpPr>
        <p:spPr>
          <a:xfrm>
            <a:off x="7288212" y="1984177"/>
            <a:ext cx="26988" cy="269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91" name="Straight Connector 90"/>
          <p:cNvCxnSpPr>
            <a:stCxn id="66" idx="3"/>
          </p:cNvCxnSpPr>
          <p:nvPr/>
        </p:nvCxnSpPr>
        <p:spPr>
          <a:xfrm>
            <a:off x="7467600" y="2558052"/>
            <a:ext cx="228600" cy="91440"/>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10800000">
            <a:off x="7696200" y="2648641"/>
            <a:ext cx="609600" cy="1588"/>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7467600" y="2884188"/>
            <a:ext cx="228600" cy="91440"/>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10800000">
            <a:off x="7696200" y="2974777"/>
            <a:ext cx="609600" cy="1588"/>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99" name="Text Box 2"/>
          <p:cNvSpPr txBox="1">
            <a:spLocks noChangeArrowheads="1"/>
          </p:cNvSpPr>
          <p:nvPr/>
        </p:nvSpPr>
        <p:spPr bwMode="auto">
          <a:xfrm>
            <a:off x="4800600" y="990600"/>
            <a:ext cx="4114800" cy="307777"/>
          </a:xfrm>
          <a:prstGeom prst="rect">
            <a:avLst/>
          </a:prstGeom>
          <a:noFill/>
          <a:ln w="9525">
            <a:noFill/>
            <a:miter lim="800000"/>
            <a:headEnd/>
            <a:tailEnd/>
          </a:ln>
        </p:spPr>
        <p:txBody>
          <a:bodyPr wrap="square">
            <a:spAutoFit/>
          </a:bodyPr>
          <a:lstStyle/>
          <a:p>
            <a:pPr algn="ctr">
              <a:spcBef>
                <a:spcPct val="50000"/>
              </a:spcBef>
            </a:pPr>
            <a:r>
              <a:rPr lang="en-US" sz="1400" b="1" i="1" dirty="0" smtClean="0"/>
              <a:t>Deterministic prices</a:t>
            </a:r>
            <a:endParaRPr lang="en-US" sz="1400" b="1" i="1" dirty="0"/>
          </a:p>
        </p:txBody>
      </p:sp>
      <p:grpSp>
        <p:nvGrpSpPr>
          <p:cNvPr id="6" name="Group 118"/>
          <p:cNvGrpSpPr/>
          <p:nvPr/>
        </p:nvGrpSpPr>
        <p:grpSpPr>
          <a:xfrm>
            <a:off x="2428874" y="2499715"/>
            <a:ext cx="5308538" cy="548285"/>
            <a:chOff x="2428874" y="2499715"/>
            <a:chExt cx="5308538" cy="548285"/>
          </a:xfrm>
        </p:grpSpPr>
        <p:cxnSp>
          <p:nvCxnSpPr>
            <p:cNvPr id="100" name="Straight Arrow Connector 99"/>
            <p:cNvCxnSpPr/>
            <p:nvPr/>
          </p:nvCxnSpPr>
          <p:spPr>
            <a:xfrm rot="5400000" flipH="1" flipV="1">
              <a:off x="2500906" y="2427683"/>
              <a:ext cx="170262" cy="314325"/>
            </a:xfrm>
            <a:prstGeom prst="straightConnector1">
              <a:avLst/>
            </a:prstGeom>
            <a:ln w="15875">
              <a:solidFill>
                <a:srgbClr val="C00000"/>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rot="5400000" flipH="1" flipV="1">
              <a:off x="3099816" y="2834640"/>
              <a:ext cx="301752" cy="64008"/>
            </a:xfrm>
            <a:prstGeom prst="straightConnector1">
              <a:avLst/>
            </a:prstGeom>
            <a:ln w="15875">
              <a:solidFill>
                <a:srgbClr val="C00000"/>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endCxn id="66" idx="5"/>
            </p:cNvCxnSpPr>
            <p:nvPr/>
          </p:nvCxnSpPr>
          <p:spPr>
            <a:xfrm flipV="1">
              <a:off x="6781800" y="2558052"/>
              <a:ext cx="371475" cy="111925"/>
            </a:xfrm>
            <a:prstGeom prst="straightConnector1">
              <a:avLst/>
            </a:prstGeom>
            <a:ln w="15875">
              <a:solidFill>
                <a:srgbClr val="C00000"/>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flipV="1">
              <a:off x="7735824" y="2707475"/>
              <a:ext cx="1588" cy="340525"/>
            </a:xfrm>
            <a:prstGeom prst="straightConnector1">
              <a:avLst/>
            </a:prstGeom>
            <a:ln w="15875">
              <a:solidFill>
                <a:srgbClr val="C00000"/>
              </a:solidFill>
              <a:tailEnd type="triangle" w="sm" len="sm"/>
            </a:ln>
          </p:spPr>
          <p:style>
            <a:lnRef idx="1">
              <a:schemeClr val="accent1"/>
            </a:lnRef>
            <a:fillRef idx="0">
              <a:schemeClr val="accent1"/>
            </a:fillRef>
            <a:effectRef idx="0">
              <a:schemeClr val="accent1"/>
            </a:effectRef>
            <a:fontRef idx="minor">
              <a:schemeClr val="tx1"/>
            </a:fontRef>
          </p:style>
        </p:cxnSp>
      </p:grpSp>
      <p:cxnSp>
        <p:nvCxnSpPr>
          <p:cNvPr id="102" name="Straight Connector 101"/>
          <p:cNvCxnSpPr/>
          <p:nvPr/>
        </p:nvCxnSpPr>
        <p:spPr>
          <a:xfrm rot="5400000">
            <a:off x="6187440" y="3519646"/>
            <a:ext cx="274320" cy="1588"/>
          </a:xfrm>
          <a:prstGeom prst="line">
            <a:avLst/>
          </a:prstGeom>
          <a:ln>
            <a:solidFill>
              <a:schemeClr val="tx1"/>
            </a:solidFill>
            <a:prstDash val="sysDash"/>
            <a:headEnd type="none" w="med" len="sm"/>
            <a:tailEnd type="none"/>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10800000">
            <a:off x="6019800" y="3320852"/>
            <a:ext cx="274320" cy="1588"/>
          </a:xfrm>
          <a:prstGeom prst="line">
            <a:avLst/>
          </a:prstGeom>
          <a:ln>
            <a:solidFill>
              <a:schemeClr val="tx1"/>
            </a:solidFill>
            <a:prstDash val="sysDash"/>
            <a:headEnd type="none" w="med" len="sm"/>
            <a:tailEnd type="none"/>
          </a:ln>
        </p:spPr>
        <p:style>
          <a:lnRef idx="1">
            <a:schemeClr val="accent1"/>
          </a:lnRef>
          <a:fillRef idx="0">
            <a:schemeClr val="accent1"/>
          </a:fillRef>
          <a:effectRef idx="0">
            <a:schemeClr val="accent1"/>
          </a:effectRef>
          <a:fontRef idx="minor">
            <a:schemeClr val="tx1"/>
          </a:fontRef>
        </p:style>
      </p:cxnSp>
      <p:pic>
        <p:nvPicPr>
          <p:cNvPr id="112" name="Picture 111" descr="dominance.png"/>
          <p:cNvPicPr>
            <a:picLocks noChangeAspect="1"/>
          </p:cNvPicPr>
          <p:nvPr/>
        </p:nvPicPr>
        <p:blipFill>
          <a:blip r:embed="rId13" cstate="print"/>
          <a:stretch>
            <a:fillRect/>
          </a:stretch>
        </p:blipFill>
        <p:spPr>
          <a:xfrm>
            <a:off x="1905000" y="4934056"/>
            <a:ext cx="5314286" cy="857144"/>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78"/>
          <p:cNvSpPr>
            <a:spLocks noChangeArrowheads="1"/>
          </p:cNvSpPr>
          <p:nvPr/>
        </p:nvSpPr>
        <p:spPr bwMode="auto">
          <a:xfrm>
            <a:off x="1219200" y="3048000"/>
            <a:ext cx="6705600" cy="3505200"/>
          </a:xfrm>
          <a:prstGeom prst="rect">
            <a:avLst/>
          </a:prstGeom>
          <a:solidFill>
            <a:srgbClr val="FFFFE1"/>
          </a:solidFill>
          <a:ln w="31750">
            <a:solidFill>
              <a:schemeClr val="tx1"/>
            </a:solidFill>
            <a:miter lim="800000"/>
            <a:headEnd/>
            <a:tailEnd/>
          </a:ln>
        </p:spPr>
        <p:txBody>
          <a:bodyPr wrap="none" anchor="ctr"/>
          <a:lstStyle/>
          <a:p>
            <a:endParaRPr lang="en-US" dirty="0"/>
          </a:p>
        </p:txBody>
      </p:sp>
      <p:pic>
        <p:nvPicPr>
          <p:cNvPr id="635905" name="Picture 1"/>
          <p:cNvPicPr>
            <a:picLocks noChangeAspect="1" noChangeArrowheads="1"/>
          </p:cNvPicPr>
          <p:nvPr/>
        </p:nvPicPr>
        <p:blipFill>
          <a:blip r:embed="rId2" cstate="print"/>
          <a:srcRect/>
          <a:stretch>
            <a:fillRect/>
          </a:stretch>
        </p:blipFill>
        <p:spPr bwMode="auto">
          <a:xfrm>
            <a:off x="3276600" y="3108960"/>
            <a:ext cx="3241929" cy="3063240"/>
          </a:xfrm>
          <a:prstGeom prst="rect">
            <a:avLst/>
          </a:prstGeom>
          <a:noFill/>
          <a:ln w="9525">
            <a:noFill/>
            <a:miter lim="800000"/>
            <a:headEnd/>
            <a:tailEnd/>
          </a:ln>
          <a:effectLst/>
        </p:spPr>
      </p:pic>
      <p:sp>
        <p:nvSpPr>
          <p:cNvPr id="3" name="Rectangle 3"/>
          <p:cNvSpPr>
            <a:spLocks noGrp="1" noChangeArrowheads="1"/>
          </p:cNvSpPr>
          <p:nvPr>
            <p:ph type="title"/>
          </p:nvPr>
        </p:nvSpPr>
        <p:spPr>
          <a:xfrm>
            <a:off x="457200" y="355600"/>
            <a:ext cx="8229600" cy="609600"/>
          </a:xfrm>
        </p:spPr>
        <p:txBody>
          <a:bodyPr/>
          <a:lstStyle/>
          <a:p>
            <a:pPr eaLnBrk="1" hangingPunct="1"/>
            <a:r>
              <a:rPr lang="en-US" sz="1800" dirty="0" smtClean="0"/>
              <a:t>Deterministic Price Inventory Model</a:t>
            </a:r>
            <a:br>
              <a:rPr lang="en-US" sz="1800" dirty="0" smtClean="0"/>
            </a:br>
            <a:r>
              <a:rPr lang="en-US" sz="1800" dirty="0" smtClean="0"/>
              <a:t>Lower-left “Stability Region” and Separation Result</a:t>
            </a:r>
          </a:p>
        </p:txBody>
      </p:sp>
      <p:sp>
        <p:nvSpPr>
          <p:cNvPr id="8" name="TextBox 9"/>
          <p:cNvSpPr txBox="1">
            <a:spLocks noChangeArrowheads="1"/>
          </p:cNvSpPr>
          <p:nvPr/>
        </p:nvSpPr>
        <p:spPr bwMode="auto">
          <a:xfrm>
            <a:off x="2971800" y="6172200"/>
            <a:ext cx="4038600" cy="307777"/>
          </a:xfrm>
          <a:prstGeom prst="rect">
            <a:avLst/>
          </a:prstGeom>
          <a:noFill/>
          <a:ln w="9525">
            <a:noFill/>
            <a:miter lim="800000"/>
            <a:headEnd/>
            <a:tailEnd/>
          </a:ln>
        </p:spPr>
        <p:txBody>
          <a:bodyPr wrap="square">
            <a:spAutoFit/>
          </a:bodyPr>
          <a:lstStyle/>
          <a:p>
            <a:pPr algn="ctr"/>
            <a:r>
              <a:rPr lang="en-US" sz="1400" dirty="0" smtClean="0"/>
              <a:t>Inventory Level of Item 1 Before Ordering</a:t>
            </a:r>
            <a:endParaRPr lang="en-US" sz="1400" dirty="0"/>
          </a:p>
        </p:txBody>
      </p:sp>
      <p:sp>
        <p:nvSpPr>
          <p:cNvPr id="10" name="TextBox 10"/>
          <p:cNvSpPr txBox="1">
            <a:spLocks noChangeArrowheads="1"/>
          </p:cNvSpPr>
          <p:nvPr/>
        </p:nvSpPr>
        <p:spPr bwMode="auto">
          <a:xfrm>
            <a:off x="1981200" y="4038600"/>
            <a:ext cx="990600" cy="1169551"/>
          </a:xfrm>
          <a:prstGeom prst="rect">
            <a:avLst/>
          </a:prstGeom>
          <a:noFill/>
          <a:ln w="9525">
            <a:noFill/>
            <a:miter lim="800000"/>
            <a:headEnd/>
            <a:tailEnd/>
          </a:ln>
        </p:spPr>
        <p:txBody>
          <a:bodyPr wrap="square">
            <a:spAutoFit/>
          </a:bodyPr>
          <a:lstStyle/>
          <a:p>
            <a:pPr algn="ctr"/>
            <a:r>
              <a:rPr lang="en-US" sz="1400" dirty="0" smtClean="0"/>
              <a:t>Inventory Level of Item 2 Before Ordering</a:t>
            </a:r>
            <a:endParaRPr lang="en-US" sz="1400" dirty="0"/>
          </a:p>
        </p:txBody>
      </p:sp>
      <p:sp>
        <p:nvSpPr>
          <p:cNvPr id="12" name="Rectangle 11"/>
          <p:cNvSpPr/>
          <p:nvPr/>
        </p:nvSpPr>
        <p:spPr>
          <a:xfrm>
            <a:off x="3209544" y="4709160"/>
            <a:ext cx="2057400" cy="1310640"/>
          </a:xfrm>
          <a:prstGeom prst="rect">
            <a:avLst/>
          </a:prstGeom>
          <a:solidFill>
            <a:srgbClr val="339933">
              <a:alpha val="3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 Box 3"/>
          <p:cNvSpPr txBox="1">
            <a:spLocks noChangeArrowheads="1"/>
          </p:cNvSpPr>
          <p:nvPr/>
        </p:nvSpPr>
        <p:spPr bwMode="auto">
          <a:xfrm>
            <a:off x="381000" y="990600"/>
            <a:ext cx="8458200" cy="1938992"/>
          </a:xfrm>
          <a:prstGeom prst="rect">
            <a:avLst/>
          </a:prstGeom>
          <a:noFill/>
          <a:ln w="9525">
            <a:noFill/>
            <a:miter lim="800000"/>
            <a:headEnd/>
            <a:tailEnd/>
          </a:ln>
        </p:spPr>
        <p:txBody>
          <a:bodyPr wrap="square">
            <a:spAutoFit/>
          </a:bodyPr>
          <a:lstStyle/>
          <a:p>
            <a:pPr marL="169863" indent="-169863">
              <a:spcBef>
                <a:spcPts val="1200"/>
              </a:spcBef>
              <a:buFontTx/>
              <a:buChar char="•"/>
              <a:tabLst>
                <a:tab pos="628650" algn="l"/>
                <a:tab pos="633413" algn="l"/>
              </a:tabLst>
            </a:pPr>
            <a:r>
              <a:rPr lang="en-US" dirty="0" smtClean="0"/>
              <a:t>In infinite horizon problems, boundaries of seven regions are time-invariant</a:t>
            </a:r>
          </a:p>
          <a:p>
            <a:pPr marL="169863" indent="-169863">
              <a:spcBef>
                <a:spcPts val="1200"/>
              </a:spcBef>
              <a:buFontTx/>
              <a:buChar char="•"/>
              <a:tabLst>
                <a:tab pos="628650" algn="l"/>
                <a:tab pos="633413" algn="l"/>
              </a:tabLst>
            </a:pPr>
            <a:r>
              <a:rPr lang="en-US" dirty="0" smtClean="0"/>
              <a:t>Vector of inventories eventually falls in green region </a:t>
            </a:r>
          </a:p>
          <a:p>
            <a:pPr marL="169863" indent="-169863">
              <a:spcBef>
                <a:spcPts val="1200"/>
              </a:spcBef>
              <a:buFontTx/>
              <a:buChar char="•"/>
              <a:tabLst>
                <a:tab pos="628650" algn="l"/>
                <a:tab pos="633413" algn="l"/>
              </a:tabLst>
            </a:pPr>
            <a:r>
              <a:rPr lang="en-US" dirty="0" smtClean="0"/>
              <a:t>Once it does, it never leaves</a:t>
            </a:r>
          </a:p>
          <a:p>
            <a:pPr marL="169863" indent="-169863">
              <a:spcBef>
                <a:spcPts val="1200"/>
              </a:spcBef>
              <a:buFontTx/>
              <a:buChar char="•"/>
              <a:tabLst>
                <a:tab pos="628650" algn="l"/>
                <a:tab pos="633413" algn="l"/>
              </a:tabLst>
            </a:pPr>
            <a:r>
              <a:rPr lang="en-US" dirty="0" smtClean="0"/>
              <a:t>Reframe problem in terms of </a:t>
            </a:r>
            <a:r>
              <a:rPr lang="en-US" i="1" dirty="0" smtClean="0"/>
              <a:t>shortfall</a:t>
            </a:r>
            <a:r>
              <a:rPr lang="en-US" dirty="0" smtClean="0"/>
              <a:t> to optimize constrained allocation and target levels separately </a:t>
            </a:r>
            <a:r>
              <a:rPr lang="en-US" sz="1400" dirty="0" smtClean="0"/>
              <a:t> [</a:t>
            </a:r>
            <a:r>
              <a:rPr lang="sv-SE" sz="1400" dirty="0" smtClean="0"/>
              <a:t>Janakiraman et al., 2009]</a:t>
            </a:r>
            <a:endParaRPr lang="sv-SE"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Rectangle 678"/>
          <p:cNvSpPr>
            <a:spLocks noChangeArrowheads="1"/>
          </p:cNvSpPr>
          <p:nvPr/>
        </p:nvSpPr>
        <p:spPr bwMode="auto">
          <a:xfrm>
            <a:off x="457200" y="1371600"/>
            <a:ext cx="7924800" cy="4953000"/>
          </a:xfrm>
          <a:prstGeom prst="rect">
            <a:avLst/>
          </a:prstGeom>
          <a:solidFill>
            <a:srgbClr val="FFFFE1"/>
          </a:solidFill>
          <a:ln w="31750">
            <a:solidFill>
              <a:schemeClr val="tx1"/>
            </a:solidFill>
            <a:miter lim="800000"/>
            <a:headEnd/>
            <a:tailEnd/>
          </a:ln>
        </p:spPr>
        <p:txBody>
          <a:bodyPr wrap="none" anchor="ctr"/>
          <a:lstStyle/>
          <a:p>
            <a:endParaRPr lang="en-US" dirty="0"/>
          </a:p>
        </p:txBody>
      </p:sp>
      <p:cxnSp>
        <p:nvCxnSpPr>
          <p:cNvPr id="208" name="Straight Arrow Connector 207"/>
          <p:cNvCxnSpPr/>
          <p:nvPr/>
        </p:nvCxnSpPr>
        <p:spPr>
          <a:xfrm rot="10800000" flipV="1">
            <a:off x="4419600" y="2971800"/>
            <a:ext cx="685800" cy="457202"/>
          </a:xfrm>
          <a:prstGeom prst="straightConnector1">
            <a:avLst/>
          </a:prstGeom>
          <a:ln w="19050">
            <a:solidFill>
              <a:srgbClr val="C00000"/>
            </a:solidFill>
            <a:prstDash val="sysDot"/>
            <a:tailEnd type="triangle" w="med" len="sm"/>
          </a:ln>
        </p:spPr>
        <p:style>
          <a:lnRef idx="1">
            <a:schemeClr val="accent1"/>
          </a:lnRef>
          <a:fillRef idx="0">
            <a:schemeClr val="accent1"/>
          </a:fillRef>
          <a:effectRef idx="0">
            <a:schemeClr val="accent1"/>
          </a:effectRef>
          <a:fontRef idx="minor">
            <a:schemeClr val="tx1"/>
          </a:fontRef>
        </p:style>
      </p:cxnSp>
      <p:sp>
        <p:nvSpPr>
          <p:cNvPr id="8201" name="Rectangle 3"/>
          <p:cNvSpPr>
            <a:spLocks noGrp="1" noChangeArrowheads="1"/>
          </p:cNvSpPr>
          <p:nvPr>
            <p:ph type="title"/>
          </p:nvPr>
        </p:nvSpPr>
        <p:spPr/>
        <p:txBody>
          <a:bodyPr/>
          <a:lstStyle/>
          <a:p>
            <a:pPr eaLnBrk="1" hangingPunct="1"/>
            <a:r>
              <a:rPr lang="en-US" sz="1800" dirty="0" smtClean="0"/>
              <a:t>Comparison of Stochastic and Deterministic Price Inventory Models</a:t>
            </a:r>
            <a:br>
              <a:rPr lang="en-US" sz="1800" dirty="0" smtClean="0"/>
            </a:br>
            <a:r>
              <a:rPr lang="en-US" sz="1800" dirty="0" smtClean="0"/>
              <a:t>Fundamental Difference 2 – Time-Varying Target Levels</a:t>
            </a:r>
          </a:p>
        </p:txBody>
      </p:sp>
      <p:sp>
        <p:nvSpPr>
          <p:cNvPr id="114" name="TextBox 9"/>
          <p:cNvSpPr txBox="1">
            <a:spLocks noChangeArrowheads="1"/>
          </p:cNvSpPr>
          <p:nvPr/>
        </p:nvSpPr>
        <p:spPr bwMode="auto">
          <a:xfrm>
            <a:off x="2667000" y="5909846"/>
            <a:ext cx="5257800" cy="338554"/>
          </a:xfrm>
          <a:prstGeom prst="rect">
            <a:avLst/>
          </a:prstGeom>
          <a:noFill/>
          <a:ln w="9525">
            <a:noFill/>
            <a:miter lim="800000"/>
            <a:headEnd/>
            <a:tailEnd/>
          </a:ln>
        </p:spPr>
        <p:txBody>
          <a:bodyPr wrap="square">
            <a:spAutoFit/>
          </a:bodyPr>
          <a:lstStyle/>
          <a:p>
            <a:pPr algn="ctr"/>
            <a:r>
              <a:rPr lang="en-US" sz="1600" dirty="0" smtClean="0"/>
              <a:t>Inventory Level of Item 1 Before Ordering</a:t>
            </a:r>
            <a:endParaRPr lang="en-US" sz="1600" dirty="0"/>
          </a:p>
        </p:txBody>
      </p:sp>
      <p:sp>
        <p:nvSpPr>
          <p:cNvPr id="115" name="TextBox 10"/>
          <p:cNvSpPr txBox="1">
            <a:spLocks noChangeArrowheads="1"/>
          </p:cNvSpPr>
          <p:nvPr/>
        </p:nvSpPr>
        <p:spPr bwMode="auto">
          <a:xfrm>
            <a:off x="609600" y="2819400"/>
            <a:ext cx="1143000" cy="1323439"/>
          </a:xfrm>
          <a:prstGeom prst="rect">
            <a:avLst/>
          </a:prstGeom>
          <a:noFill/>
          <a:ln w="9525">
            <a:noFill/>
            <a:miter lim="800000"/>
            <a:headEnd/>
            <a:tailEnd/>
          </a:ln>
        </p:spPr>
        <p:txBody>
          <a:bodyPr wrap="square">
            <a:spAutoFit/>
          </a:bodyPr>
          <a:lstStyle/>
          <a:p>
            <a:pPr algn="ctr"/>
            <a:r>
              <a:rPr lang="en-US" sz="1600" dirty="0" smtClean="0"/>
              <a:t>Inventory Level of Item 2 Before Ordering</a:t>
            </a:r>
            <a:endParaRPr lang="en-US" sz="1600" dirty="0"/>
          </a:p>
        </p:txBody>
      </p:sp>
      <p:cxnSp>
        <p:nvCxnSpPr>
          <p:cNvPr id="116" name="Straight Connector 115"/>
          <p:cNvCxnSpPr/>
          <p:nvPr/>
        </p:nvCxnSpPr>
        <p:spPr>
          <a:xfrm rot="10800000">
            <a:off x="2628901" y="5333206"/>
            <a:ext cx="4876800" cy="3"/>
          </a:xfrm>
          <a:prstGeom prst="line">
            <a:avLst/>
          </a:prstGeom>
          <a:ln w="19050">
            <a:solidFill>
              <a:schemeClr val="tx1"/>
            </a:solidFill>
            <a:headEnd type="arrow" w="med" len="sm"/>
            <a:tailEnd type="none"/>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954119" y="3655982"/>
            <a:ext cx="3352800" cy="3237"/>
          </a:xfrm>
          <a:prstGeom prst="line">
            <a:avLst/>
          </a:prstGeom>
          <a:ln w="19050">
            <a:solidFill>
              <a:schemeClr val="tx1"/>
            </a:solidFill>
            <a:headEnd type="arrow" w="med" len="sm"/>
            <a:tailEnd type="none"/>
          </a:ln>
        </p:spPr>
        <p:style>
          <a:lnRef idx="1">
            <a:schemeClr val="accent1"/>
          </a:lnRef>
          <a:fillRef idx="0">
            <a:schemeClr val="accent1"/>
          </a:fillRef>
          <a:effectRef idx="0">
            <a:schemeClr val="accent1"/>
          </a:effectRef>
          <a:fontRef idx="minor">
            <a:schemeClr val="tx1"/>
          </a:fontRef>
        </p:style>
      </p:cxnSp>
      <p:graphicFrame>
        <p:nvGraphicFramePr>
          <p:cNvPr id="118" name="Object 6"/>
          <p:cNvGraphicFramePr>
            <a:graphicFrameLocks noChangeAspect="1"/>
          </p:cNvGraphicFramePr>
          <p:nvPr/>
        </p:nvGraphicFramePr>
        <p:xfrm>
          <a:off x="7581900" y="5143500"/>
          <a:ext cx="190500" cy="266700"/>
        </p:xfrm>
        <a:graphic>
          <a:graphicData uri="http://schemas.openxmlformats.org/presentationml/2006/ole">
            <p:oleObj spid="_x0000_s634892" name="Equation" r:id="rId3" imgW="190440" imgH="266400" progId="Equation.3">
              <p:embed/>
            </p:oleObj>
          </a:graphicData>
        </a:graphic>
      </p:graphicFrame>
      <p:graphicFrame>
        <p:nvGraphicFramePr>
          <p:cNvPr id="119" name="Object 7"/>
          <p:cNvGraphicFramePr>
            <a:graphicFrameLocks noChangeAspect="1"/>
          </p:cNvGraphicFramePr>
          <p:nvPr/>
        </p:nvGraphicFramePr>
        <p:xfrm>
          <a:off x="2590800" y="1663700"/>
          <a:ext cx="215900" cy="266700"/>
        </p:xfrm>
        <a:graphic>
          <a:graphicData uri="http://schemas.openxmlformats.org/presentationml/2006/ole">
            <p:oleObj spid="_x0000_s634893" name="Equation" r:id="rId4" imgW="215640" imgH="266400" progId="Equation.3">
              <p:embed/>
            </p:oleObj>
          </a:graphicData>
        </a:graphic>
      </p:graphicFrame>
      <p:grpSp>
        <p:nvGrpSpPr>
          <p:cNvPr id="132" name="Group 131"/>
          <p:cNvGrpSpPr/>
          <p:nvPr/>
        </p:nvGrpSpPr>
        <p:grpSpPr>
          <a:xfrm>
            <a:off x="2552700" y="5334000"/>
            <a:ext cx="127000" cy="311150"/>
            <a:chOff x="2286000" y="5334000"/>
            <a:chExt cx="127000" cy="311150"/>
          </a:xfrm>
        </p:grpSpPr>
        <p:graphicFrame>
          <p:nvGraphicFramePr>
            <p:cNvPr id="127" name="Object 6"/>
            <p:cNvGraphicFramePr>
              <a:graphicFrameLocks noChangeAspect="1"/>
            </p:cNvGraphicFramePr>
            <p:nvPr/>
          </p:nvGraphicFramePr>
          <p:xfrm>
            <a:off x="2286000" y="5454650"/>
            <a:ext cx="127000" cy="190500"/>
          </p:xfrm>
          <a:graphic>
            <a:graphicData uri="http://schemas.openxmlformats.org/presentationml/2006/ole">
              <p:oleObj spid="_x0000_s634894" name="Equation" r:id="rId5" imgW="126720" imgH="190440" progId="Equation.3">
                <p:embed/>
              </p:oleObj>
            </a:graphicData>
          </a:graphic>
        </p:graphicFrame>
        <p:cxnSp>
          <p:nvCxnSpPr>
            <p:cNvPr id="128" name="Straight Connector 127"/>
            <p:cNvCxnSpPr/>
            <p:nvPr/>
          </p:nvCxnSpPr>
          <p:spPr>
            <a:xfrm rot="5400000">
              <a:off x="2335213" y="5360987"/>
              <a:ext cx="55562" cy="1588"/>
            </a:xfrm>
            <a:prstGeom prst="line">
              <a:avLst/>
            </a:prstGeom>
            <a:ln w="19050">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grpSp>
      <p:grpSp>
        <p:nvGrpSpPr>
          <p:cNvPr id="157" name="Group 156"/>
          <p:cNvGrpSpPr/>
          <p:nvPr/>
        </p:nvGrpSpPr>
        <p:grpSpPr>
          <a:xfrm>
            <a:off x="2400300" y="5257800"/>
            <a:ext cx="228600" cy="190500"/>
            <a:chOff x="2133600" y="5257800"/>
            <a:chExt cx="228600" cy="190500"/>
          </a:xfrm>
        </p:grpSpPr>
        <p:cxnSp>
          <p:nvCxnSpPr>
            <p:cNvPr id="131" name="Straight Connector 130"/>
            <p:cNvCxnSpPr/>
            <p:nvPr/>
          </p:nvCxnSpPr>
          <p:spPr>
            <a:xfrm>
              <a:off x="2306638" y="5332414"/>
              <a:ext cx="55562" cy="1588"/>
            </a:xfrm>
            <a:prstGeom prst="line">
              <a:avLst/>
            </a:prstGeom>
            <a:ln w="19050">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graphicFrame>
          <p:nvGraphicFramePr>
            <p:cNvPr id="634896" name="Object 16"/>
            <p:cNvGraphicFramePr>
              <a:graphicFrameLocks noChangeAspect="1"/>
            </p:cNvGraphicFramePr>
            <p:nvPr/>
          </p:nvGraphicFramePr>
          <p:xfrm>
            <a:off x="2133600" y="5257800"/>
            <a:ext cx="127000" cy="190500"/>
          </p:xfrm>
          <a:graphic>
            <a:graphicData uri="http://schemas.openxmlformats.org/presentationml/2006/ole">
              <p:oleObj spid="_x0000_s634896" name="Equation" r:id="rId6" imgW="126720" imgH="190440" progId="Equation.3">
                <p:embed/>
              </p:oleObj>
            </a:graphicData>
          </a:graphic>
        </p:graphicFrame>
      </p:grpSp>
      <p:grpSp>
        <p:nvGrpSpPr>
          <p:cNvPr id="211" name="Group 210"/>
          <p:cNvGrpSpPr/>
          <p:nvPr/>
        </p:nvGrpSpPr>
        <p:grpSpPr>
          <a:xfrm>
            <a:off x="1811338" y="2133600"/>
            <a:ext cx="5384990" cy="3568700"/>
            <a:chOff x="1811338" y="2133600"/>
            <a:chExt cx="5384990" cy="3568700"/>
          </a:xfrm>
        </p:grpSpPr>
        <p:grpSp>
          <p:nvGrpSpPr>
            <p:cNvPr id="155" name="Group 154"/>
            <p:cNvGrpSpPr/>
            <p:nvPr/>
          </p:nvGrpSpPr>
          <p:grpSpPr>
            <a:xfrm>
              <a:off x="6159500" y="5334000"/>
              <a:ext cx="698500" cy="368300"/>
              <a:chOff x="2457450" y="5334000"/>
              <a:chExt cx="698500" cy="368300"/>
            </a:xfrm>
          </p:grpSpPr>
          <p:graphicFrame>
            <p:nvGraphicFramePr>
              <p:cNvPr id="146" name="Object 6"/>
              <p:cNvGraphicFramePr>
                <a:graphicFrameLocks noChangeAspect="1"/>
              </p:cNvGraphicFramePr>
              <p:nvPr/>
            </p:nvGraphicFramePr>
            <p:xfrm>
              <a:off x="2457450" y="5397500"/>
              <a:ext cx="698500" cy="304800"/>
            </p:xfrm>
            <a:graphic>
              <a:graphicData uri="http://schemas.openxmlformats.org/presentationml/2006/ole">
                <p:oleObj spid="_x0000_s634900" name="Equation" r:id="rId7" imgW="698400" imgH="304560" progId="Equation.3">
                  <p:embed/>
                </p:oleObj>
              </a:graphicData>
            </a:graphic>
          </p:graphicFrame>
          <p:cxnSp>
            <p:nvCxnSpPr>
              <p:cNvPr id="147" name="Straight Connector 146"/>
              <p:cNvCxnSpPr/>
              <p:nvPr/>
            </p:nvCxnSpPr>
            <p:spPr>
              <a:xfrm rot="5400000">
                <a:off x="2791444" y="5360987"/>
                <a:ext cx="55562" cy="1588"/>
              </a:xfrm>
              <a:prstGeom prst="line">
                <a:avLst/>
              </a:prstGeom>
              <a:ln w="19050">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grpSp>
        <p:grpSp>
          <p:nvGrpSpPr>
            <p:cNvPr id="161" name="Group 160"/>
            <p:cNvGrpSpPr/>
            <p:nvPr/>
          </p:nvGrpSpPr>
          <p:grpSpPr>
            <a:xfrm>
              <a:off x="1811338" y="4648200"/>
              <a:ext cx="817562" cy="304800"/>
              <a:chOff x="1544638" y="4378325"/>
              <a:chExt cx="817562" cy="304800"/>
            </a:xfrm>
          </p:grpSpPr>
          <p:cxnSp>
            <p:nvCxnSpPr>
              <p:cNvPr id="159" name="Straight Connector 158"/>
              <p:cNvCxnSpPr/>
              <p:nvPr/>
            </p:nvCxnSpPr>
            <p:spPr>
              <a:xfrm>
                <a:off x="2306638" y="4570412"/>
                <a:ext cx="55562" cy="1588"/>
              </a:xfrm>
              <a:prstGeom prst="line">
                <a:avLst/>
              </a:prstGeom>
              <a:ln w="19050">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graphicFrame>
            <p:nvGraphicFramePr>
              <p:cNvPr id="160" name="Object 16"/>
              <p:cNvGraphicFramePr>
                <a:graphicFrameLocks noChangeAspect="1"/>
              </p:cNvGraphicFramePr>
              <p:nvPr/>
            </p:nvGraphicFramePr>
            <p:xfrm>
              <a:off x="1544638" y="4378325"/>
              <a:ext cx="723900" cy="304800"/>
            </p:xfrm>
            <a:graphic>
              <a:graphicData uri="http://schemas.openxmlformats.org/presentationml/2006/ole">
                <p:oleObj spid="_x0000_s634903" name="Equation" r:id="rId8" imgW="723600" imgH="304560" progId="Equation.3">
                  <p:embed/>
                </p:oleObj>
              </a:graphicData>
            </a:graphic>
          </p:graphicFrame>
        </p:grpSp>
        <p:cxnSp>
          <p:nvCxnSpPr>
            <p:cNvPr id="170" name="Straight Connector 169"/>
            <p:cNvCxnSpPr/>
            <p:nvPr/>
          </p:nvCxnSpPr>
          <p:spPr>
            <a:xfrm rot="10800000">
              <a:off x="2624328" y="4846320"/>
              <a:ext cx="4572000" cy="2722"/>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rot="5400000" flipH="1" flipV="1">
              <a:off x="6278959" y="5093208"/>
              <a:ext cx="484632" cy="32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4818888" y="3276600"/>
              <a:ext cx="2286000"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a:off x="5961888" y="4415588"/>
              <a:ext cx="554734" cy="424693"/>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cxnSp>
        <p:nvCxnSpPr>
          <p:cNvPr id="183" name="Straight Arrow Connector 182"/>
          <p:cNvCxnSpPr/>
          <p:nvPr/>
        </p:nvCxnSpPr>
        <p:spPr>
          <a:xfrm flipV="1">
            <a:off x="2606040" y="4864608"/>
            <a:ext cx="3913632" cy="466344"/>
          </a:xfrm>
          <a:prstGeom prst="straightConnector1">
            <a:avLst/>
          </a:prstGeom>
          <a:ln w="19050">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grpSp>
        <p:nvGrpSpPr>
          <p:cNvPr id="213" name="Group 212"/>
          <p:cNvGrpSpPr/>
          <p:nvPr/>
        </p:nvGrpSpPr>
        <p:grpSpPr>
          <a:xfrm>
            <a:off x="1811338" y="2133600"/>
            <a:ext cx="5384990" cy="3568700"/>
            <a:chOff x="1811338" y="2133600"/>
            <a:chExt cx="5384990" cy="3568700"/>
          </a:xfrm>
        </p:grpSpPr>
        <p:grpSp>
          <p:nvGrpSpPr>
            <p:cNvPr id="154" name="Group 153"/>
            <p:cNvGrpSpPr/>
            <p:nvPr/>
          </p:nvGrpSpPr>
          <p:grpSpPr>
            <a:xfrm>
              <a:off x="2895600" y="5334000"/>
              <a:ext cx="698500" cy="368300"/>
              <a:chOff x="2990850" y="5334000"/>
              <a:chExt cx="698500" cy="368300"/>
            </a:xfrm>
          </p:grpSpPr>
          <p:graphicFrame>
            <p:nvGraphicFramePr>
              <p:cNvPr id="149" name="Object 6"/>
              <p:cNvGraphicFramePr>
                <a:graphicFrameLocks noChangeAspect="1"/>
              </p:cNvGraphicFramePr>
              <p:nvPr/>
            </p:nvGraphicFramePr>
            <p:xfrm>
              <a:off x="2990850" y="5397500"/>
              <a:ext cx="698500" cy="304800"/>
            </p:xfrm>
            <a:graphic>
              <a:graphicData uri="http://schemas.openxmlformats.org/presentationml/2006/ole">
                <p:oleObj spid="_x0000_s634901" name="Equation" r:id="rId9" imgW="698400" imgH="304560" progId="Equation.3">
                  <p:embed/>
                </p:oleObj>
              </a:graphicData>
            </a:graphic>
          </p:graphicFrame>
          <p:cxnSp>
            <p:nvCxnSpPr>
              <p:cNvPr id="150" name="Straight Connector 149"/>
              <p:cNvCxnSpPr/>
              <p:nvPr/>
            </p:nvCxnSpPr>
            <p:spPr>
              <a:xfrm rot="5400000">
                <a:off x="3342707" y="5360987"/>
                <a:ext cx="55562" cy="1588"/>
              </a:xfrm>
              <a:prstGeom prst="line">
                <a:avLst/>
              </a:prstGeom>
              <a:ln w="19050">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grpSp>
        <p:grpSp>
          <p:nvGrpSpPr>
            <p:cNvPr id="169" name="Group 168"/>
            <p:cNvGrpSpPr/>
            <p:nvPr/>
          </p:nvGrpSpPr>
          <p:grpSpPr>
            <a:xfrm>
              <a:off x="1811338" y="2362200"/>
              <a:ext cx="817562" cy="304800"/>
              <a:chOff x="1544638" y="3429000"/>
              <a:chExt cx="817562" cy="304800"/>
            </a:xfrm>
          </p:grpSpPr>
          <p:cxnSp>
            <p:nvCxnSpPr>
              <p:cNvPr id="163" name="Straight Connector 162"/>
              <p:cNvCxnSpPr/>
              <p:nvPr/>
            </p:nvCxnSpPr>
            <p:spPr>
              <a:xfrm>
                <a:off x="2306638" y="3581400"/>
                <a:ext cx="55562" cy="1588"/>
              </a:xfrm>
              <a:prstGeom prst="line">
                <a:avLst/>
              </a:prstGeom>
              <a:ln w="19050">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graphicFrame>
            <p:nvGraphicFramePr>
              <p:cNvPr id="164" name="Object 16"/>
              <p:cNvGraphicFramePr>
                <a:graphicFrameLocks noChangeAspect="1"/>
              </p:cNvGraphicFramePr>
              <p:nvPr/>
            </p:nvGraphicFramePr>
            <p:xfrm>
              <a:off x="1544638" y="3429000"/>
              <a:ext cx="723900" cy="304800"/>
            </p:xfrm>
            <a:graphic>
              <a:graphicData uri="http://schemas.openxmlformats.org/presentationml/2006/ole">
                <p:oleObj spid="_x0000_s634904" name="Equation" r:id="rId10" imgW="723600" imgH="304560" progId="Equation.3">
                  <p:embed/>
                </p:oleObj>
              </a:graphicData>
            </a:graphic>
          </p:graphicFrame>
        </p:grpSp>
        <p:cxnSp>
          <p:nvCxnSpPr>
            <p:cNvPr id="186" name="Straight Connector 185"/>
            <p:cNvCxnSpPr/>
            <p:nvPr/>
          </p:nvCxnSpPr>
          <p:spPr>
            <a:xfrm rot="16200000">
              <a:off x="1675039" y="3732439"/>
              <a:ext cx="3200400" cy="2722"/>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0800000">
              <a:off x="2624328" y="2514600"/>
              <a:ext cx="4572000" cy="2722"/>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cxnSp>
        <p:nvCxnSpPr>
          <p:cNvPr id="189" name="Straight Arrow Connector 188"/>
          <p:cNvCxnSpPr/>
          <p:nvPr/>
        </p:nvCxnSpPr>
        <p:spPr>
          <a:xfrm rot="16200000" flipV="1">
            <a:off x="4383068" y="3923528"/>
            <a:ext cx="2818605" cy="2340"/>
          </a:xfrm>
          <a:prstGeom prst="straightConnector1">
            <a:avLst/>
          </a:prstGeom>
          <a:ln w="19050">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cxnSp>
        <p:nvCxnSpPr>
          <p:cNvPr id="193" name="Straight Arrow Connector 192"/>
          <p:cNvCxnSpPr/>
          <p:nvPr/>
        </p:nvCxnSpPr>
        <p:spPr>
          <a:xfrm rot="10800000" flipV="1">
            <a:off x="5791200" y="4876800"/>
            <a:ext cx="685800" cy="457202"/>
          </a:xfrm>
          <a:prstGeom prst="straightConnector1">
            <a:avLst/>
          </a:prstGeom>
          <a:ln w="19050">
            <a:solidFill>
              <a:srgbClr val="C00000"/>
            </a:solidFill>
            <a:prstDash val="sysDot"/>
            <a:tailEnd type="triangle" w="med" len="sm"/>
          </a:ln>
        </p:spPr>
        <p:style>
          <a:lnRef idx="1">
            <a:schemeClr val="accent1"/>
          </a:lnRef>
          <a:fillRef idx="0">
            <a:schemeClr val="accent1"/>
          </a:fillRef>
          <a:effectRef idx="0">
            <a:schemeClr val="accent1"/>
          </a:effectRef>
          <a:fontRef idx="minor">
            <a:schemeClr val="tx1"/>
          </a:fontRef>
        </p:style>
      </p:cxnSp>
      <p:cxnSp>
        <p:nvCxnSpPr>
          <p:cNvPr id="196" name="Straight Arrow Connector 195"/>
          <p:cNvCxnSpPr/>
          <p:nvPr/>
        </p:nvCxnSpPr>
        <p:spPr>
          <a:xfrm rot="10800000" flipV="1">
            <a:off x="5105400" y="2514600"/>
            <a:ext cx="685800" cy="457202"/>
          </a:xfrm>
          <a:prstGeom prst="straightConnector1">
            <a:avLst/>
          </a:prstGeom>
          <a:ln w="19050">
            <a:solidFill>
              <a:srgbClr val="C00000"/>
            </a:solidFill>
            <a:prstDash val="sysDot"/>
            <a:tailEnd type="triangle" w="med" len="sm"/>
          </a:ln>
        </p:spPr>
        <p:style>
          <a:lnRef idx="1">
            <a:schemeClr val="accent1"/>
          </a:lnRef>
          <a:fillRef idx="0">
            <a:schemeClr val="accent1"/>
          </a:fillRef>
          <a:effectRef idx="0">
            <a:schemeClr val="accent1"/>
          </a:effectRef>
          <a:fontRef idx="minor">
            <a:schemeClr val="tx1"/>
          </a:fontRef>
        </p:style>
      </p:cxnSp>
      <p:sp>
        <p:nvSpPr>
          <p:cNvPr id="197" name="Oval 196"/>
          <p:cNvSpPr/>
          <p:nvPr/>
        </p:nvSpPr>
        <p:spPr>
          <a:xfrm>
            <a:off x="5078412" y="2971800"/>
            <a:ext cx="26988" cy="269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212" name="Group 211"/>
          <p:cNvGrpSpPr/>
          <p:nvPr/>
        </p:nvGrpSpPr>
        <p:grpSpPr>
          <a:xfrm>
            <a:off x="1785938" y="2134394"/>
            <a:ext cx="5410390" cy="3567906"/>
            <a:chOff x="1785938" y="2134394"/>
            <a:chExt cx="5410390" cy="3567906"/>
          </a:xfrm>
        </p:grpSpPr>
        <p:grpSp>
          <p:nvGrpSpPr>
            <p:cNvPr id="156" name="Group 155"/>
            <p:cNvGrpSpPr/>
            <p:nvPr/>
          </p:nvGrpSpPr>
          <p:grpSpPr>
            <a:xfrm>
              <a:off x="4495800" y="5334000"/>
              <a:ext cx="749300" cy="368300"/>
              <a:chOff x="3575050" y="5334000"/>
              <a:chExt cx="749300" cy="368300"/>
            </a:xfrm>
          </p:grpSpPr>
          <p:graphicFrame>
            <p:nvGraphicFramePr>
              <p:cNvPr id="152" name="Object 6"/>
              <p:cNvGraphicFramePr>
                <a:graphicFrameLocks noChangeAspect="1"/>
              </p:cNvGraphicFramePr>
              <p:nvPr/>
            </p:nvGraphicFramePr>
            <p:xfrm>
              <a:off x="3575050" y="5397500"/>
              <a:ext cx="749300" cy="304800"/>
            </p:xfrm>
            <a:graphic>
              <a:graphicData uri="http://schemas.openxmlformats.org/presentationml/2006/ole">
                <p:oleObj spid="_x0000_s634902" name="Equation" r:id="rId11" imgW="749160" imgH="304560" progId="Equation.3">
                  <p:embed/>
                </p:oleObj>
              </a:graphicData>
            </a:graphic>
          </p:graphicFrame>
          <p:cxnSp>
            <p:nvCxnSpPr>
              <p:cNvPr id="153" name="Straight Connector 152"/>
              <p:cNvCxnSpPr/>
              <p:nvPr/>
            </p:nvCxnSpPr>
            <p:spPr>
              <a:xfrm rot="5400000">
                <a:off x="3928803" y="5360987"/>
                <a:ext cx="55562" cy="1588"/>
              </a:xfrm>
              <a:prstGeom prst="line">
                <a:avLst/>
              </a:prstGeom>
              <a:ln w="19050">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grpSp>
        <p:grpSp>
          <p:nvGrpSpPr>
            <p:cNvPr id="168" name="Group 167"/>
            <p:cNvGrpSpPr/>
            <p:nvPr/>
          </p:nvGrpSpPr>
          <p:grpSpPr>
            <a:xfrm>
              <a:off x="1785938" y="3733800"/>
              <a:ext cx="842962" cy="304800"/>
              <a:chOff x="1519238" y="4876800"/>
              <a:chExt cx="842962" cy="304800"/>
            </a:xfrm>
          </p:grpSpPr>
          <p:cxnSp>
            <p:nvCxnSpPr>
              <p:cNvPr id="166" name="Straight Connector 165"/>
              <p:cNvCxnSpPr/>
              <p:nvPr/>
            </p:nvCxnSpPr>
            <p:spPr>
              <a:xfrm>
                <a:off x="2306638" y="5029200"/>
                <a:ext cx="55562" cy="1588"/>
              </a:xfrm>
              <a:prstGeom prst="line">
                <a:avLst/>
              </a:prstGeom>
              <a:ln w="19050">
                <a:solidFill>
                  <a:schemeClr val="tx1"/>
                </a:solidFill>
                <a:headEnd type="none" w="med" len="sm"/>
                <a:tailEnd type="none"/>
              </a:ln>
            </p:spPr>
            <p:style>
              <a:lnRef idx="1">
                <a:schemeClr val="accent1"/>
              </a:lnRef>
              <a:fillRef idx="0">
                <a:schemeClr val="accent1"/>
              </a:fillRef>
              <a:effectRef idx="0">
                <a:schemeClr val="accent1"/>
              </a:effectRef>
              <a:fontRef idx="minor">
                <a:schemeClr val="tx1"/>
              </a:fontRef>
            </p:style>
          </p:cxnSp>
          <p:graphicFrame>
            <p:nvGraphicFramePr>
              <p:cNvPr id="167" name="Object 16"/>
              <p:cNvGraphicFramePr>
                <a:graphicFrameLocks noChangeAspect="1"/>
              </p:cNvGraphicFramePr>
              <p:nvPr/>
            </p:nvGraphicFramePr>
            <p:xfrm>
              <a:off x="1519238" y="4876800"/>
              <a:ext cx="774700" cy="304800"/>
            </p:xfrm>
            <a:graphic>
              <a:graphicData uri="http://schemas.openxmlformats.org/presentationml/2006/ole">
                <p:oleObj spid="_x0000_s634905" name="Equation" r:id="rId12" imgW="774360" imgH="304560" progId="Equation.3">
                  <p:embed/>
                </p:oleObj>
              </a:graphicData>
            </a:graphic>
          </p:graphicFrame>
        </p:grpSp>
        <p:cxnSp>
          <p:nvCxnSpPr>
            <p:cNvPr id="198" name="Straight Connector 197"/>
            <p:cNvCxnSpPr/>
            <p:nvPr/>
          </p:nvCxnSpPr>
          <p:spPr>
            <a:xfrm rot="10800000">
              <a:off x="2624328" y="3886200"/>
              <a:ext cx="4572000" cy="2722"/>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rot="5400000" flipH="1" flipV="1">
              <a:off x="4145814" y="4616392"/>
              <a:ext cx="1463040" cy="2657"/>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rot="5400000">
              <a:off x="3924300" y="2705100"/>
              <a:ext cx="1143000" cy="1588"/>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rot="16200000" flipH="1">
              <a:off x="4374733" y="3384132"/>
              <a:ext cx="623135" cy="38100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cxnSp>
        <p:nvCxnSpPr>
          <p:cNvPr id="209" name="Straight Arrow Connector 208"/>
          <p:cNvCxnSpPr/>
          <p:nvPr/>
        </p:nvCxnSpPr>
        <p:spPr>
          <a:xfrm flipV="1">
            <a:off x="4419600" y="3429000"/>
            <a:ext cx="1536192" cy="0"/>
          </a:xfrm>
          <a:prstGeom prst="straightConnector1">
            <a:avLst/>
          </a:prstGeom>
          <a:ln w="19050">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211"/>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2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8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9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213"/>
                                        </p:tgtEl>
                                        <p:attrNameLst>
                                          <p:attrName>style.visibility</p:attrName>
                                        </p:attrNameLst>
                                      </p:cBhvr>
                                      <p:to>
                                        <p:strVal val="hidden"/>
                                      </p:to>
                                    </p:set>
                                  </p:childTnLst>
                                </p:cTn>
                              </p:par>
                              <p:par>
                                <p:cTn id="33" presetID="1" presetClass="entr" presetSubtype="0" fill="hold" nodeType="withEffect">
                                  <p:stCondLst>
                                    <p:cond delay="0"/>
                                  </p:stCondLst>
                                  <p:childTnLst>
                                    <p:set>
                                      <p:cBhvr>
                                        <p:cTn id="34" dur="1" fill="hold">
                                          <p:stCondLst>
                                            <p:cond delay="0"/>
                                          </p:stCondLst>
                                        </p:cTn>
                                        <p:tgtEl>
                                          <p:spTgt spid="2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0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nodeType="clickEffect">
                                  <p:stCondLst>
                                    <p:cond delay="0"/>
                                  </p:stCondLst>
                                  <p:childTnLst>
                                    <p:set>
                                      <p:cBhvr>
                                        <p:cTn id="46" dur="1" fill="hold">
                                          <p:stCondLst>
                                            <p:cond delay="0"/>
                                          </p:stCondLst>
                                        </p:cTn>
                                        <p:tgtEl>
                                          <p:spTgt spid="212"/>
                                        </p:tgtEl>
                                        <p:attrNameLst>
                                          <p:attrName>style.visibility</p:attrName>
                                        </p:attrNameLst>
                                      </p:cBhvr>
                                      <p:to>
                                        <p:strVal val="hidden"/>
                                      </p:to>
                                    </p:set>
                                  </p:childTnLst>
                                </p:cTn>
                              </p:par>
                              <p:par>
                                <p:cTn id="47" presetID="1" presetClass="entr" presetSubtype="0" fill="hold" nodeType="withEffect">
                                  <p:stCondLst>
                                    <p:cond delay="0"/>
                                  </p:stCondLst>
                                  <p:childTnLst>
                                    <p:set>
                                      <p:cBhvr>
                                        <p:cTn id="48" dur="1" fill="hold">
                                          <p:stCondLst>
                                            <p:cond delay="0"/>
                                          </p:stCondLst>
                                        </p:cTn>
                                        <p:tgtEl>
                                          <p:spTgt spid="21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ChangeArrowheads="1"/>
          </p:cNvSpPr>
          <p:nvPr/>
        </p:nvSpPr>
        <p:spPr bwMode="auto">
          <a:xfrm>
            <a:off x="368300" y="5029200"/>
            <a:ext cx="7708900" cy="381000"/>
          </a:xfrm>
          <a:prstGeom prst="roundRect">
            <a:avLst>
              <a:gd name="adj" fmla="val 49986"/>
            </a:avLst>
          </a:prstGeom>
          <a:gradFill rotWithShape="0">
            <a:gsLst>
              <a:gs pos="0">
                <a:srgbClr val="FFFFFF"/>
              </a:gs>
              <a:gs pos="100000">
                <a:srgbClr val="6D85A5"/>
              </a:gs>
            </a:gsLst>
            <a:lin ang="0" scaled="1"/>
          </a:gradFill>
          <a:ln w="12700">
            <a:noFill/>
            <a:round/>
            <a:headEnd/>
            <a:tailEnd/>
          </a:ln>
        </p:spPr>
        <p:txBody>
          <a:bodyPr wrap="none" anchor="ctr"/>
          <a:lstStyle/>
          <a:p>
            <a:endParaRPr lang="en-US" dirty="0"/>
          </a:p>
        </p:txBody>
      </p:sp>
      <p:sp>
        <p:nvSpPr>
          <p:cNvPr id="14340" name="Text Box 4"/>
          <p:cNvSpPr txBox="1">
            <a:spLocks noChangeArrowheads="1"/>
          </p:cNvSpPr>
          <p:nvPr/>
        </p:nvSpPr>
        <p:spPr bwMode="auto">
          <a:xfrm>
            <a:off x="609600" y="1370886"/>
            <a:ext cx="7620000" cy="4801314"/>
          </a:xfrm>
          <a:prstGeom prst="rect">
            <a:avLst/>
          </a:prstGeom>
          <a:noFill/>
          <a:ln w="9525">
            <a:noFill/>
            <a:miter lim="800000"/>
            <a:headEnd/>
            <a:tailEnd/>
          </a:ln>
        </p:spPr>
        <p:txBody>
          <a:bodyPr>
            <a:spAutoFit/>
          </a:bodyPr>
          <a:lstStyle/>
          <a:p>
            <a:pPr marL="169863" indent="-169863">
              <a:spcBef>
                <a:spcPts val="3600"/>
              </a:spcBef>
              <a:buFontTx/>
              <a:buChar char="•"/>
            </a:pPr>
            <a:r>
              <a:rPr lang="en-US" dirty="0" smtClean="0"/>
              <a:t>Problem Description and Opportunistic Scheduling</a:t>
            </a:r>
          </a:p>
          <a:p>
            <a:pPr marL="169863" indent="-169863">
              <a:spcBef>
                <a:spcPts val="3600"/>
              </a:spcBef>
              <a:buFontTx/>
              <a:buChar char="•"/>
            </a:pPr>
            <a:r>
              <a:rPr lang="en-US" dirty="0" smtClean="0"/>
              <a:t>Problem Formulation and Relation to Inventory Theory</a:t>
            </a:r>
          </a:p>
          <a:p>
            <a:pPr marL="169863" indent="-169863">
              <a:spcBef>
                <a:spcPts val="3600"/>
              </a:spcBef>
              <a:buFontTx/>
              <a:buChar char="•"/>
            </a:pPr>
            <a:r>
              <a:rPr lang="en-US" dirty="0" smtClean="0"/>
              <a:t>Single Receiver Case – Exploiting Temporal Diversity</a:t>
            </a:r>
          </a:p>
          <a:p>
            <a:pPr marL="169863" indent="-169863">
              <a:spcBef>
                <a:spcPts val="3600"/>
              </a:spcBef>
              <a:buFontTx/>
              <a:buChar char="•"/>
            </a:pPr>
            <a:r>
              <a:rPr lang="en-US" dirty="0" smtClean="0"/>
              <a:t>Two Receiver Case – Exploiting Spatial and Temporal Diversity</a:t>
            </a:r>
          </a:p>
          <a:p>
            <a:pPr marL="169863" indent="-169863">
              <a:spcBef>
                <a:spcPts val="3600"/>
              </a:spcBef>
              <a:buFontTx/>
              <a:buChar char="•"/>
            </a:pPr>
            <a:r>
              <a:rPr lang="en-US" dirty="0" smtClean="0"/>
              <a:t>Stochastic Versus Deterministic Prices in Inventory Theory</a:t>
            </a:r>
          </a:p>
          <a:p>
            <a:pPr marL="169863" lvl="1" indent="-169863">
              <a:spcBef>
                <a:spcPts val="3600"/>
              </a:spcBef>
              <a:buFontTx/>
              <a:buChar char="•"/>
            </a:pPr>
            <a:r>
              <a:rPr lang="en-US" b="1" dirty="0" smtClean="0"/>
              <a:t>Ongoing Work: General </a:t>
            </a:r>
            <a:r>
              <a:rPr lang="en-US" b="1" i="1" dirty="0" smtClean="0"/>
              <a:t>M</a:t>
            </a:r>
            <a:r>
              <a:rPr lang="en-US" b="1" dirty="0" smtClean="0"/>
              <a:t> Receiver Case</a:t>
            </a:r>
          </a:p>
          <a:p>
            <a:pPr marL="169863" lvl="1" indent="-169863">
              <a:spcBef>
                <a:spcPts val="3600"/>
              </a:spcBef>
              <a:buFontTx/>
              <a:buChar char="•"/>
            </a:pPr>
            <a:r>
              <a:rPr lang="en-US" dirty="0" smtClean="0"/>
              <a:t>Summary of Contribution</a:t>
            </a:r>
          </a:p>
        </p:txBody>
      </p:sp>
      <p:sp>
        <p:nvSpPr>
          <p:cNvPr id="14339" name="Rectangle 3"/>
          <p:cNvSpPr>
            <a:spLocks noGrp="1" noChangeArrowheads="1"/>
          </p:cNvSpPr>
          <p:nvPr>
            <p:ph type="title"/>
          </p:nvPr>
        </p:nvSpPr>
        <p:spPr/>
        <p:txBody>
          <a:bodyPr/>
          <a:lstStyle/>
          <a:p>
            <a:pPr eaLnBrk="1" hangingPunct="1"/>
            <a:r>
              <a:rPr lang="en-US" sz="1800" dirty="0" smtClean="0"/>
              <a:t>Chapters 4-7</a:t>
            </a:r>
            <a:br>
              <a:rPr lang="en-US" sz="1800" dirty="0" smtClean="0"/>
            </a:br>
            <a:r>
              <a:rPr lang="en-US" sz="1800" dirty="0" smtClean="0"/>
              <a:t>Energy-Efficient Transmission Scheduling with Strict Underflow Constraints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1800" dirty="0" smtClean="0"/>
              <a:t>Ongoing Work</a:t>
            </a:r>
            <a:br>
              <a:rPr lang="en-US" sz="1800" dirty="0" smtClean="0"/>
            </a:br>
            <a:r>
              <a:rPr lang="en-US" sz="1800" dirty="0" smtClean="0"/>
              <a:t>Numerical approximations and resulting intuition for general M-item problem</a:t>
            </a:r>
          </a:p>
        </p:txBody>
      </p:sp>
      <p:sp>
        <p:nvSpPr>
          <p:cNvPr id="16" name="Text Box 3"/>
          <p:cNvSpPr txBox="1">
            <a:spLocks noChangeArrowheads="1"/>
          </p:cNvSpPr>
          <p:nvPr/>
        </p:nvSpPr>
        <p:spPr bwMode="auto">
          <a:xfrm>
            <a:off x="457200" y="1143000"/>
            <a:ext cx="8153400" cy="5792355"/>
          </a:xfrm>
          <a:prstGeom prst="rect">
            <a:avLst/>
          </a:prstGeom>
          <a:noFill/>
          <a:ln w="9525">
            <a:noFill/>
            <a:miter lim="800000"/>
            <a:headEnd/>
            <a:tailEnd/>
          </a:ln>
        </p:spPr>
        <p:txBody>
          <a:bodyPr wrap="square">
            <a:spAutoFit/>
          </a:bodyPr>
          <a:lstStyle/>
          <a:p>
            <a:pPr marL="169863" indent="-169863">
              <a:spcBef>
                <a:spcPct val="100000"/>
              </a:spcBef>
              <a:buFontTx/>
              <a:buChar char="•"/>
            </a:pPr>
            <a:r>
              <a:rPr lang="en-US" dirty="0" smtClean="0"/>
              <a:t>Approach: Lower bound value function and find a feasible policy whose performance is close to bound</a:t>
            </a:r>
            <a:endParaRPr lang="en-US" dirty="0"/>
          </a:p>
          <a:p>
            <a:pPr marL="169863" indent="-169863">
              <a:spcBef>
                <a:spcPts val="1800"/>
              </a:spcBef>
              <a:buFontTx/>
              <a:buChar char="•"/>
            </a:pPr>
            <a:r>
              <a:rPr lang="en-US" dirty="0" smtClean="0"/>
              <a:t>Lower bounds</a:t>
            </a:r>
            <a:endParaRPr lang="en-US" sz="1600" dirty="0"/>
          </a:p>
          <a:p>
            <a:pPr marL="682625" lvl="1" indent="-225425">
              <a:spcBef>
                <a:spcPct val="70000"/>
              </a:spcBef>
              <a:buFont typeface="Arial" charset="0"/>
              <a:buChar char="–"/>
            </a:pPr>
            <a:r>
              <a:rPr lang="en-US" sz="1600" dirty="0" smtClean="0"/>
              <a:t>Power constraint of P </a:t>
            </a:r>
            <a:r>
              <a:rPr lang="en-US" sz="1600" i="1" dirty="0" smtClean="0"/>
              <a:t>per user </a:t>
            </a:r>
            <a:r>
              <a:rPr lang="en-US" sz="1600" dirty="0" smtClean="0"/>
              <a:t>in each slot (separable problem)</a:t>
            </a:r>
            <a:endParaRPr lang="en-US" sz="1600" dirty="0"/>
          </a:p>
          <a:p>
            <a:pPr marL="682625" lvl="1" indent="-225425">
              <a:spcBef>
                <a:spcPct val="70000"/>
              </a:spcBef>
              <a:buFont typeface="Arial" charset="0"/>
              <a:buChar char="–"/>
            </a:pPr>
            <a:r>
              <a:rPr lang="de-DE" sz="1600" dirty="0" smtClean="0"/>
              <a:t>Lagrangian relaxation, which is equivalent to relaxing per-slot power constraint to </a:t>
            </a:r>
            <a:r>
              <a:rPr lang="de-DE" sz="1600" i="1" dirty="0" smtClean="0"/>
              <a:t>average </a:t>
            </a:r>
            <a:r>
              <a:rPr lang="de-DE" sz="1600" dirty="0" smtClean="0"/>
              <a:t>power constraint  </a:t>
            </a:r>
            <a:r>
              <a:rPr lang="en-US" sz="1200" dirty="0" smtClean="0">
                <a:solidFill>
                  <a:srgbClr val="000000"/>
                </a:solidFill>
              </a:rPr>
              <a:t>[Hawkins, 2003; Adelman and </a:t>
            </a:r>
            <a:r>
              <a:rPr lang="en-US" sz="1200" dirty="0" err="1" smtClean="0">
                <a:solidFill>
                  <a:srgbClr val="000000"/>
                </a:solidFill>
              </a:rPr>
              <a:t>Mersereau</a:t>
            </a:r>
            <a:r>
              <a:rPr lang="en-US" sz="1200" dirty="0" smtClean="0">
                <a:solidFill>
                  <a:srgbClr val="000000"/>
                </a:solidFill>
              </a:rPr>
              <a:t>, 2008</a:t>
            </a:r>
            <a:r>
              <a:rPr lang="sv-SE" sz="1200" dirty="0" smtClean="0">
                <a:solidFill>
                  <a:srgbClr val="000000"/>
                </a:solidFill>
              </a:rPr>
              <a:t>]</a:t>
            </a:r>
            <a:endParaRPr lang="de-DE" sz="1600" dirty="0"/>
          </a:p>
          <a:p>
            <a:pPr marL="682625" lvl="1" indent="-225425">
              <a:spcBef>
                <a:spcPct val="70000"/>
              </a:spcBef>
              <a:buFont typeface="Arial" charset="0"/>
              <a:buChar char="–"/>
            </a:pPr>
            <a:r>
              <a:rPr lang="de-DE" sz="1600" dirty="0" smtClean="0"/>
              <a:t>Linear program relaxation by approximating value functions as linear combinations of some basis functions  </a:t>
            </a:r>
            <a:r>
              <a:rPr lang="en-US" sz="1200" dirty="0" smtClean="0">
                <a:solidFill>
                  <a:srgbClr val="000000"/>
                </a:solidFill>
              </a:rPr>
              <a:t>[Schweitzer and </a:t>
            </a:r>
            <a:r>
              <a:rPr lang="en-US" sz="1200" dirty="0" err="1" smtClean="0">
                <a:solidFill>
                  <a:srgbClr val="000000"/>
                </a:solidFill>
              </a:rPr>
              <a:t>Seidmann</a:t>
            </a:r>
            <a:r>
              <a:rPr lang="en-US" sz="1200" dirty="0" smtClean="0">
                <a:solidFill>
                  <a:srgbClr val="000000"/>
                </a:solidFill>
              </a:rPr>
              <a:t>, 1985;  de </a:t>
            </a:r>
            <a:r>
              <a:rPr lang="en-US" sz="1200" dirty="0" err="1" smtClean="0">
                <a:solidFill>
                  <a:srgbClr val="000000"/>
                </a:solidFill>
              </a:rPr>
              <a:t>Farias</a:t>
            </a:r>
            <a:r>
              <a:rPr lang="en-US" sz="1200" dirty="0" smtClean="0">
                <a:solidFill>
                  <a:srgbClr val="000000"/>
                </a:solidFill>
              </a:rPr>
              <a:t> and van Roy, 2003; Adelman and </a:t>
            </a:r>
            <a:r>
              <a:rPr lang="en-US" sz="1200" dirty="0" err="1" smtClean="0">
                <a:solidFill>
                  <a:srgbClr val="000000"/>
                </a:solidFill>
              </a:rPr>
              <a:t>Mersereau</a:t>
            </a:r>
            <a:r>
              <a:rPr lang="en-US" sz="1200" dirty="0" smtClean="0">
                <a:solidFill>
                  <a:srgbClr val="000000"/>
                </a:solidFill>
              </a:rPr>
              <a:t>, 2008</a:t>
            </a:r>
            <a:r>
              <a:rPr lang="sv-SE" sz="1200" dirty="0" smtClean="0">
                <a:solidFill>
                  <a:srgbClr val="000000"/>
                </a:solidFill>
              </a:rPr>
              <a:t>]</a:t>
            </a:r>
            <a:endParaRPr lang="de-DE" sz="1600" dirty="0" smtClean="0"/>
          </a:p>
          <a:p>
            <a:pPr marL="682625" lvl="1" indent="-225425">
              <a:spcBef>
                <a:spcPct val="70000"/>
              </a:spcBef>
              <a:buFont typeface="Arial" charset="0"/>
              <a:buChar char="–"/>
            </a:pPr>
            <a:r>
              <a:rPr lang="de-DE" sz="1600" dirty="0" smtClean="0"/>
              <a:t>Information relaxation – assume you can use knowledge of future channel conditions at some cost </a:t>
            </a:r>
            <a:r>
              <a:rPr lang="en-US" sz="1200" dirty="0" smtClean="0">
                <a:solidFill>
                  <a:srgbClr val="000000"/>
                </a:solidFill>
              </a:rPr>
              <a:t>[Brown, Smith, and Sun, 2009</a:t>
            </a:r>
            <a:r>
              <a:rPr lang="sv-SE" sz="1200" dirty="0" smtClean="0">
                <a:solidFill>
                  <a:srgbClr val="000000"/>
                </a:solidFill>
              </a:rPr>
              <a:t>]</a:t>
            </a:r>
            <a:endParaRPr lang="de-DE" sz="1600" dirty="0" smtClean="0"/>
          </a:p>
          <a:p>
            <a:pPr marL="169863" indent="-169863">
              <a:spcBef>
                <a:spcPts val="1800"/>
              </a:spcBef>
              <a:buFontTx/>
              <a:buChar char="•"/>
            </a:pPr>
            <a:r>
              <a:rPr lang="en-US" dirty="0" smtClean="0"/>
              <a:t>To generate a feasible policy</a:t>
            </a:r>
            <a:endParaRPr lang="en-US" sz="1600" dirty="0" smtClean="0"/>
          </a:p>
          <a:p>
            <a:pPr marL="682625" lvl="1" indent="-225425">
              <a:spcBef>
                <a:spcPct val="70000"/>
              </a:spcBef>
              <a:buFont typeface="Arial" charset="0"/>
              <a:buChar char="–"/>
            </a:pPr>
            <a:r>
              <a:rPr lang="en-US" sz="1600" dirty="0" smtClean="0"/>
              <a:t>Heuristics based on structural results</a:t>
            </a:r>
          </a:p>
          <a:p>
            <a:pPr marL="682625" lvl="1" indent="-225425">
              <a:spcBef>
                <a:spcPct val="70000"/>
              </a:spcBef>
              <a:buFont typeface="Arial" charset="0"/>
              <a:buChar char="–"/>
            </a:pPr>
            <a:r>
              <a:rPr lang="en-US" sz="1600" dirty="0" smtClean="0"/>
              <a:t>One-step greedy optimization using approximate value functions resulting from lower bounds</a:t>
            </a:r>
            <a:endParaRPr lang="de-DE" sz="1600" dirty="0" smtClean="0"/>
          </a:p>
          <a:p>
            <a:pPr marL="682625" lvl="1" indent="-225425">
              <a:spcBef>
                <a:spcPct val="70000"/>
              </a:spcBef>
              <a:buFont typeface="Arial" charset="0"/>
              <a:buChar char="–"/>
            </a:pPr>
            <a:endParaRPr lang="de-DE"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1800" dirty="0" smtClean="0"/>
              <a:t>Discussion Points</a:t>
            </a:r>
          </a:p>
        </p:txBody>
      </p:sp>
      <p:sp>
        <p:nvSpPr>
          <p:cNvPr id="3" name="Text Box 3"/>
          <p:cNvSpPr txBox="1">
            <a:spLocks noChangeArrowheads="1"/>
          </p:cNvSpPr>
          <p:nvPr/>
        </p:nvSpPr>
        <p:spPr bwMode="auto">
          <a:xfrm>
            <a:off x="381000" y="1143000"/>
            <a:ext cx="8305800" cy="5275290"/>
          </a:xfrm>
          <a:prstGeom prst="rect">
            <a:avLst/>
          </a:prstGeom>
          <a:noFill/>
          <a:ln w="9525">
            <a:noFill/>
            <a:miter lim="800000"/>
            <a:headEnd/>
            <a:tailEnd/>
          </a:ln>
        </p:spPr>
        <p:txBody>
          <a:bodyPr wrap="square">
            <a:spAutoFit/>
          </a:bodyPr>
          <a:lstStyle/>
          <a:p>
            <a:pPr marL="169863" indent="-169863">
              <a:spcBef>
                <a:spcPct val="180000"/>
              </a:spcBef>
              <a:buFontTx/>
              <a:buChar char="•"/>
              <a:tabLst>
                <a:tab pos="628650" algn="l"/>
                <a:tab pos="633413" algn="l"/>
              </a:tabLst>
            </a:pPr>
            <a:r>
              <a:rPr lang="en-US" dirty="0" smtClean="0"/>
              <a:t>Deadline constraints shift the definition of what constitutes a “good” channel in opportunistic scheduling problems</a:t>
            </a:r>
          </a:p>
          <a:p>
            <a:pPr marL="628650" lvl="1" indent="-171450">
              <a:spcBef>
                <a:spcPct val="40000"/>
              </a:spcBef>
              <a:buFont typeface="Arial" charset="0"/>
              <a:buChar char="–"/>
              <a:tabLst>
                <a:tab pos="628650" algn="l"/>
                <a:tab pos="633413" algn="l"/>
              </a:tabLst>
            </a:pPr>
            <a:r>
              <a:rPr lang="en-US" sz="1600" dirty="0" smtClean="0"/>
              <a:t>May be forced to send data under poor channel conditions in order to comply with deadlines</a:t>
            </a:r>
          </a:p>
          <a:p>
            <a:pPr marL="628650" lvl="1" indent="-171450">
              <a:spcBef>
                <a:spcPct val="40000"/>
              </a:spcBef>
              <a:buFont typeface="Arial" charset="0"/>
              <a:buChar char="–"/>
              <a:tabLst>
                <a:tab pos="628650" algn="l"/>
                <a:tab pos="633413" algn="l"/>
              </a:tabLst>
            </a:pPr>
            <a:r>
              <a:rPr lang="en-US" sz="1600" dirty="0" smtClean="0"/>
              <a:t>Moreover, optimal policy calls for transmitting more packets under the same “medium” channel conditions in anticipation of the need to comply with constraints in future slots</a:t>
            </a:r>
          </a:p>
          <a:p>
            <a:pPr marL="628650" lvl="1" indent="-171450">
              <a:spcBef>
                <a:spcPct val="40000"/>
              </a:spcBef>
              <a:buFont typeface="Arial" charset="0"/>
              <a:buChar char="–"/>
              <a:tabLst>
                <a:tab pos="628650" algn="l"/>
                <a:tab pos="633413" algn="l"/>
              </a:tabLst>
            </a:pPr>
            <a:r>
              <a:rPr lang="en-US" sz="1600" dirty="0" smtClean="0"/>
              <a:t>The closer the deadlines and the more deadlines it faces, the less “opportunistic” the scheduler can afford to be</a:t>
            </a:r>
          </a:p>
          <a:p>
            <a:pPr marL="169863" indent="-169863">
              <a:spcBef>
                <a:spcPct val="180000"/>
              </a:spcBef>
              <a:buFontTx/>
              <a:buChar char="•"/>
              <a:tabLst>
                <a:tab pos="628650" algn="l"/>
                <a:tab pos="633413" algn="l"/>
              </a:tabLst>
            </a:pPr>
            <a:r>
              <a:rPr lang="en-US" dirty="0" smtClean="0"/>
              <a:t>Stochastic price inventory models may feature fundamentally different structural phenomena than deterministic price inventory models and therefore merit their own line of analysis</a:t>
            </a:r>
          </a:p>
          <a:p>
            <a:pPr marL="628650" lvl="1" indent="-171450">
              <a:spcBef>
                <a:spcPct val="40000"/>
              </a:spcBef>
              <a:buFont typeface="Arial" charset="0"/>
              <a:buChar char="–"/>
              <a:tabLst>
                <a:tab pos="628650" algn="l"/>
                <a:tab pos="633413" algn="l"/>
              </a:tabLst>
            </a:pPr>
            <a:r>
              <a:rPr lang="en-US" sz="1600" dirty="0" smtClean="0"/>
              <a:t>Literature relatively thin compared to classical inventory setup</a:t>
            </a:r>
          </a:p>
          <a:p>
            <a:pPr marL="628650" lvl="1" indent="-171450">
              <a:spcBef>
                <a:spcPct val="40000"/>
              </a:spcBef>
              <a:buFont typeface="Arial" charset="0"/>
              <a:buChar char="–"/>
              <a:tabLst>
                <a:tab pos="628650" algn="l"/>
                <a:tab pos="633413" algn="l"/>
              </a:tabLst>
            </a:pPr>
            <a:r>
              <a:rPr lang="en-US" sz="1600" dirty="0" smtClean="0"/>
              <a:t>Some results for stochastic prices follow in an expected manner, but others do not</a:t>
            </a:r>
          </a:p>
          <a:p>
            <a:pPr marL="628650" lvl="1" indent="-171450">
              <a:spcBef>
                <a:spcPct val="40000"/>
              </a:spcBef>
              <a:buFont typeface="Arial" charset="0"/>
              <a:buChar char="–"/>
              <a:tabLst>
                <a:tab pos="628650" algn="l"/>
                <a:tab pos="633413" algn="l"/>
              </a:tabLst>
            </a:pPr>
            <a:r>
              <a:rPr lang="en-US" sz="1600" dirty="0" smtClean="0"/>
              <a:t>Perhaps new motivating applications in communications can continue to lead to theoretical developments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4"/>
          <p:cNvSpPr txBox="1">
            <a:spLocks noChangeArrowheads="1"/>
          </p:cNvSpPr>
          <p:nvPr/>
        </p:nvSpPr>
        <p:spPr bwMode="auto">
          <a:xfrm>
            <a:off x="533400" y="1143000"/>
            <a:ext cx="8077200" cy="5693866"/>
          </a:xfrm>
          <a:prstGeom prst="rect">
            <a:avLst/>
          </a:prstGeom>
          <a:noFill/>
          <a:ln w="9525">
            <a:noFill/>
            <a:miter lim="800000"/>
            <a:headEnd/>
            <a:tailEnd/>
          </a:ln>
        </p:spPr>
        <p:txBody>
          <a:bodyPr wrap="square">
            <a:spAutoFit/>
          </a:bodyPr>
          <a:lstStyle/>
          <a:p>
            <a:pPr marL="169863" indent="-169863">
              <a:spcBef>
                <a:spcPct val="150000"/>
              </a:spcBef>
              <a:buFontTx/>
              <a:buChar char="•"/>
            </a:pPr>
            <a:r>
              <a:rPr lang="en-US" sz="1600" dirty="0" smtClean="0">
                <a:solidFill>
                  <a:schemeClr val="bg1">
                    <a:lumMod val="75000"/>
                  </a:schemeClr>
                </a:solidFill>
              </a:rPr>
              <a:t>Our focus here is on network protocols, as opposed to hardware design</a:t>
            </a:r>
          </a:p>
          <a:p>
            <a:pPr marL="169863" indent="-169863">
              <a:spcBef>
                <a:spcPts val="2400"/>
              </a:spcBef>
              <a:buFontTx/>
              <a:buChar char="•"/>
            </a:pPr>
            <a:r>
              <a:rPr lang="en-US" sz="1600" dirty="0" smtClean="0"/>
              <a:t>Two primary objectives considered</a:t>
            </a:r>
          </a:p>
          <a:p>
            <a:pPr marL="682625" lvl="1" indent="-225425">
              <a:spcBef>
                <a:spcPts val="1200"/>
              </a:spcBef>
              <a:buFont typeface="Arial" charset="0"/>
              <a:buChar char="–"/>
            </a:pPr>
            <a:r>
              <a:rPr lang="en-US" sz="1400" b="1" dirty="0" smtClean="0"/>
              <a:t>Minimize total energy consumption</a:t>
            </a:r>
          </a:p>
          <a:p>
            <a:pPr marL="682625" lvl="1" indent="-225425">
              <a:spcBef>
                <a:spcPts val="1200"/>
              </a:spcBef>
              <a:buFont typeface="Arial" charset="0"/>
              <a:buChar char="–"/>
            </a:pPr>
            <a:r>
              <a:rPr lang="en-US" sz="1400" dirty="0" smtClean="0">
                <a:solidFill>
                  <a:schemeClr val="bg1">
                    <a:lumMod val="75000"/>
                  </a:schemeClr>
                </a:solidFill>
              </a:rPr>
              <a:t>Balance energy consumption across the network</a:t>
            </a:r>
          </a:p>
          <a:p>
            <a:pPr marL="169863" indent="-169863">
              <a:spcBef>
                <a:spcPts val="1800"/>
              </a:spcBef>
              <a:buFontTx/>
              <a:buChar char="•"/>
            </a:pPr>
            <a:r>
              <a:rPr lang="en-US" sz="1600" dirty="0" smtClean="0"/>
              <a:t>Most common energy conservation techniques</a:t>
            </a:r>
          </a:p>
          <a:p>
            <a:pPr marL="682625" lvl="1" indent="-225425">
              <a:spcBef>
                <a:spcPts val="1200"/>
              </a:spcBef>
              <a:buFont typeface="Arial" charset="0"/>
              <a:buChar char="–"/>
            </a:pPr>
            <a:r>
              <a:rPr lang="en-US" sz="1400" b="1" dirty="0" smtClean="0"/>
              <a:t>Limiting the idle time of a radio</a:t>
            </a:r>
          </a:p>
          <a:p>
            <a:pPr marL="682625" lvl="1" indent="-225425">
              <a:spcBef>
                <a:spcPts val="1200"/>
              </a:spcBef>
              <a:buFont typeface="Arial" charset="0"/>
              <a:buChar char="–"/>
            </a:pPr>
            <a:r>
              <a:rPr lang="en-US" sz="1400" dirty="0" smtClean="0">
                <a:solidFill>
                  <a:schemeClr val="bg1">
                    <a:lumMod val="75000"/>
                  </a:schemeClr>
                </a:solidFill>
              </a:rPr>
              <a:t>Limiting repeated retransmissions </a:t>
            </a:r>
            <a:r>
              <a:rPr lang="en-US" sz="1100" dirty="0" smtClean="0">
                <a:solidFill>
                  <a:schemeClr val="bg1">
                    <a:lumMod val="75000"/>
                  </a:schemeClr>
                </a:solidFill>
              </a:rPr>
              <a:t>(e.g., [Zorzi and Rao, 1997])</a:t>
            </a:r>
          </a:p>
          <a:p>
            <a:pPr marL="682625" lvl="1" indent="-225425">
              <a:spcBef>
                <a:spcPts val="1200"/>
              </a:spcBef>
              <a:buFont typeface="Arial" charset="0"/>
              <a:buChar char="–"/>
            </a:pPr>
            <a:r>
              <a:rPr lang="en-US" sz="1400" b="1" dirty="0" smtClean="0"/>
              <a:t>Adjusting transmission powers, based on time-varying channel conditions</a:t>
            </a:r>
          </a:p>
          <a:p>
            <a:pPr marL="682625" lvl="1" indent="-225425">
              <a:spcBef>
                <a:spcPts val="1200"/>
              </a:spcBef>
              <a:buFont typeface="Arial" charset="0"/>
              <a:buChar char="–"/>
            </a:pPr>
            <a:r>
              <a:rPr lang="en-US" sz="1400" dirty="0" smtClean="0">
                <a:solidFill>
                  <a:schemeClr val="bg1">
                    <a:lumMod val="75000"/>
                  </a:schemeClr>
                </a:solidFill>
              </a:rPr>
              <a:t>Aggregating data</a:t>
            </a:r>
          </a:p>
          <a:p>
            <a:pPr marL="1139825" lvl="2" indent="-225425">
              <a:spcBef>
                <a:spcPts val="600"/>
              </a:spcBef>
              <a:buFont typeface="Arial" pitchFamily="34" charset="0"/>
              <a:buChar char="•"/>
            </a:pPr>
            <a:r>
              <a:rPr lang="en-US" sz="1200" dirty="0" smtClean="0">
                <a:solidFill>
                  <a:schemeClr val="bg1">
                    <a:lumMod val="75000"/>
                  </a:schemeClr>
                </a:solidFill>
              </a:rPr>
              <a:t>Combine data of local sensors into a compressed set of meaningful info to reduce communication workload </a:t>
            </a:r>
            <a:r>
              <a:rPr lang="en-US" sz="1100" dirty="0" smtClean="0">
                <a:solidFill>
                  <a:schemeClr val="bg1">
                    <a:lumMod val="75000"/>
                  </a:schemeClr>
                </a:solidFill>
              </a:rPr>
              <a:t>(e.g., [Intanagonwiwat et al., 2003],[Heinzelman et al., 2000])</a:t>
            </a:r>
          </a:p>
          <a:p>
            <a:pPr marL="682625" lvl="1" indent="-225425">
              <a:spcBef>
                <a:spcPts val="1200"/>
              </a:spcBef>
              <a:buFont typeface="Arial" charset="0"/>
              <a:buChar char="–"/>
            </a:pPr>
            <a:r>
              <a:rPr lang="en-US" sz="1400" dirty="0" smtClean="0">
                <a:solidFill>
                  <a:schemeClr val="bg1">
                    <a:lumMod val="75000"/>
                  </a:schemeClr>
                </a:solidFill>
              </a:rPr>
              <a:t>Adjusting routing </a:t>
            </a:r>
          </a:p>
          <a:p>
            <a:pPr marL="1139825" lvl="2" indent="-225425">
              <a:spcBef>
                <a:spcPts val="600"/>
              </a:spcBef>
              <a:buFont typeface="Arial" pitchFamily="34" charset="0"/>
              <a:buChar char="•"/>
            </a:pPr>
            <a:r>
              <a:rPr lang="en-US" sz="1200" dirty="0" smtClean="0">
                <a:solidFill>
                  <a:schemeClr val="bg1">
                    <a:lumMod val="75000"/>
                  </a:schemeClr>
                </a:solidFill>
              </a:rPr>
              <a:t>Find minimum energy routes (e.g., [Singh et al., 1998])</a:t>
            </a:r>
          </a:p>
          <a:p>
            <a:pPr marL="1139825" lvl="2" indent="-225425">
              <a:spcBef>
                <a:spcPts val="600"/>
              </a:spcBef>
              <a:buFont typeface="Arial" pitchFamily="34" charset="0"/>
              <a:buChar char="•"/>
            </a:pPr>
            <a:r>
              <a:rPr lang="en-US" sz="1200" dirty="0" smtClean="0">
                <a:solidFill>
                  <a:schemeClr val="bg1">
                    <a:lumMod val="75000"/>
                  </a:schemeClr>
                </a:solidFill>
              </a:rPr>
              <a:t>Balance energy consumption, for instance by a rotating cluster-head </a:t>
            </a:r>
            <a:r>
              <a:rPr lang="en-US" sz="1100" dirty="0" smtClean="0">
                <a:solidFill>
                  <a:schemeClr val="bg1">
                    <a:lumMod val="75000"/>
                  </a:schemeClr>
                </a:solidFill>
              </a:rPr>
              <a:t>[Heinzelman et al., 2000]</a:t>
            </a:r>
          </a:p>
          <a:p>
            <a:pPr marL="682625" lvl="1" indent="-225425">
              <a:spcBef>
                <a:spcPts val="1200"/>
              </a:spcBef>
              <a:buFont typeface="Arial" charset="0"/>
              <a:buChar char="–"/>
            </a:pPr>
            <a:r>
              <a:rPr lang="en-US" sz="1400" dirty="0" smtClean="0">
                <a:solidFill>
                  <a:schemeClr val="bg1">
                    <a:lumMod val="75000"/>
                  </a:schemeClr>
                </a:solidFill>
              </a:rPr>
              <a:t>Sporadic sensing </a:t>
            </a:r>
          </a:p>
          <a:p>
            <a:pPr marL="1139825" lvl="2" indent="-225425">
              <a:spcBef>
                <a:spcPts val="600"/>
              </a:spcBef>
              <a:buFont typeface="Arial" pitchFamily="34" charset="0"/>
              <a:buChar char="•"/>
            </a:pPr>
            <a:r>
              <a:rPr lang="en-US" sz="1200" dirty="0" smtClean="0">
                <a:solidFill>
                  <a:schemeClr val="bg1">
                    <a:lumMod val="75000"/>
                  </a:schemeClr>
                </a:solidFill>
              </a:rPr>
              <a:t>e.g. smart sensor web technology for soil moisture measurements</a:t>
            </a:r>
            <a:endParaRPr lang="en-US" sz="1200" dirty="0">
              <a:solidFill>
                <a:schemeClr val="bg1">
                  <a:lumMod val="75000"/>
                </a:schemeClr>
              </a:solidFill>
            </a:endParaRPr>
          </a:p>
        </p:txBody>
      </p:sp>
      <p:sp>
        <p:nvSpPr>
          <p:cNvPr id="14339" name="Rectangle 3"/>
          <p:cNvSpPr>
            <a:spLocks noGrp="1" noChangeArrowheads="1"/>
          </p:cNvSpPr>
          <p:nvPr>
            <p:ph type="title"/>
          </p:nvPr>
        </p:nvSpPr>
        <p:spPr/>
        <p:txBody>
          <a:bodyPr/>
          <a:lstStyle/>
          <a:p>
            <a:pPr eaLnBrk="1" hangingPunct="1"/>
            <a:r>
              <a:rPr lang="en-US" sz="1800" dirty="0" smtClean="0"/>
              <a:t>Related Work on Energy-Efficient Design of Wireless Networks</a:t>
            </a:r>
          </a:p>
        </p:txBody>
      </p:sp>
      <p:grpSp>
        <p:nvGrpSpPr>
          <p:cNvPr id="8" name="Group 7"/>
          <p:cNvGrpSpPr/>
          <p:nvPr/>
        </p:nvGrpSpPr>
        <p:grpSpPr>
          <a:xfrm>
            <a:off x="762000" y="2057400"/>
            <a:ext cx="7010400" cy="2319528"/>
            <a:chOff x="762000" y="2057400"/>
            <a:chExt cx="7010400" cy="2319528"/>
          </a:xfrm>
        </p:grpSpPr>
        <p:sp>
          <p:nvSpPr>
            <p:cNvPr id="5" name="Rectangle 4"/>
            <p:cNvSpPr/>
            <p:nvPr/>
          </p:nvSpPr>
          <p:spPr>
            <a:xfrm>
              <a:off x="762000" y="2057400"/>
              <a:ext cx="7010400"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762000" y="3276600"/>
              <a:ext cx="7010400"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762000" y="3995928"/>
              <a:ext cx="7010400"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1800" dirty="0" smtClean="0"/>
              <a:t>Discussion Points</a:t>
            </a:r>
          </a:p>
        </p:txBody>
      </p:sp>
      <p:sp>
        <p:nvSpPr>
          <p:cNvPr id="3" name="Text Box 3"/>
          <p:cNvSpPr txBox="1">
            <a:spLocks noChangeArrowheads="1"/>
          </p:cNvSpPr>
          <p:nvPr/>
        </p:nvSpPr>
        <p:spPr bwMode="auto">
          <a:xfrm>
            <a:off x="381000" y="1148203"/>
            <a:ext cx="8229600" cy="5644622"/>
          </a:xfrm>
          <a:prstGeom prst="rect">
            <a:avLst/>
          </a:prstGeom>
          <a:noFill/>
          <a:ln w="9525">
            <a:noFill/>
            <a:miter lim="800000"/>
            <a:headEnd/>
            <a:tailEnd/>
          </a:ln>
        </p:spPr>
        <p:txBody>
          <a:bodyPr wrap="square">
            <a:spAutoFit/>
          </a:bodyPr>
          <a:lstStyle/>
          <a:p>
            <a:pPr marL="169863" indent="-169863">
              <a:spcBef>
                <a:spcPct val="180000"/>
              </a:spcBef>
              <a:buFontTx/>
              <a:buChar char="•"/>
              <a:tabLst>
                <a:tab pos="628650" algn="l"/>
                <a:tab pos="633413" algn="l"/>
              </a:tabLst>
            </a:pPr>
            <a:r>
              <a:rPr lang="en-US" dirty="0" smtClean="0"/>
              <a:t>Combination of structural results and numerical approximation techniques</a:t>
            </a:r>
          </a:p>
          <a:p>
            <a:pPr marL="628650" lvl="1" indent="-171450">
              <a:spcBef>
                <a:spcPts val="1800"/>
              </a:spcBef>
              <a:buFont typeface="Arial" charset="0"/>
              <a:buChar char="–"/>
              <a:tabLst>
                <a:tab pos="628650" algn="l"/>
                <a:tab pos="633413" algn="l"/>
              </a:tabLst>
            </a:pPr>
            <a:r>
              <a:rPr lang="en-US" sz="1600" dirty="0" smtClean="0"/>
              <a:t>Two most common reasons to search for structural results on the optimal policy:</a:t>
            </a:r>
          </a:p>
          <a:p>
            <a:pPr marL="1257300" lvl="2" indent="-342900">
              <a:spcBef>
                <a:spcPts val="1800"/>
              </a:spcBef>
              <a:buAutoNum type="arabicParenR"/>
              <a:tabLst>
                <a:tab pos="628650" algn="l"/>
                <a:tab pos="633413" algn="l"/>
              </a:tabLst>
            </a:pPr>
            <a:r>
              <a:rPr lang="en-US" sz="1600" dirty="0" smtClean="0"/>
              <a:t>Improve intuitive understanding of the problem</a:t>
            </a:r>
          </a:p>
          <a:p>
            <a:pPr marL="1257300" lvl="2" indent="-342900">
              <a:spcBef>
                <a:spcPts val="1800"/>
              </a:spcBef>
              <a:buAutoNum type="arabicParenR"/>
              <a:tabLst>
                <a:tab pos="628650" algn="l"/>
                <a:tab pos="633413" algn="l"/>
              </a:tabLst>
            </a:pPr>
            <a:r>
              <a:rPr lang="en-US" sz="1600" dirty="0" smtClean="0"/>
              <a:t>Enable efficient computation of the optimal policy through complete specification in closed form, faster algorithm than DP, or accelerate standard methods such as value and policy iteration by restricting the class of policies</a:t>
            </a:r>
          </a:p>
          <a:p>
            <a:pPr marL="628650" lvl="1" indent="-171450">
              <a:spcBef>
                <a:spcPts val="1800"/>
              </a:spcBef>
              <a:buFont typeface="Arial" charset="0"/>
              <a:buChar char="–"/>
              <a:tabLst>
                <a:tab pos="628650" algn="l"/>
                <a:tab pos="633413" algn="l"/>
              </a:tabLst>
            </a:pPr>
            <a:r>
              <a:rPr lang="en-US" sz="1600" dirty="0" smtClean="0"/>
              <a:t>In multi-item / multi-queue stochastic control problems, there is often a significant jump in complexity from 1 to 2 items, and another jump from 2 to M items</a:t>
            </a:r>
          </a:p>
          <a:p>
            <a:pPr marL="628650" lvl="1" indent="-171450">
              <a:spcBef>
                <a:spcPts val="1800"/>
              </a:spcBef>
              <a:buFont typeface="Arial" charset="0"/>
              <a:buChar char="–"/>
              <a:tabLst>
                <a:tab pos="628650" algn="l"/>
                <a:tab pos="633413" algn="l"/>
              </a:tabLst>
            </a:pPr>
            <a:r>
              <a:rPr lang="en-US" sz="1600" dirty="0" smtClean="0"/>
              <a:t>Numerical approximation techniques often search for lower bounds by finding a relaxation that decouples the high dimensional problem into multiple instances of low dimensional problems</a:t>
            </a:r>
          </a:p>
          <a:p>
            <a:pPr marL="628650" lvl="1" indent="-171450">
              <a:spcBef>
                <a:spcPts val="1800"/>
              </a:spcBef>
              <a:buFont typeface="Arial" charset="0"/>
              <a:buChar char="–"/>
              <a:tabLst>
                <a:tab pos="628650" algn="l"/>
                <a:tab pos="633413" algn="l"/>
              </a:tabLst>
            </a:pPr>
            <a:r>
              <a:rPr lang="en-US" sz="1600" dirty="0" smtClean="0"/>
              <a:t>Structural results on low dimensional problems can improve approximate numerical solutions to the related high dimensional problem</a:t>
            </a:r>
          </a:p>
          <a:p>
            <a:pPr marL="800100" lvl="1" indent="-342900">
              <a:spcBef>
                <a:spcPct val="40000"/>
              </a:spcBef>
              <a:tabLst>
                <a:tab pos="628650" algn="l"/>
                <a:tab pos="633413" algn="l"/>
              </a:tabLst>
            </a:pPr>
            <a:endParaRPr lang="en-US" sz="1600" dirty="0" smtClean="0"/>
          </a:p>
          <a:p>
            <a:pPr marL="628650" lvl="1" indent="-171450">
              <a:spcBef>
                <a:spcPct val="40000"/>
              </a:spcBef>
              <a:buFont typeface="Arial" charset="0"/>
              <a:buChar char="–"/>
              <a:tabLst>
                <a:tab pos="628650" algn="l"/>
                <a:tab pos="633413" algn="l"/>
              </a:tabLst>
            </a:pPr>
            <a:endParaRPr lang="en-US" sz="1600"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title"/>
          </p:nvPr>
        </p:nvSpPr>
        <p:spPr/>
        <p:txBody>
          <a:bodyPr/>
          <a:lstStyle/>
          <a:p>
            <a:pPr eaLnBrk="1" hangingPunct="1"/>
            <a:r>
              <a:rPr lang="en-US" sz="1800" dirty="0" smtClean="0"/>
              <a:t>Summary of Contributions</a:t>
            </a:r>
          </a:p>
        </p:txBody>
      </p:sp>
      <p:sp>
        <p:nvSpPr>
          <p:cNvPr id="4" name="Text Box 3"/>
          <p:cNvSpPr txBox="1">
            <a:spLocks noChangeArrowheads="1"/>
          </p:cNvSpPr>
          <p:nvPr/>
        </p:nvSpPr>
        <p:spPr bwMode="auto">
          <a:xfrm>
            <a:off x="381000" y="1066800"/>
            <a:ext cx="8229600" cy="6275564"/>
          </a:xfrm>
          <a:prstGeom prst="rect">
            <a:avLst/>
          </a:prstGeom>
          <a:noFill/>
          <a:ln w="9525">
            <a:noFill/>
            <a:miter lim="800000"/>
            <a:headEnd/>
            <a:tailEnd/>
          </a:ln>
        </p:spPr>
        <p:txBody>
          <a:bodyPr wrap="square">
            <a:spAutoFit/>
          </a:bodyPr>
          <a:lstStyle/>
          <a:p>
            <a:pPr marL="169863" indent="-169863">
              <a:spcBef>
                <a:spcPts val="2400"/>
              </a:spcBef>
              <a:buFontTx/>
              <a:buChar char="•"/>
              <a:tabLst>
                <a:tab pos="463550" algn="l"/>
                <a:tab pos="628650" algn="l"/>
                <a:tab pos="633413" algn="l"/>
                <a:tab pos="688975" algn="l"/>
              </a:tabLst>
            </a:pPr>
            <a:r>
              <a:rPr lang="en-US" dirty="0" smtClean="0"/>
              <a:t>Opportunistic scheduling with deadline constraints as a quality of service requirement and a notion of fairness</a:t>
            </a:r>
          </a:p>
          <a:p>
            <a:pPr marL="169863" indent="-169863">
              <a:spcBef>
                <a:spcPts val="2400"/>
              </a:spcBef>
              <a:buFontTx/>
              <a:buChar char="•"/>
              <a:tabLst>
                <a:tab pos="463550" algn="l"/>
                <a:tab pos="628650" algn="l"/>
                <a:tab pos="633413" algn="l"/>
                <a:tab pos="688975" algn="l"/>
              </a:tabLst>
            </a:pPr>
            <a:r>
              <a:rPr lang="en-US" dirty="0" smtClean="0"/>
              <a:t>Single receiver – exploiting temporal diversity</a:t>
            </a:r>
          </a:p>
          <a:p>
            <a:pPr marL="688975" lvl="1" indent="-231775">
              <a:spcBef>
                <a:spcPts val="600"/>
              </a:spcBef>
              <a:buFont typeface="Arial" charset="0"/>
              <a:buChar char="–"/>
              <a:tabLst>
                <a:tab pos="628650" algn="l"/>
                <a:tab pos="633413" algn="l"/>
              </a:tabLst>
            </a:pPr>
            <a:r>
              <a:rPr lang="en-US" sz="1600" dirty="0" smtClean="0"/>
              <a:t>Proved that an easily implementable modified base-stock policy is optimal under linear power-rate curves</a:t>
            </a:r>
          </a:p>
          <a:p>
            <a:pPr marL="688975" lvl="1" indent="-231775">
              <a:spcBef>
                <a:spcPts val="600"/>
              </a:spcBef>
              <a:buFont typeface="Arial" charset="0"/>
              <a:buChar char="–"/>
              <a:tabLst>
                <a:tab pos="628650" algn="l"/>
                <a:tab pos="633413" algn="l"/>
              </a:tabLst>
            </a:pPr>
            <a:r>
              <a:rPr lang="en-US" sz="1600" dirty="0" smtClean="0"/>
              <a:t>Proved that a finite generalized base-stock policy is optimal under piecewise-linear convex power-rate curves</a:t>
            </a:r>
          </a:p>
          <a:p>
            <a:pPr marL="688975" lvl="1" indent="-231775">
              <a:spcBef>
                <a:spcPts val="600"/>
              </a:spcBef>
              <a:buFont typeface="Arial" charset="0"/>
              <a:buChar char="–"/>
              <a:tabLst>
                <a:tab pos="628650" algn="l"/>
                <a:tab pos="633413" algn="l"/>
              </a:tabLst>
            </a:pPr>
            <a:r>
              <a:rPr lang="en-US" sz="1600" dirty="0" smtClean="0"/>
              <a:t>Identified a way to calculate the thresholds that complete the characterizations of the optimal policies, in the case that certain technical conditions are met</a:t>
            </a:r>
          </a:p>
          <a:p>
            <a:pPr marL="169863" indent="-169863">
              <a:spcBef>
                <a:spcPts val="2400"/>
              </a:spcBef>
              <a:buFontTx/>
              <a:buChar char="•"/>
              <a:tabLst>
                <a:tab pos="463550" algn="l"/>
                <a:tab pos="628650" algn="l"/>
                <a:tab pos="633413" algn="l"/>
                <a:tab pos="688975" algn="l"/>
              </a:tabLst>
            </a:pPr>
            <a:r>
              <a:rPr lang="en-US" dirty="0" smtClean="0"/>
              <a:t>Two receivers – exploiting spatial and temporal diversity</a:t>
            </a:r>
          </a:p>
          <a:p>
            <a:pPr marL="688975" lvl="1" indent="-231775">
              <a:spcBef>
                <a:spcPts val="600"/>
              </a:spcBef>
              <a:buFont typeface="Arial" charset="0"/>
              <a:buChar char="–"/>
              <a:tabLst>
                <a:tab pos="628650" algn="l"/>
                <a:tab pos="633413" algn="l"/>
              </a:tabLst>
            </a:pPr>
            <a:r>
              <a:rPr lang="en-US" sz="1600" dirty="0" smtClean="0"/>
              <a:t>Proved structure of optimal policy, which shows coupling between receivers</a:t>
            </a:r>
          </a:p>
          <a:p>
            <a:pPr marL="169863" indent="-169863">
              <a:spcBef>
                <a:spcPts val="2400"/>
              </a:spcBef>
              <a:buFontTx/>
              <a:buChar char="•"/>
              <a:tabLst>
                <a:tab pos="463550" algn="l"/>
                <a:tab pos="628650" algn="l"/>
                <a:tab pos="633413" algn="l"/>
                <a:tab pos="688975" algn="l"/>
              </a:tabLst>
            </a:pPr>
            <a:r>
              <a:rPr lang="en-US" dirty="0" smtClean="0"/>
              <a:t>Made novel connection to inventory models with stochastic ordering costs</a:t>
            </a:r>
          </a:p>
          <a:p>
            <a:pPr marL="688975" lvl="1" indent="-231775">
              <a:spcBef>
                <a:spcPts val="600"/>
              </a:spcBef>
              <a:buFont typeface="Arial" charset="0"/>
              <a:buChar char="–"/>
              <a:tabLst>
                <a:tab pos="628650" algn="l"/>
                <a:tab pos="633413" algn="l"/>
              </a:tabLst>
            </a:pPr>
            <a:r>
              <a:rPr lang="en-US" sz="1600" dirty="0" smtClean="0"/>
              <a:t>Connection and inventory techniques may be useful for other wireless transmission scheduling problems</a:t>
            </a:r>
          </a:p>
          <a:p>
            <a:pPr marL="169863" indent="-169863">
              <a:spcBef>
                <a:spcPts val="2400"/>
              </a:spcBef>
              <a:buFontTx/>
              <a:buChar char="•"/>
              <a:tabLst>
                <a:tab pos="463550" algn="l"/>
                <a:tab pos="628650" algn="l"/>
                <a:tab pos="633413" algn="l"/>
                <a:tab pos="688975" algn="l"/>
              </a:tabLst>
            </a:pPr>
            <a:r>
              <a:rPr lang="en-US" dirty="0" smtClean="0"/>
              <a:t>Work also represents a contribution to inventory theory literature </a:t>
            </a:r>
            <a:endParaRPr lang="en-US" sz="1600" dirty="0" smtClean="0"/>
          </a:p>
          <a:p>
            <a:pPr marL="688975" lvl="1" indent="-231775">
              <a:spcBef>
                <a:spcPct val="40000"/>
              </a:spcBef>
              <a:buFont typeface="Arial" charset="0"/>
              <a:buChar char="–"/>
              <a:tabLst>
                <a:tab pos="628650" algn="l"/>
                <a:tab pos="633413" algn="l"/>
              </a:tabLst>
            </a:pPr>
            <a:endParaRPr lang="en-US" sz="1600" dirty="0" smtClean="0"/>
          </a:p>
          <a:p>
            <a:pPr marL="688975" lvl="1" indent="-231775">
              <a:spcBef>
                <a:spcPct val="40000"/>
              </a:spcBef>
              <a:buFont typeface="Arial" charset="0"/>
              <a:buChar char="–"/>
              <a:tabLst>
                <a:tab pos="633413" algn="l"/>
                <a:tab pos="688975" algn="l"/>
              </a:tabLst>
            </a:pPr>
            <a:endParaRPr lang="en-US" sz="1600"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p:cNvSpPr txBox="1">
            <a:spLocks noChangeArrowheads="1"/>
          </p:cNvSpPr>
          <p:nvPr/>
        </p:nvSpPr>
        <p:spPr bwMode="auto">
          <a:xfrm>
            <a:off x="457200" y="1219200"/>
            <a:ext cx="8305800" cy="4921347"/>
          </a:xfrm>
          <a:prstGeom prst="rect">
            <a:avLst/>
          </a:prstGeom>
          <a:noFill/>
          <a:ln w="9525">
            <a:noFill/>
            <a:miter lim="800000"/>
            <a:headEnd/>
            <a:tailEnd/>
          </a:ln>
        </p:spPr>
        <p:txBody>
          <a:bodyPr wrap="square">
            <a:spAutoFit/>
          </a:bodyPr>
          <a:lstStyle/>
          <a:p>
            <a:pPr marL="169863" indent="-169863">
              <a:spcBef>
                <a:spcPts val="3000"/>
              </a:spcBef>
              <a:buFontTx/>
              <a:buChar char="•"/>
              <a:tabLst>
                <a:tab pos="463550" algn="l"/>
                <a:tab pos="628650" algn="l"/>
                <a:tab pos="633413" algn="l"/>
                <a:tab pos="688975" algn="l"/>
              </a:tabLst>
            </a:pPr>
            <a:r>
              <a:rPr lang="en-US" dirty="0" smtClean="0"/>
              <a:t>Chapter 2: Optimal Sleep Scheduling for a Wireless Sensor Network Node</a:t>
            </a:r>
          </a:p>
          <a:p>
            <a:pPr marL="688975" lvl="1" indent="-231775">
              <a:spcBef>
                <a:spcPct val="40000"/>
              </a:spcBef>
              <a:buFont typeface="Arial" charset="0"/>
              <a:buChar char="–"/>
              <a:tabLst>
                <a:tab pos="628650" algn="l"/>
                <a:tab pos="633413" algn="l"/>
              </a:tabLst>
            </a:pPr>
            <a:r>
              <a:rPr lang="en-US" sz="1600" dirty="0" smtClean="0"/>
              <a:t>First cause of idling: no data to communicate</a:t>
            </a:r>
          </a:p>
          <a:p>
            <a:pPr marL="688975" lvl="1" indent="-231775">
              <a:spcBef>
                <a:spcPct val="40000"/>
              </a:spcBef>
              <a:buFont typeface="Arial" charset="0"/>
              <a:buChar char="–"/>
              <a:tabLst>
                <a:tab pos="628650" algn="l"/>
                <a:tab pos="633413" algn="l"/>
              </a:tabLst>
            </a:pPr>
            <a:r>
              <a:rPr lang="en-US" sz="1600" dirty="0" smtClean="0"/>
              <a:t>Single wireless sensor node that can be put to sleep to conserve energy</a:t>
            </a:r>
          </a:p>
          <a:p>
            <a:pPr marL="688975" lvl="1" indent="-231775">
              <a:spcBef>
                <a:spcPct val="40000"/>
              </a:spcBef>
              <a:buFont typeface="Arial" charset="0"/>
              <a:buChar char="–"/>
              <a:tabLst>
                <a:tab pos="628650" algn="l"/>
                <a:tab pos="633413" algn="l"/>
              </a:tabLst>
            </a:pPr>
            <a:r>
              <a:rPr lang="en-US" sz="1600" dirty="0" smtClean="0"/>
              <a:t>Formulate finite horizon expected cost and infinite horizon average expected cost Markov decision problems to model the fundamental tradeoff between delay and energy consumption</a:t>
            </a:r>
          </a:p>
          <a:p>
            <a:pPr marL="688975" lvl="1" indent="-231775">
              <a:spcBef>
                <a:spcPct val="40000"/>
              </a:spcBef>
              <a:buFont typeface="Arial" charset="0"/>
              <a:buChar char="–"/>
              <a:tabLst>
                <a:tab pos="628650" algn="l"/>
                <a:tab pos="633413" algn="l"/>
              </a:tabLst>
            </a:pPr>
            <a:r>
              <a:rPr lang="en-US" sz="1600" dirty="0" smtClean="0"/>
              <a:t>Analyze dynamic programming equations to derive structural results on the optimal sleep scheduling policies for both formulations</a:t>
            </a:r>
          </a:p>
          <a:p>
            <a:pPr marL="169863" indent="-169863">
              <a:spcBef>
                <a:spcPts val="3000"/>
              </a:spcBef>
              <a:buFontTx/>
              <a:buChar char="•"/>
              <a:tabLst>
                <a:tab pos="463550" algn="l"/>
                <a:tab pos="628650" algn="l"/>
                <a:tab pos="633413" algn="l"/>
                <a:tab pos="688975" algn="l"/>
              </a:tabLst>
            </a:pPr>
            <a:r>
              <a:rPr lang="en-US" dirty="0" smtClean="0"/>
              <a:t>Chapter 3: Dynamic Clock Calibration via Temperature Measurement</a:t>
            </a:r>
          </a:p>
          <a:p>
            <a:pPr marL="688975" lvl="1" indent="-231775">
              <a:spcBef>
                <a:spcPct val="40000"/>
              </a:spcBef>
              <a:buFont typeface="Arial" charset="0"/>
              <a:buChar char="–"/>
              <a:tabLst>
                <a:tab pos="628650" algn="l"/>
                <a:tab pos="633413" algn="l"/>
              </a:tabLst>
            </a:pPr>
            <a:r>
              <a:rPr lang="en-US" sz="1600" dirty="0" smtClean="0"/>
              <a:t>Second cause of idling: lack of synchronization due to an inaccurate timer in the sleep mode</a:t>
            </a:r>
          </a:p>
          <a:p>
            <a:pPr marL="688975" lvl="1" indent="-231775">
              <a:spcBef>
                <a:spcPct val="40000"/>
              </a:spcBef>
              <a:buFont typeface="Arial" charset="0"/>
              <a:buChar char="–"/>
              <a:tabLst>
                <a:tab pos="628650" algn="l"/>
                <a:tab pos="633413" algn="l"/>
              </a:tabLst>
            </a:pPr>
            <a:r>
              <a:rPr lang="en-US" sz="1600" dirty="0" smtClean="0"/>
              <a:t>Develop a novel method for a node to calibrate its own clock: occasionally waking up to measure the ambient temperature</a:t>
            </a:r>
          </a:p>
          <a:p>
            <a:pPr marL="688975" lvl="1" indent="-231775">
              <a:spcBef>
                <a:spcPct val="40000"/>
              </a:spcBef>
              <a:buFont typeface="Arial" charset="0"/>
              <a:buChar char="–"/>
              <a:tabLst>
                <a:tab pos="628650" algn="l"/>
                <a:tab pos="633413" algn="l"/>
              </a:tabLst>
            </a:pPr>
            <a:r>
              <a:rPr lang="en-US" sz="1600" dirty="0" smtClean="0"/>
              <a:t>Goal is to dynamically schedule a limited number of temperature measurements so as to improve the accuracy of the timer</a:t>
            </a:r>
          </a:p>
        </p:txBody>
      </p:sp>
      <p:sp>
        <p:nvSpPr>
          <p:cNvPr id="14339" name="Rectangle 3"/>
          <p:cNvSpPr>
            <a:spLocks noGrp="1" noChangeArrowheads="1"/>
          </p:cNvSpPr>
          <p:nvPr>
            <p:ph type="title"/>
          </p:nvPr>
        </p:nvSpPr>
        <p:spPr/>
        <p:txBody>
          <a:bodyPr/>
          <a:lstStyle/>
          <a:p>
            <a:pPr eaLnBrk="1" hangingPunct="1"/>
            <a:r>
              <a:rPr lang="en-US" sz="1800" dirty="0" smtClean="0"/>
              <a:t>Limiting the Idle Time of a Radio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4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340">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340">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34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40">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340">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340">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34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ChangeArrowheads="1"/>
          </p:cNvSpPr>
          <p:nvPr/>
        </p:nvSpPr>
        <p:spPr bwMode="auto">
          <a:xfrm>
            <a:off x="368300" y="1369814"/>
            <a:ext cx="7708900" cy="381000"/>
          </a:xfrm>
          <a:prstGeom prst="roundRect">
            <a:avLst>
              <a:gd name="adj" fmla="val 49986"/>
            </a:avLst>
          </a:prstGeom>
          <a:gradFill rotWithShape="0">
            <a:gsLst>
              <a:gs pos="0">
                <a:srgbClr val="FFFFFF"/>
              </a:gs>
              <a:gs pos="100000">
                <a:srgbClr val="6D85A5"/>
              </a:gs>
            </a:gsLst>
            <a:lin ang="0" scaled="1"/>
          </a:gradFill>
          <a:ln w="12700">
            <a:noFill/>
            <a:round/>
            <a:headEnd/>
            <a:tailEnd/>
          </a:ln>
        </p:spPr>
        <p:txBody>
          <a:bodyPr wrap="none" anchor="ctr"/>
          <a:lstStyle/>
          <a:p>
            <a:endParaRPr lang="en-US" dirty="0"/>
          </a:p>
        </p:txBody>
      </p:sp>
      <p:sp>
        <p:nvSpPr>
          <p:cNvPr id="14340" name="Text Box 4"/>
          <p:cNvSpPr txBox="1">
            <a:spLocks noChangeArrowheads="1"/>
          </p:cNvSpPr>
          <p:nvPr/>
        </p:nvSpPr>
        <p:spPr bwMode="auto">
          <a:xfrm>
            <a:off x="609600" y="1370886"/>
            <a:ext cx="7620000" cy="4801314"/>
          </a:xfrm>
          <a:prstGeom prst="rect">
            <a:avLst/>
          </a:prstGeom>
          <a:noFill/>
          <a:ln w="9525">
            <a:noFill/>
            <a:miter lim="800000"/>
            <a:headEnd/>
            <a:tailEnd/>
          </a:ln>
        </p:spPr>
        <p:txBody>
          <a:bodyPr>
            <a:spAutoFit/>
          </a:bodyPr>
          <a:lstStyle/>
          <a:p>
            <a:pPr marL="169863" indent="-169863">
              <a:spcBef>
                <a:spcPts val="3600"/>
              </a:spcBef>
              <a:buFontTx/>
              <a:buChar char="•"/>
            </a:pPr>
            <a:r>
              <a:rPr lang="en-US" b="1" dirty="0" smtClean="0"/>
              <a:t>Problem Description and Opportunistic Scheduling</a:t>
            </a:r>
          </a:p>
          <a:p>
            <a:pPr marL="169863" indent="-169863">
              <a:spcBef>
                <a:spcPts val="3600"/>
              </a:spcBef>
              <a:buFontTx/>
              <a:buChar char="•"/>
            </a:pPr>
            <a:r>
              <a:rPr lang="en-US" dirty="0" smtClean="0"/>
              <a:t>Problem Formulation and Relation to Inventory Theory</a:t>
            </a:r>
          </a:p>
          <a:p>
            <a:pPr marL="169863" indent="-169863">
              <a:spcBef>
                <a:spcPts val="3600"/>
              </a:spcBef>
              <a:buFontTx/>
              <a:buChar char="•"/>
            </a:pPr>
            <a:r>
              <a:rPr lang="en-US" dirty="0" smtClean="0"/>
              <a:t>Single Receiver Case – Exploiting Temporal Diversity</a:t>
            </a:r>
          </a:p>
          <a:p>
            <a:pPr marL="169863" indent="-169863">
              <a:spcBef>
                <a:spcPts val="3600"/>
              </a:spcBef>
              <a:buFontTx/>
              <a:buChar char="•"/>
            </a:pPr>
            <a:r>
              <a:rPr lang="en-US" dirty="0" smtClean="0"/>
              <a:t>Two Receiver Case – Exploiting Spatial and Temporal Diversity</a:t>
            </a:r>
          </a:p>
          <a:p>
            <a:pPr marL="169863" indent="-169863">
              <a:spcBef>
                <a:spcPts val="3600"/>
              </a:spcBef>
              <a:buFontTx/>
              <a:buChar char="•"/>
            </a:pPr>
            <a:r>
              <a:rPr lang="en-US" dirty="0" smtClean="0"/>
              <a:t>Stochastic Versus Deterministic Prices in Inventory Theory</a:t>
            </a:r>
          </a:p>
          <a:p>
            <a:pPr marL="169863" lvl="1" indent="-169863">
              <a:spcBef>
                <a:spcPts val="3600"/>
              </a:spcBef>
              <a:buFontTx/>
              <a:buChar char="•"/>
            </a:pPr>
            <a:r>
              <a:rPr lang="en-US" dirty="0" smtClean="0"/>
              <a:t>Ongoing Work: General </a:t>
            </a:r>
            <a:r>
              <a:rPr lang="en-US" i="1" dirty="0" smtClean="0"/>
              <a:t>M</a:t>
            </a:r>
            <a:r>
              <a:rPr lang="en-US" dirty="0" smtClean="0"/>
              <a:t> Receiver Case</a:t>
            </a:r>
          </a:p>
          <a:p>
            <a:pPr marL="169863" lvl="1" indent="-169863">
              <a:spcBef>
                <a:spcPts val="3600"/>
              </a:spcBef>
              <a:buFontTx/>
              <a:buChar char="•"/>
            </a:pPr>
            <a:r>
              <a:rPr lang="en-US" dirty="0" smtClean="0"/>
              <a:t>Summary of Contribution</a:t>
            </a:r>
          </a:p>
        </p:txBody>
      </p:sp>
      <p:sp>
        <p:nvSpPr>
          <p:cNvPr id="14339" name="Rectangle 3"/>
          <p:cNvSpPr>
            <a:spLocks noGrp="1" noChangeArrowheads="1"/>
          </p:cNvSpPr>
          <p:nvPr>
            <p:ph type="title"/>
          </p:nvPr>
        </p:nvSpPr>
        <p:spPr/>
        <p:txBody>
          <a:bodyPr/>
          <a:lstStyle/>
          <a:p>
            <a:pPr eaLnBrk="1" hangingPunct="1"/>
            <a:r>
              <a:rPr lang="en-US" sz="1800" dirty="0" smtClean="0"/>
              <a:t>Chapters 4-7</a:t>
            </a:r>
            <a:br>
              <a:rPr lang="en-US" sz="1800" dirty="0" smtClean="0"/>
            </a:br>
            <a:r>
              <a:rPr lang="en-US" sz="1800" dirty="0" smtClean="0"/>
              <a:t>Energy-Efficient Transmission Scheduling with Strict Underflow Constraints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0865" name="Picture 1"/>
          <p:cNvPicPr>
            <a:picLocks noChangeAspect="1" noChangeArrowheads="1"/>
          </p:cNvPicPr>
          <p:nvPr/>
        </p:nvPicPr>
        <p:blipFill>
          <a:blip r:embed="rId3" cstate="print"/>
          <a:srcRect/>
          <a:stretch>
            <a:fillRect/>
          </a:stretch>
        </p:blipFill>
        <p:spPr bwMode="auto">
          <a:xfrm>
            <a:off x="2013937" y="1371600"/>
            <a:ext cx="5453663" cy="2398411"/>
          </a:xfrm>
          <a:prstGeom prst="rect">
            <a:avLst/>
          </a:prstGeom>
          <a:noFill/>
          <a:ln w="9525">
            <a:noFill/>
            <a:miter lim="800000"/>
            <a:headEnd/>
            <a:tailEnd/>
          </a:ln>
          <a:effectLst/>
        </p:spPr>
      </p:pic>
      <p:sp>
        <p:nvSpPr>
          <p:cNvPr id="11266" name="Rectangle 2"/>
          <p:cNvSpPr>
            <a:spLocks noGrp="1" noChangeArrowheads="1"/>
          </p:cNvSpPr>
          <p:nvPr>
            <p:ph type="title"/>
          </p:nvPr>
        </p:nvSpPr>
        <p:spPr/>
        <p:txBody>
          <a:bodyPr/>
          <a:lstStyle/>
          <a:p>
            <a:pPr eaLnBrk="1" hangingPunct="1"/>
            <a:r>
              <a:rPr lang="en-US" sz="1800" dirty="0" smtClean="0"/>
              <a:t>Energy-Efficient Transmission Scheduling with Strict Underflow Constraints</a:t>
            </a:r>
          </a:p>
        </p:txBody>
      </p:sp>
      <p:sp>
        <p:nvSpPr>
          <p:cNvPr id="11272" name="Rectangle 9"/>
          <p:cNvSpPr>
            <a:spLocks noChangeArrowheads="1"/>
          </p:cNvSpPr>
          <p:nvPr/>
        </p:nvSpPr>
        <p:spPr bwMode="auto">
          <a:xfrm>
            <a:off x="2139950" y="5334000"/>
            <a:ext cx="6318250" cy="990600"/>
          </a:xfrm>
          <a:prstGeom prst="rect">
            <a:avLst/>
          </a:prstGeom>
          <a:solidFill>
            <a:srgbClr val="EAEAEA"/>
          </a:solidFill>
          <a:ln w="9525">
            <a:noFill/>
            <a:miter lim="800000"/>
            <a:headEnd/>
            <a:tailEnd/>
          </a:ln>
        </p:spPr>
        <p:txBody>
          <a:bodyPr wrap="none" anchor="ctr"/>
          <a:lstStyle/>
          <a:p>
            <a:endParaRPr lang="en-US" dirty="0"/>
          </a:p>
        </p:txBody>
      </p:sp>
      <p:sp>
        <p:nvSpPr>
          <p:cNvPr id="11273" name="Text Box 10"/>
          <p:cNvSpPr txBox="1">
            <a:spLocks noChangeArrowheads="1"/>
          </p:cNvSpPr>
          <p:nvPr/>
        </p:nvSpPr>
        <p:spPr bwMode="auto">
          <a:xfrm>
            <a:off x="2209800" y="5465058"/>
            <a:ext cx="6324600" cy="630942"/>
          </a:xfrm>
          <a:prstGeom prst="rect">
            <a:avLst/>
          </a:prstGeom>
          <a:noFill/>
          <a:ln w="9525">
            <a:noFill/>
            <a:miter lim="800000"/>
            <a:headEnd/>
            <a:tailEnd/>
          </a:ln>
        </p:spPr>
        <p:txBody>
          <a:bodyPr>
            <a:spAutoFit/>
          </a:bodyPr>
          <a:lstStyle/>
          <a:p>
            <a:pPr marL="169863" indent="-169863">
              <a:spcBef>
                <a:spcPct val="50000"/>
              </a:spcBef>
              <a:buFontTx/>
              <a:buChar char="•"/>
            </a:pPr>
            <a:r>
              <a:rPr lang="en-US" sz="1400" dirty="0" smtClean="0"/>
              <a:t>Avoid underflow, so as to ensure playout quality</a:t>
            </a:r>
            <a:endParaRPr lang="en-US" sz="1400" dirty="0"/>
          </a:p>
          <a:p>
            <a:pPr marL="169863" indent="-169863">
              <a:spcBef>
                <a:spcPct val="50000"/>
              </a:spcBef>
              <a:buFontTx/>
              <a:buChar char="•"/>
            </a:pPr>
            <a:r>
              <a:rPr lang="en-US" sz="1400" dirty="0" smtClean="0"/>
              <a:t>Minimize system-wide power consumption</a:t>
            </a:r>
            <a:endParaRPr lang="en-US" sz="1400" dirty="0"/>
          </a:p>
        </p:txBody>
      </p:sp>
      <p:sp>
        <p:nvSpPr>
          <p:cNvPr id="11274" name="AutoShape 11"/>
          <p:cNvSpPr>
            <a:spLocks noChangeArrowheads="1"/>
          </p:cNvSpPr>
          <p:nvPr/>
        </p:nvSpPr>
        <p:spPr bwMode="auto">
          <a:xfrm>
            <a:off x="457200" y="5449888"/>
            <a:ext cx="1517650" cy="760413"/>
          </a:xfrm>
          <a:prstGeom prst="bevel">
            <a:avLst>
              <a:gd name="adj" fmla="val 8796"/>
            </a:avLst>
          </a:prstGeom>
          <a:gradFill rotWithShape="0">
            <a:gsLst>
              <a:gs pos="0">
                <a:srgbClr val="5C5C9D"/>
              </a:gs>
              <a:gs pos="100000">
                <a:srgbClr val="000066"/>
              </a:gs>
            </a:gsLst>
            <a:path path="rect">
              <a:fillToRect l="50000" t="50000" r="50000" b="50000"/>
            </a:path>
          </a:gradFill>
          <a:ln w="12700">
            <a:noFill/>
            <a:miter lim="800000"/>
            <a:headEnd/>
            <a:tailEnd/>
          </a:ln>
        </p:spPr>
        <p:txBody>
          <a:bodyPr lIns="36576" rIns="36576" bIns="54000" anchor="ctr" anchorCtr="1"/>
          <a:lstStyle/>
          <a:p>
            <a:pPr algn="ctr" eaLnBrk="0" hangingPunct="0">
              <a:lnSpc>
                <a:spcPct val="90000"/>
              </a:lnSpc>
            </a:pPr>
            <a:r>
              <a:rPr lang="en-US" sz="1400" b="1" dirty="0" smtClean="0">
                <a:solidFill>
                  <a:schemeClr val="bg1"/>
                </a:solidFill>
              </a:rPr>
              <a:t>Two Control Considerations</a:t>
            </a:r>
            <a:endParaRPr lang="en-GB" sz="1400" b="1" dirty="0">
              <a:solidFill>
                <a:schemeClr val="bg1"/>
              </a:solidFill>
            </a:endParaRPr>
          </a:p>
        </p:txBody>
      </p:sp>
      <p:sp>
        <p:nvSpPr>
          <p:cNvPr id="11269" name="Rectangle 14"/>
          <p:cNvSpPr>
            <a:spLocks noChangeArrowheads="1"/>
          </p:cNvSpPr>
          <p:nvPr/>
        </p:nvSpPr>
        <p:spPr bwMode="auto">
          <a:xfrm>
            <a:off x="2139950" y="4064000"/>
            <a:ext cx="6318250" cy="965200"/>
          </a:xfrm>
          <a:prstGeom prst="rect">
            <a:avLst/>
          </a:prstGeom>
          <a:solidFill>
            <a:srgbClr val="EAEAEA"/>
          </a:solidFill>
          <a:ln w="9525">
            <a:noFill/>
            <a:miter lim="800000"/>
            <a:headEnd/>
            <a:tailEnd/>
          </a:ln>
        </p:spPr>
        <p:txBody>
          <a:bodyPr wrap="none" anchor="ctr"/>
          <a:lstStyle/>
          <a:p>
            <a:endParaRPr lang="en-US" dirty="0"/>
          </a:p>
        </p:txBody>
      </p:sp>
      <p:sp>
        <p:nvSpPr>
          <p:cNvPr id="11270" name="Text Box 15"/>
          <p:cNvSpPr txBox="1">
            <a:spLocks noChangeArrowheads="1"/>
          </p:cNvSpPr>
          <p:nvPr/>
        </p:nvSpPr>
        <p:spPr bwMode="auto">
          <a:xfrm>
            <a:off x="2209800" y="4122738"/>
            <a:ext cx="6172200" cy="847725"/>
          </a:xfrm>
          <a:prstGeom prst="rect">
            <a:avLst/>
          </a:prstGeom>
          <a:noFill/>
          <a:ln w="9525">
            <a:noFill/>
            <a:miter lim="800000"/>
            <a:headEnd/>
            <a:tailEnd/>
          </a:ln>
        </p:spPr>
        <p:txBody>
          <a:bodyPr>
            <a:spAutoFit/>
          </a:bodyPr>
          <a:lstStyle/>
          <a:p>
            <a:pPr marL="169863" indent="-169863">
              <a:spcBef>
                <a:spcPct val="50000"/>
              </a:spcBef>
              <a:buFontTx/>
              <a:buChar char="•"/>
            </a:pPr>
            <a:r>
              <a:rPr lang="en-US" sz="1400" dirty="0"/>
              <a:t>Single source transmitting </a:t>
            </a:r>
            <a:r>
              <a:rPr lang="en-US" sz="1400" dirty="0" smtClean="0"/>
              <a:t>data </a:t>
            </a:r>
            <a:r>
              <a:rPr lang="en-US" sz="1400" dirty="0"/>
              <a:t>streams to multiple users over a shared wireless channel</a:t>
            </a:r>
          </a:p>
          <a:p>
            <a:pPr marL="169863" indent="-169863">
              <a:spcBef>
                <a:spcPct val="50000"/>
              </a:spcBef>
              <a:buFontTx/>
              <a:buChar char="•"/>
            </a:pPr>
            <a:r>
              <a:rPr lang="en-US" sz="1400" dirty="0"/>
              <a:t>Available data rate of the channel varies with time and from user to user</a:t>
            </a:r>
          </a:p>
        </p:txBody>
      </p:sp>
      <p:sp>
        <p:nvSpPr>
          <p:cNvPr id="11271" name="AutoShape 16"/>
          <p:cNvSpPr>
            <a:spLocks noChangeArrowheads="1"/>
          </p:cNvSpPr>
          <p:nvPr/>
        </p:nvSpPr>
        <p:spPr bwMode="auto">
          <a:xfrm>
            <a:off x="457200" y="4165600"/>
            <a:ext cx="1517650" cy="762000"/>
          </a:xfrm>
          <a:prstGeom prst="bevel">
            <a:avLst>
              <a:gd name="adj" fmla="val 8796"/>
            </a:avLst>
          </a:prstGeom>
          <a:gradFill rotWithShape="0">
            <a:gsLst>
              <a:gs pos="0">
                <a:srgbClr val="5C5C9D"/>
              </a:gs>
              <a:gs pos="100000">
                <a:srgbClr val="000066"/>
              </a:gs>
            </a:gsLst>
            <a:path path="rect">
              <a:fillToRect l="50000" t="50000" r="50000" b="50000"/>
            </a:path>
          </a:gradFill>
          <a:ln w="12700">
            <a:noFill/>
            <a:miter lim="800000"/>
            <a:headEnd/>
            <a:tailEnd/>
          </a:ln>
        </p:spPr>
        <p:txBody>
          <a:bodyPr lIns="54000" rIns="54000" bIns="54000" anchor="ctr" anchorCtr="1"/>
          <a:lstStyle/>
          <a:p>
            <a:pPr algn="ctr" eaLnBrk="0" hangingPunct="0">
              <a:lnSpc>
                <a:spcPct val="90000"/>
              </a:lnSpc>
            </a:pPr>
            <a:r>
              <a:rPr lang="en-US" sz="1400" b="1" dirty="0">
                <a:solidFill>
                  <a:schemeClr val="bg1"/>
                </a:solidFill>
              </a:rPr>
              <a:t>Key Features</a:t>
            </a:r>
            <a:endParaRPr lang="en-GB" sz="1400" b="1" dirty="0">
              <a:solidFill>
                <a:schemeClr val="bg1"/>
              </a:solidFill>
            </a:endParaRPr>
          </a:p>
        </p:txBody>
      </p:sp>
      <p:sp>
        <p:nvSpPr>
          <p:cNvPr id="11" name="Text Box 3"/>
          <p:cNvSpPr txBox="1">
            <a:spLocks noChangeArrowheads="1"/>
          </p:cNvSpPr>
          <p:nvPr/>
        </p:nvSpPr>
        <p:spPr bwMode="auto">
          <a:xfrm>
            <a:off x="457200" y="990600"/>
            <a:ext cx="7696200" cy="369332"/>
          </a:xfrm>
          <a:prstGeom prst="rect">
            <a:avLst/>
          </a:prstGeom>
          <a:noFill/>
          <a:ln w="9525">
            <a:noFill/>
            <a:miter lim="800000"/>
            <a:headEnd/>
            <a:tailEnd/>
          </a:ln>
          <a:effectLst/>
        </p:spPr>
        <p:txBody>
          <a:bodyPr>
            <a:spAutoFit/>
          </a:bodyPr>
          <a:lstStyle/>
          <a:p>
            <a:pPr>
              <a:spcBef>
                <a:spcPct val="150000"/>
              </a:spcBef>
            </a:pPr>
            <a:r>
              <a:rPr lang="en-US" i="1" dirty="0" smtClean="0"/>
              <a:t>Motivating application: wireless media streaming</a:t>
            </a:r>
            <a:endParaRPr lang="en-US"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1800" dirty="0" smtClean="0"/>
              <a:t>Problem Description</a:t>
            </a:r>
          </a:p>
        </p:txBody>
      </p:sp>
      <p:grpSp>
        <p:nvGrpSpPr>
          <p:cNvPr id="2" name="Group 9"/>
          <p:cNvGrpSpPr/>
          <p:nvPr/>
        </p:nvGrpSpPr>
        <p:grpSpPr>
          <a:xfrm>
            <a:off x="762000" y="3429000"/>
            <a:ext cx="7620000" cy="2819400"/>
            <a:chOff x="762000" y="3733800"/>
            <a:chExt cx="7620000" cy="2819400"/>
          </a:xfrm>
        </p:grpSpPr>
        <p:grpSp>
          <p:nvGrpSpPr>
            <p:cNvPr id="3" name="Group 6"/>
            <p:cNvGrpSpPr>
              <a:grpSpLocks/>
            </p:cNvGrpSpPr>
            <p:nvPr/>
          </p:nvGrpSpPr>
          <p:grpSpPr bwMode="auto">
            <a:xfrm>
              <a:off x="762000" y="3733800"/>
              <a:ext cx="7620000" cy="2819400"/>
              <a:chOff x="914400" y="3733800"/>
              <a:chExt cx="7315200" cy="2819400"/>
            </a:xfrm>
          </p:grpSpPr>
          <p:sp>
            <p:nvSpPr>
              <p:cNvPr id="5" name="Text Box 153"/>
              <p:cNvSpPr txBox="1">
                <a:spLocks noChangeArrowheads="1"/>
              </p:cNvSpPr>
              <p:nvPr/>
            </p:nvSpPr>
            <p:spPr bwMode="auto">
              <a:xfrm>
                <a:off x="914400" y="3733800"/>
                <a:ext cx="7315200" cy="314325"/>
              </a:xfrm>
              <a:prstGeom prst="rect">
                <a:avLst/>
              </a:prstGeom>
              <a:solidFill>
                <a:srgbClr val="FAE3A4"/>
              </a:solidFill>
              <a:ln w="9525">
                <a:solidFill>
                  <a:schemeClr val="tx1"/>
                </a:solidFill>
                <a:miter lim="800000"/>
                <a:headEnd/>
                <a:tailEnd/>
              </a:ln>
              <a:effectLst>
                <a:outerShdw dist="35921" dir="2700000" algn="ctr" rotWithShape="0">
                  <a:srgbClr val="000000"/>
                </a:outerShdw>
              </a:effectLst>
            </p:spPr>
            <p:txBody>
              <a:bodyPr>
                <a:spAutoFit/>
              </a:bodyPr>
              <a:lstStyle/>
              <a:p>
                <a:pPr algn="ctr">
                  <a:spcBef>
                    <a:spcPct val="50000"/>
                  </a:spcBef>
                  <a:defRPr/>
                </a:pPr>
                <a:r>
                  <a:rPr lang="en-US" sz="1400" b="1" dirty="0">
                    <a:effectLst>
                      <a:outerShdw blurRad="38100" dist="38100" dir="2700000" algn="tl">
                        <a:srgbClr val="FFFFFF"/>
                      </a:outerShdw>
                    </a:effectLst>
                  </a:rPr>
                  <a:t>Timing in Each Slot</a:t>
                </a:r>
              </a:p>
            </p:txBody>
          </p:sp>
          <p:sp>
            <p:nvSpPr>
              <p:cNvPr id="6" name="Rectangle 154"/>
              <p:cNvSpPr>
                <a:spLocks noChangeArrowheads="1"/>
              </p:cNvSpPr>
              <p:nvPr/>
            </p:nvSpPr>
            <p:spPr bwMode="auto">
              <a:xfrm>
                <a:off x="914400" y="4038600"/>
                <a:ext cx="7315200" cy="2514600"/>
              </a:xfrm>
              <a:prstGeom prst="rect">
                <a:avLst/>
              </a:prstGeom>
              <a:solidFill>
                <a:srgbClr val="FFFFCC"/>
              </a:solidFill>
              <a:ln w="9525">
                <a:solidFill>
                  <a:schemeClr val="tx1"/>
                </a:solidFill>
                <a:miter lim="800000"/>
                <a:headEnd/>
                <a:tailEnd/>
              </a:ln>
              <a:effectLst>
                <a:outerShdw dist="35921" dir="2700000" algn="ctr" rotWithShape="0">
                  <a:srgbClr val="000000"/>
                </a:outerShdw>
              </a:effectLst>
            </p:spPr>
            <p:txBody>
              <a:bodyPr wrap="none" anchor="ctr"/>
              <a:lstStyle/>
              <a:p>
                <a:pPr>
                  <a:defRPr/>
                </a:pPr>
                <a:endParaRPr lang="en-US" dirty="0"/>
              </a:p>
            </p:txBody>
          </p:sp>
        </p:grpSp>
        <p:sp>
          <p:nvSpPr>
            <p:cNvPr id="23557" name="Text Box 15"/>
            <p:cNvSpPr txBox="1">
              <a:spLocks noChangeArrowheads="1"/>
            </p:cNvSpPr>
            <p:nvPr/>
          </p:nvSpPr>
          <p:spPr bwMode="auto">
            <a:xfrm>
              <a:off x="838200" y="4191000"/>
              <a:ext cx="7391400" cy="2308324"/>
            </a:xfrm>
            <a:prstGeom prst="rect">
              <a:avLst/>
            </a:prstGeom>
            <a:noFill/>
            <a:ln w="9525">
              <a:noFill/>
              <a:miter lim="800000"/>
              <a:headEnd/>
              <a:tailEnd/>
            </a:ln>
          </p:spPr>
          <p:txBody>
            <a:bodyPr>
              <a:spAutoFit/>
            </a:bodyPr>
            <a:lstStyle/>
            <a:p>
              <a:pPr marL="169863" indent="-169863">
                <a:spcBef>
                  <a:spcPts val="1800"/>
                </a:spcBef>
                <a:buFontTx/>
                <a:buChar char="•"/>
              </a:pPr>
              <a:r>
                <a:rPr lang="en-US" sz="1600" dirty="0"/>
                <a:t>Transmitter learns each channel’s state through a feedback channel</a:t>
              </a:r>
            </a:p>
            <a:p>
              <a:pPr marL="169863" indent="-169863">
                <a:spcBef>
                  <a:spcPts val="1800"/>
                </a:spcBef>
                <a:buFontTx/>
                <a:buChar char="•"/>
              </a:pPr>
              <a:r>
                <a:rPr lang="en-US" sz="1600" dirty="0"/>
                <a:t>Transmitter allocates some amount of power (possibly zero) for transmission to each user</a:t>
              </a:r>
            </a:p>
            <a:p>
              <a:pPr lvl="1" indent="-115888">
                <a:spcBef>
                  <a:spcPts val="600"/>
                </a:spcBef>
                <a:buSzPct val="80000"/>
                <a:buFontTx/>
                <a:buChar char="–"/>
              </a:pPr>
              <a:r>
                <a:rPr lang="en-US" sz="1400" dirty="0"/>
                <a:t>Total power allocated in any slot cannot exceed a power constraint, </a:t>
              </a:r>
              <a:r>
                <a:rPr lang="en-US" sz="1400" i="1" dirty="0"/>
                <a:t>P</a:t>
              </a:r>
              <a:endParaRPr lang="en-US" sz="1600" dirty="0"/>
            </a:p>
            <a:p>
              <a:pPr marL="169863" indent="-169863">
                <a:spcBef>
                  <a:spcPts val="1800"/>
                </a:spcBef>
                <a:buFontTx/>
                <a:buChar char="•"/>
              </a:pPr>
              <a:r>
                <a:rPr lang="en-US" sz="1600" dirty="0"/>
                <a:t>Transmission and reception</a:t>
              </a:r>
            </a:p>
            <a:p>
              <a:pPr marL="169863" indent="-169863">
                <a:spcBef>
                  <a:spcPts val="1800"/>
                </a:spcBef>
                <a:buFontTx/>
                <a:buChar char="•"/>
              </a:pPr>
              <a:r>
                <a:rPr lang="en-US" sz="1600" dirty="0"/>
                <a:t>Packets removed/purged from each receiver’s buffer for playing</a:t>
              </a:r>
              <a:endParaRPr lang="en-US" sz="1600" i="1" baseline="-25000" dirty="0"/>
            </a:p>
          </p:txBody>
        </p:sp>
      </p:grpSp>
      <p:pic>
        <p:nvPicPr>
          <p:cNvPr id="418817" name="Picture 1"/>
          <p:cNvPicPr>
            <a:picLocks noChangeAspect="1" noChangeArrowheads="1"/>
          </p:cNvPicPr>
          <p:nvPr/>
        </p:nvPicPr>
        <p:blipFill>
          <a:blip r:embed="rId3" cstate="print"/>
          <a:srcRect/>
          <a:stretch>
            <a:fillRect/>
          </a:stretch>
        </p:blipFill>
        <p:spPr bwMode="auto">
          <a:xfrm>
            <a:off x="2259103" y="990600"/>
            <a:ext cx="4751297" cy="20951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pPr eaLnBrk="1" hangingPunct="1"/>
            <a:r>
              <a:rPr lang="en-US" sz="1800" dirty="0" smtClean="0"/>
              <a:t>Problem Description (cont.)</a:t>
            </a:r>
          </a:p>
        </p:txBody>
      </p:sp>
      <p:grpSp>
        <p:nvGrpSpPr>
          <p:cNvPr id="2" name="Group 12"/>
          <p:cNvGrpSpPr/>
          <p:nvPr/>
        </p:nvGrpSpPr>
        <p:grpSpPr>
          <a:xfrm>
            <a:off x="762000" y="3200400"/>
            <a:ext cx="7620000" cy="3476386"/>
            <a:chOff x="762000" y="3229214"/>
            <a:chExt cx="7620000" cy="3476386"/>
          </a:xfrm>
        </p:grpSpPr>
        <p:sp>
          <p:nvSpPr>
            <p:cNvPr id="8" name="Text Box 153"/>
            <p:cNvSpPr txBox="1">
              <a:spLocks noChangeArrowheads="1"/>
            </p:cNvSpPr>
            <p:nvPr/>
          </p:nvSpPr>
          <p:spPr bwMode="auto">
            <a:xfrm>
              <a:off x="762000" y="3229214"/>
              <a:ext cx="7620000" cy="314325"/>
            </a:xfrm>
            <a:prstGeom prst="rect">
              <a:avLst/>
            </a:prstGeom>
            <a:solidFill>
              <a:srgbClr val="FAE3A4"/>
            </a:solidFill>
            <a:ln w="9525">
              <a:solidFill>
                <a:schemeClr val="tx1"/>
              </a:solidFill>
              <a:miter lim="800000"/>
              <a:headEnd/>
              <a:tailEnd/>
            </a:ln>
            <a:effectLst>
              <a:outerShdw dist="35921" dir="2700000" algn="ctr" rotWithShape="0">
                <a:srgbClr val="000000"/>
              </a:outerShdw>
            </a:effectLst>
          </p:spPr>
          <p:txBody>
            <a:bodyPr>
              <a:spAutoFit/>
            </a:bodyPr>
            <a:lstStyle/>
            <a:p>
              <a:pPr algn="ctr">
                <a:spcBef>
                  <a:spcPct val="50000"/>
                </a:spcBef>
                <a:defRPr/>
              </a:pPr>
              <a:r>
                <a:rPr lang="en-US" sz="1400" b="1" dirty="0" smtClean="0">
                  <a:effectLst>
                    <a:outerShdw blurRad="38100" dist="38100" dir="2700000" algn="tl">
                      <a:srgbClr val="FFFFFF"/>
                    </a:outerShdw>
                  </a:effectLst>
                </a:rPr>
                <a:t>Key Modeling Assumptions</a:t>
              </a:r>
              <a:endParaRPr lang="en-US" sz="1400" b="1" dirty="0">
                <a:effectLst>
                  <a:outerShdw blurRad="38100" dist="38100" dir="2700000" algn="tl">
                    <a:srgbClr val="FFFFFF"/>
                  </a:outerShdw>
                </a:effectLst>
              </a:endParaRPr>
            </a:p>
          </p:txBody>
        </p:sp>
        <p:sp>
          <p:nvSpPr>
            <p:cNvPr id="9" name="Rectangle 154"/>
            <p:cNvSpPr>
              <a:spLocks noChangeArrowheads="1"/>
            </p:cNvSpPr>
            <p:nvPr/>
          </p:nvSpPr>
          <p:spPr bwMode="auto">
            <a:xfrm>
              <a:off x="762000" y="3534013"/>
              <a:ext cx="7620000" cy="3171587"/>
            </a:xfrm>
            <a:prstGeom prst="rect">
              <a:avLst/>
            </a:prstGeom>
            <a:solidFill>
              <a:srgbClr val="FFFFCC"/>
            </a:solidFill>
            <a:ln w="9525">
              <a:solidFill>
                <a:schemeClr val="tx1"/>
              </a:solidFill>
              <a:miter lim="800000"/>
              <a:headEnd/>
              <a:tailEnd/>
            </a:ln>
            <a:effectLst>
              <a:outerShdw dist="35921" dir="2700000" algn="ctr" rotWithShape="0">
                <a:srgbClr val="000000"/>
              </a:outerShdw>
            </a:effectLst>
          </p:spPr>
          <p:txBody>
            <a:bodyPr wrap="none" anchor="ctr"/>
            <a:lstStyle/>
            <a:p>
              <a:pPr>
                <a:defRPr/>
              </a:pPr>
              <a:endParaRPr lang="en-US" dirty="0"/>
            </a:p>
          </p:txBody>
        </p:sp>
        <p:sp>
          <p:nvSpPr>
            <p:cNvPr id="10" name="Text Box 15"/>
            <p:cNvSpPr txBox="1">
              <a:spLocks noChangeArrowheads="1"/>
            </p:cNvSpPr>
            <p:nvPr/>
          </p:nvSpPr>
          <p:spPr bwMode="auto">
            <a:xfrm>
              <a:off x="838200" y="3581401"/>
              <a:ext cx="7391400" cy="2985433"/>
            </a:xfrm>
            <a:prstGeom prst="rect">
              <a:avLst/>
            </a:prstGeom>
            <a:noFill/>
            <a:ln w="9525">
              <a:noFill/>
              <a:miter lim="800000"/>
              <a:headEnd/>
              <a:tailEnd/>
            </a:ln>
          </p:spPr>
          <p:txBody>
            <a:bodyPr>
              <a:spAutoFit/>
            </a:bodyPr>
            <a:lstStyle/>
            <a:p>
              <a:pPr marL="169863" indent="-169863">
                <a:spcBef>
                  <a:spcPts val="1200"/>
                </a:spcBef>
                <a:buFontTx/>
                <a:buChar char="•"/>
              </a:pPr>
              <a:r>
                <a:rPr lang="en-US" sz="1600" dirty="0" smtClean="0"/>
                <a:t>Sender always has data to transmit to each receiver</a:t>
              </a:r>
            </a:p>
            <a:p>
              <a:pPr marL="169863" indent="-169863">
                <a:spcBef>
                  <a:spcPts val="1200"/>
                </a:spcBef>
                <a:buFontTx/>
                <a:buChar char="•"/>
              </a:pPr>
              <a:r>
                <a:rPr lang="en-US" sz="1600" dirty="0" smtClean="0"/>
                <a:t>Receivers have infinite buffers</a:t>
              </a:r>
            </a:p>
            <a:p>
              <a:pPr marL="169863" indent="-169863">
                <a:spcBef>
                  <a:spcPts val="1200"/>
                </a:spcBef>
                <a:buFontTx/>
                <a:buChar char="•"/>
              </a:pPr>
              <a:r>
                <a:rPr lang="en-US" sz="1600" dirty="0" smtClean="0"/>
                <a:t>Slot duration within channel coherence time (condition constant over slot)</a:t>
              </a:r>
            </a:p>
            <a:p>
              <a:pPr marL="169863" indent="-169863">
                <a:spcBef>
                  <a:spcPts val="1200"/>
                </a:spcBef>
                <a:buFontTx/>
                <a:buChar char="•"/>
              </a:pPr>
              <a:r>
                <a:rPr lang="en-US" sz="1600" dirty="0" smtClean="0"/>
                <a:t>Each user’s per slot consumption of packets is constant over time, </a:t>
              </a:r>
              <a:r>
                <a:rPr lang="en-US" sz="1600" i="1" dirty="0" smtClean="0"/>
                <a:t>d</a:t>
              </a:r>
              <a:r>
                <a:rPr lang="en-US" sz="1600" i="1" baseline="30000" dirty="0" smtClean="0"/>
                <a:t>m</a:t>
              </a:r>
              <a:r>
                <a:rPr lang="en-US" sz="1600" dirty="0" smtClean="0"/>
                <a:t> </a:t>
              </a:r>
              <a:endParaRPr lang="en-US" sz="1600" i="1" dirty="0" smtClean="0"/>
            </a:p>
            <a:p>
              <a:pPr marL="169863" indent="-169863">
                <a:spcBef>
                  <a:spcPts val="1200"/>
                </a:spcBef>
                <a:buFontTx/>
                <a:buChar char="•"/>
              </a:pPr>
              <a:r>
                <a:rPr lang="en-US" sz="1600" dirty="0" smtClean="0"/>
                <a:t>Transmitter knows these drainage rates</a:t>
              </a:r>
            </a:p>
            <a:p>
              <a:pPr marL="169863" indent="-169863">
                <a:spcBef>
                  <a:spcPts val="1200"/>
                </a:spcBef>
                <a:buFontTx/>
                <a:buChar char="•"/>
              </a:pPr>
              <a:r>
                <a:rPr lang="en-US" sz="1600" dirty="0" smtClean="0"/>
                <a:t>Packets transmitted during a slot arrive in time to be played in the same slot</a:t>
              </a:r>
            </a:p>
            <a:p>
              <a:pPr marL="169863" indent="-169863">
                <a:spcBef>
                  <a:spcPts val="1200"/>
                </a:spcBef>
                <a:buFontTx/>
                <a:buChar char="•"/>
              </a:pPr>
              <a:r>
                <a:rPr lang="en-US" sz="1600" dirty="0" smtClean="0"/>
                <a:t>The available power </a:t>
              </a:r>
              <a:r>
                <a:rPr lang="en-US" sz="1600" i="1" dirty="0" smtClean="0"/>
                <a:t>P</a:t>
              </a:r>
              <a:r>
                <a:rPr lang="en-US" sz="1600" dirty="0" smtClean="0"/>
                <a:t> is always sufficient to transmit packets to cover one slot of playout for each user </a:t>
              </a:r>
              <a:endParaRPr lang="en-US" sz="1600" dirty="0"/>
            </a:p>
          </p:txBody>
        </p:sp>
      </p:grpSp>
      <p:pic>
        <p:nvPicPr>
          <p:cNvPr id="11" name="Picture 1"/>
          <p:cNvPicPr>
            <a:picLocks noChangeAspect="1" noChangeArrowheads="1"/>
          </p:cNvPicPr>
          <p:nvPr/>
        </p:nvPicPr>
        <p:blipFill>
          <a:blip r:embed="rId3" cstate="print"/>
          <a:srcRect/>
          <a:stretch>
            <a:fillRect/>
          </a:stretch>
        </p:blipFill>
        <p:spPr bwMode="auto">
          <a:xfrm>
            <a:off x="2259103" y="990600"/>
            <a:ext cx="4751297" cy="20951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12350</TotalTime>
  <Words>4224</Words>
  <Application>Microsoft Office PowerPoint</Application>
  <PresentationFormat>On-screen Show (4:3)</PresentationFormat>
  <Paragraphs>550</Paragraphs>
  <Slides>41</Slides>
  <Notes>29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Pixel</vt:lpstr>
      <vt:lpstr>Equation</vt:lpstr>
      <vt:lpstr>From Sleeping to Stockpiling:  Energy Conservation via Stochastic Scheduling in Wireless Networks  David Shuman</vt:lpstr>
      <vt:lpstr>Introduction</vt:lpstr>
      <vt:lpstr>Related Work on Energy-Efficient Design of Wireless Networks</vt:lpstr>
      <vt:lpstr>Related Work on Energy-Efficient Design of Wireless Networks</vt:lpstr>
      <vt:lpstr>Limiting the Idle Time of a Radio</vt:lpstr>
      <vt:lpstr>Chapters 4-7 Energy-Efficient Transmission Scheduling with Strict Underflow Constraints</vt:lpstr>
      <vt:lpstr>Energy-Efficient Transmission Scheduling with Strict Underflow Constraints</vt:lpstr>
      <vt:lpstr>Problem Description</vt:lpstr>
      <vt:lpstr>Problem Description (cont.)</vt:lpstr>
      <vt:lpstr>Toy Example – Two Statistically Identical Receivers</vt:lpstr>
      <vt:lpstr>Toy Example – Two Statistically Identical Receivers</vt:lpstr>
      <vt:lpstr>Toy Example – Two Statistically Identical Receivers</vt:lpstr>
      <vt:lpstr>Toy Example – Two Statistically Identical Receivers</vt:lpstr>
      <vt:lpstr>Toy Example – Two Statistically Identical Receivers</vt:lpstr>
      <vt:lpstr>Opportunistic Scheduling</vt:lpstr>
      <vt:lpstr>Opportunistic Scheduling with Delay Considerations</vt:lpstr>
      <vt:lpstr>Chapters 4-7 Energy-Efficient Transmission Scheduling with Strict Underflow Constraints</vt:lpstr>
      <vt:lpstr>Finite and Infinite Horizon Problem Formulation  Power-Rate Curves </vt:lpstr>
      <vt:lpstr> Finite and Infinite Horizon Problem Formulations Cost Structure, Information State, and Action Space</vt:lpstr>
      <vt:lpstr> Finite and Infinite Horizon Problem Formulations  System Dynamics, Optimization Criteria, and Optimization Problems</vt:lpstr>
      <vt:lpstr>Relation to Inventory Theory</vt:lpstr>
      <vt:lpstr>Optimizing the Life of a PhD student</vt:lpstr>
      <vt:lpstr>Related Work in Inventory Theory</vt:lpstr>
      <vt:lpstr>Chapters 4-7 Energy-Efficient Transmission Scheduling with Strict Underflow Constraints</vt:lpstr>
      <vt:lpstr>Single Receiver with Linear Power-Rate Curves  Finite Horizon Problem</vt:lpstr>
      <vt:lpstr>Single Receiver with Linear Power-Rate Curves Modified Base-Stock Policy is Optimal</vt:lpstr>
      <vt:lpstr>Single Receiver with Piecewise-Linear Convex Power-Rate Curves Finite Generalized Base-Stock Policy is Optimal</vt:lpstr>
      <vt:lpstr>Extensions of Single Receiver Results</vt:lpstr>
      <vt:lpstr>Chapters 4-7 Energy-Efficient Transmission Scheduling with Strict Underflow Constraints</vt:lpstr>
      <vt:lpstr>Two Receiver (Item) Case Analysis</vt:lpstr>
      <vt:lpstr>Two Receiver (Item) Case  Structure of Optimal Policy</vt:lpstr>
      <vt:lpstr>Chapters 4-7 Energy-Efficient Transmission Scheduling with Strict Underflow Constraints</vt:lpstr>
      <vt:lpstr>Two Item Inventory Model with a Joint Resource Constraint  and Deterministic Prices</vt:lpstr>
      <vt:lpstr>Comparison of Stochastic and Deterministic Price Inventory Models Fundamental Difference 1 – Functional Properties Lead to Additional Structure </vt:lpstr>
      <vt:lpstr>Deterministic Price Inventory Model Lower-left “Stability Region” and Separation Result</vt:lpstr>
      <vt:lpstr>Comparison of Stochastic and Deterministic Price Inventory Models Fundamental Difference 2 – Time-Varying Target Levels</vt:lpstr>
      <vt:lpstr>Chapters 4-7 Energy-Efficient Transmission Scheduling with Strict Underflow Constraints</vt:lpstr>
      <vt:lpstr>Ongoing Work Numerical approximations and resulting intuition for general M-item problem</vt:lpstr>
      <vt:lpstr>Discussion Points</vt:lpstr>
      <vt:lpstr>Discussion Points</vt:lpstr>
      <vt:lpstr>Summary of Contributions</vt:lpstr>
    </vt:vector>
  </TitlesOfParts>
  <Company>CAEN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dishuman</dc:creator>
  <cp:lastModifiedBy>David Shuman</cp:lastModifiedBy>
  <cp:revision>739</cp:revision>
  <dcterms:created xsi:type="dcterms:W3CDTF">2005-04-20T19:51:36Z</dcterms:created>
  <dcterms:modified xsi:type="dcterms:W3CDTF">2011-02-21T15:42:51Z</dcterms:modified>
</cp:coreProperties>
</file>